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0" r:id="rId1"/>
    <p:sldMasterId id="2147483791" r:id="rId2"/>
    <p:sldMasterId id="2147483794" r:id="rId3"/>
    <p:sldMasterId id="2147483795" r:id="rId4"/>
  </p:sldMasterIdLst>
  <p:notesMasterIdLst>
    <p:notesMasterId r:id="rId63"/>
  </p:notesMasterIdLst>
  <p:sldIdLst>
    <p:sldId id="256" r:id="rId5"/>
    <p:sldId id="665" r:id="rId6"/>
    <p:sldId id="322" r:id="rId7"/>
    <p:sldId id="534" r:id="rId8"/>
    <p:sldId id="323" r:id="rId9"/>
    <p:sldId id="325" r:id="rId10"/>
    <p:sldId id="327" r:id="rId11"/>
    <p:sldId id="329" r:id="rId12"/>
    <p:sldId id="666" r:id="rId13"/>
    <p:sldId id="330" r:id="rId14"/>
    <p:sldId id="278" r:id="rId15"/>
    <p:sldId id="279" r:id="rId16"/>
    <p:sldId id="668" r:id="rId17"/>
    <p:sldId id="332" r:id="rId18"/>
    <p:sldId id="535" r:id="rId19"/>
    <p:sldId id="334" r:id="rId20"/>
    <p:sldId id="333" r:id="rId21"/>
    <p:sldId id="266" r:id="rId22"/>
    <p:sldId id="336" r:id="rId23"/>
    <p:sldId id="337" r:id="rId24"/>
    <p:sldId id="344" r:id="rId25"/>
    <p:sldId id="556" r:id="rId26"/>
    <p:sldId id="658" r:id="rId27"/>
    <p:sldId id="659" r:id="rId28"/>
    <p:sldId id="660" r:id="rId29"/>
    <p:sldId id="346" r:id="rId30"/>
    <p:sldId id="347" r:id="rId31"/>
    <p:sldId id="348" r:id="rId32"/>
    <p:sldId id="349" r:id="rId33"/>
    <p:sldId id="343" r:id="rId34"/>
    <p:sldId id="350" r:id="rId35"/>
    <p:sldId id="287" r:id="rId36"/>
    <p:sldId id="548" r:id="rId37"/>
    <p:sldId id="550" r:id="rId38"/>
    <p:sldId id="294" r:id="rId39"/>
    <p:sldId id="300" r:id="rId40"/>
    <p:sldId id="301" r:id="rId41"/>
    <p:sldId id="339" r:id="rId42"/>
    <p:sldId id="288" r:id="rId43"/>
    <p:sldId id="341" r:id="rId44"/>
    <p:sldId id="342" r:id="rId45"/>
    <p:sldId id="549" r:id="rId46"/>
    <p:sldId id="356" r:id="rId47"/>
    <p:sldId id="352" r:id="rId48"/>
    <p:sldId id="354" r:id="rId49"/>
    <p:sldId id="355" r:id="rId50"/>
    <p:sldId id="297" r:id="rId51"/>
    <p:sldId id="661" r:id="rId52"/>
    <p:sldId id="662" r:id="rId53"/>
    <p:sldId id="663" r:id="rId54"/>
    <p:sldId id="547" r:id="rId55"/>
    <p:sldId id="357" r:id="rId56"/>
    <p:sldId id="358" r:id="rId57"/>
    <p:sldId id="551" r:id="rId58"/>
    <p:sldId id="552" r:id="rId59"/>
    <p:sldId id="554" r:id="rId60"/>
    <p:sldId id="553" r:id="rId61"/>
    <p:sldId id="318"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50B"/>
    <a:srgbClr val="00B100"/>
    <a:srgbClr val="E5E5E5"/>
    <a:srgbClr val="FF00FC"/>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94"/>
    <p:restoredTop sz="80579"/>
  </p:normalViewPr>
  <p:slideViewPr>
    <p:cSldViewPr snapToGrid="0">
      <p:cViewPr varScale="1">
        <p:scale>
          <a:sx n="134" d="100"/>
          <a:sy n="134" d="100"/>
        </p:scale>
        <p:origin x="384" y="176"/>
      </p:cViewPr>
      <p:guideLst>
        <p:guide orient="horz" pos="1620"/>
        <p:guide pos="2880"/>
        <p:guide orient="horz" pos="5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5FABC1-474B-0745-9EAB-CFECAFD4A6B0}" type="doc">
      <dgm:prSet loTypeId="urn:microsoft.com/office/officeart/2005/8/layout/vList3" loCatId="" qsTypeId="urn:microsoft.com/office/officeart/2005/8/quickstyle/simple1" qsCatId="simple" csTypeId="urn:microsoft.com/office/officeart/2005/8/colors/accent3_2" csCatId="accent3" phldr="1"/>
      <dgm:spPr/>
    </dgm:pt>
    <dgm:pt modelId="{1A1D573F-69F7-E144-B06D-375E524F6701}">
      <dgm:prSet phldrT="[Text]" custT="1"/>
      <dgm:spPr/>
      <dgm:t>
        <a:bodyPr/>
        <a:lstStyle/>
        <a:p>
          <a:r>
            <a:rPr lang="en-US" sz="2000" dirty="0"/>
            <a:t>Data Collection and Privacy</a:t>
          </a:r>
        </a:p>
      </dgm:t>
    </dgm:pt>
    <dgm:pt modelId="{68B4453A-7171-B549-A7B2-F8CEA43F50C6}" type="parTrans" cxnId="{9DB3B119-AB97-DE43-B658-F45849885A93}">
      <dgm:prSet/>
      <dgm:spPr/>
      <dgm:t>
        <a:bodyPr/>
        <a:lstStyle/>
        <a:p>
          <a:endParaRPr lang="en-US" sz="1200"/>
        </a:p>
      </dgm:t>
    </dgm:pt>
    <dgm:pt modelId="{99A2FD88-A181-AD47-97C6-9FDFDA887788}" type="sibTrans" cxnId="{9DB3B119-AB97-DE43-B658-F45849885A93}">
      <dgm:prSet/>
      <dgm:spPr/>
      <dgm:t>
        <a:bodyPr/>
        <a:lstStyle/>
        <a:p>
          <a:endParaRPr lang="en-US" sz="1200"/>
        </a:p>
      </dgm:t>
    </dgm:pt>
    <dgm:pt modelId="{23B9313C-3101-7144-8686-987A8789FD9B}">
      <dgm:prSet phldrT="[Text]" custT="1"/>
      <dgm:spPr/>
      <dgm:t>
        <a:bodyPr/>
        <a:lstStyle/>
        <a:p>
          <a:r>
            <a:rPr lang="en-US" sz="2000" dirty="0"/>
            <a:t>Ad Fraud, Data Quality and Reporting</a:t>
          </a:r>
        </a:p>
      </dgm:t>
    </dgm:pt>
    <dgm:pt modelId="{03C4D25B-0AF9-EE4B-9D2C-9B7BFE8B1350}" type="parTrans" cxnId="{CBA2682A-6FC8-644A-A936-C90790A04F18}">
      <dgm:prSet/>
      <dgm:spPr/>
      <dgm:t>
        <a:bodyPr/>
        <a:lstStyle/>
        <a:p>
          <a:endParaRPr lang="en-US" sz="1200"/>
        </a:p>
      </dgm:t>
    </dgm:pt>
    <dgm:pt modelId="{2E4FD924-5ED5-9A46-8086-8C9700FC7682}" type="sibTrans" cxnId="{CBA2682A-6FC8-644A-A936-C90790A04F18}">
      <dgm:prSet/>
      <dgm:spPr/>
      <dgm:t>
        <a:bodyPr/>
        <a:lstStyle/>
        <a:p>
          <a:endParaRPr lang="en-US" sz="1200"/>
        </a:p>
      </dgm:t>
    </dgm:pt>
    <dgm:pt modelId="{AFB3463E-3844-AC45-AB03-3625D4BA66D4}">
      <dgm:prSet phldrT="[Text]" custT="1"/>
      <dgm:spPr/>
      <dgm:t>
        <a:bodyPr/>
        <a:lstStyle/>
        <a:p>
          <a:r>
            <a:rPr lang="en-US" sz="2000" dirty="0"/>
            <a:t>Ad Delivery, Frequency and Timing</a:t>
          </a:r>
        </a:p>
      </dgm:t>
    </dgm:pt>
    <dgm:pt modelId="{74E57DF8-BBAD-3B4A-B213-9F3D642511A9}" type="parTrans" cxnId="{9A72769E-394D-B44C-A4D1-064FE373E160}">
      <dgm:prSet/>
      <dgm:spPr/>
      <dgm:t>
        <a:bodyPr/>
        <a:lstStyle/>
        <a:p>
          <a:endParaRPr lang="en-US" sz="1200"/>
        </a:p>
      </dgm:t>
    </dgm:pt>
    <dgm:pt modelId="{68F07F8F-B396-644B-93C2-C1FC9147A430}" type="sibTrans" cxnId="{9A72769E-394D-B44C-A4D1-064FE373E160}">
      <dgm:prSet/>
      <dgm:spPr/>
      <dgm:t>
        <a:bodyPr/>
        <a:lstStyle/>
        <a:p>
          <a:endParaRPr lang="en-US" sz="1200"/>
        </a:p>
      </dgm:t>
    </dgm:pt>
    <dgm:pt modelId="{04175407-BA1F-3248-97C0-6E8B441788DE}" type="pres">
      <dgm:prSet presAssocID="{075FABC1-474B-0745-9EAB-CFECAFD4A6B0}" presName="linearFlow" presStyleCnt="0">
        <dgm:presLayoutVars>
          <dgm:dir/>
          <dgm:resizeHandles val="exact"/>
        </dgm:presLayoutVars>
      </dgm:prSet>
      <dgm:spPr/>
    </dgm:pt>
    <dgm:pt modelId="{AC6D2FF7-1852-DE48-94DE-AB756C50E799}" type="pres">
      <dgm:prSet presAssocID="{1A1D573F-69F7-E144-B06D-375E524F6701}" presName="composite" presStyleCnt="0"/>
      <dgm:spPr/>
    </dgm:pt>
    <dgm:pt modelId="{3C226FBE-A196-6146-83BD-7F88EED6AA05}" type="pres">
      <dgm:prSet presAssocID="{1A1D573F-69F7-E144-B06D-375E524F6701}" presName="imgShp" presStyleLbl="fgImgPlace1" presStyleIdx="0" presStyleCnt="3"/>
      <dgm:spPr/>
    </dgm:pt>
    <dgm:pt modelId="{7887B520-965A-9141-B4A7-92BD6EB9D3D9}" type="pres">
      <dgm:prSet presAssocID="{1A1D573F-69F7-E144-B06D-375E524F6701}" presName="txShp" presStyleLbl="node1" presStyleIdx="0" presStyleCnt="3">
        <dgm:presLayoutVars>
          <dgm:bulletEnabled val="1"/>
        </dgm:presLayoutVars>
      </dgm:prSet>
      <dgm:spPr/>
    </dgm:pt>
    <dgm:pt modelId="{6D10E969-DD1A-574C-9AEA-5B6422B62B56}" type="pres">
      <dgm:prSet presAssocID="{99A2FD88-A181-AD47-97C6-9FDFDA887788}" presName="spacing" presStyleCnt="0"/>
      <dgm:spPr/>
    </dgm:pt>
    <dgm:pt modelId="{94B16A63-0245-3140-AEC4-CABCF2177D5E}" type="pres">
      <dgm:prSet presAssocID="{23B9313C-3101-7144-8686-987A8789FD9B}" presName="composite" presStyleCnt="0"/>
      <dgm:spPr/>
    </dgm:pt>
    <dgm:pt modelId="{D4D95C2D-F5D3-7A41-9C7A-7E2C884CD2E3}" type="pres">
      <dgm:prSet presAssocID="{23B9313C-3101-7144-8686-987A8789FD9B}" presName="imgShp" presStyleLbl="fgImgPlace1" presStyleIdx="1" presStyleCnt="3"/>
      <dgm:spPr/>
    </dgm:pt>
    <dgm:pt modelId="{E53AB57A-A294-8C4F-BCDE-E5EE9D32DBB2}" type="pres">
      <dgm:prSet presAssocID="{23B9313C-3101-7144-8686-987A8789FD9B}" presName="txShp" presStyleLbl="node1" presStyleIdx="1" presStyleCnt="3">
        <dgm:presLayoutVars>
          <dgm:bulletEnabled val="1"/>
        </dgm:presLayoutVars>
      </dgm:prSet>
      <dgm:spPr/>
    </dgm:pt>
    <dgm:pt modelId="{79C8E52D-E03F-264E-937D-78639F9193B1}" type="pres">
      <dgm:prSet presAssocID="{2E4FD924-5ED5-9A46-8086-8C9700FC7682}" presName="spacing" presStyleCnt="0"/>
      <dgm:spPr/>
    </dgm:pt>
    <dgm:pt modelId="{4B184898-7742-A04B-BB06-61362369822A}" type="pres">
      <dgm:prSet presAssocID="{AFB3463E-3844-AC45-AB03-3625D4BA66D4}" presName="composite" presStyleCnt="0"/>
      <dgm:spPr/>
    </dgm:pt>
    <dgm:pt modelId="{8BFF5D96-C599-3B4D-BAC7-D8726C23F61C}" type="pres">
      <dgm:prSet presAssocID="{AFB3463E-3844-AC45-AB03-3625D4BA66D4}" presName="imgShp" presStyleLbl="fgImgPlace1" presStyleIdx="2" presStyleCnt="3"/>
      <dgm:spPr/>
    </dgm:pt>
    <dgm:pt modelId="{F19940F9-59D8-A345-A5AE-AE70277BB450}" type="pres">
      <dgm:prSet presAssocID="{AFB3463E-3844-AC45-AB03-3625D4BA66D4}" presName="txShp" presStyleLbl="node1" presStyleIdx="2" presStyleCnt="3">
        <dgm:presLayoutVars>
          <dgm:bulletEnabled val="1"/>
        </dgm:presLayoutVars>
      </dgm:prSet>
      <dgm:spPr/>
    </dgm:pt>
  </dgm:ptLst>
  <dgm:cxnLst>
    <dgm:cxn modelId="{9DB3B119-AB97-DE43-B658-F45849885A93}" srcId="{075FABC1-474B-0745-9EAB-CFECAFD4A6B0}" destId="{1A1D573F-69F7-E144-B06D-375E524F6701}" srcOrd="0" destOrd="0" parTransId="{68B4453A-7171-B549-A7B2-F8CEA43F50C6}" sibTransId="{99A2FD88-A181-AD47-97C6-9FDFDA887788}"/>
    <dgm:cxn modelId="{390B141D-4D89-2C4A-BFE5-00B002220C8C}" type="presOf" srcId="{1A1D573F-69F7-E144-B06D-375E524F6701}" destId="{7887B520-965A-9141-B4A7-92BD6EB9D3D9}" srcOrd="0" destOrd="0" presId="urn:microsoft.com/office/officeart/2005/8/layout/vList3"/>
    <dgm:cxn modelId="{CBA2682A-6FC8-644A-A936-C90790A04F18}" srcId="{075FABC1-474B-0745-9EAB-CFECAFD4A6B0}" destId="{23B9313C-3101-7144-8686-987A8789FD9B}" srcOrd="1" destOrd="0" parTransId="{03C4D25B-0AF9-EE4B-9D2C-9B7BFE8B1350}" sibTransId="{2E4FD924-5ED5-9A46-8086-8C9700FC7682}"/>
    <dgm:cxn modelId="{DFBA413C-C396-874E-8A22-F424AE492352}" type="presOf" srcId="{075FABC1-474B-0745-9EAB-CFECAFD4A6B0}" destId="{04175407-BA1F-3248-97C0-6E8B441788DE}" srcOrd="0" destOrd="0" presId="urn:microsoft.com/office/officeart/2005/8/layout/vList3"/>
    <dgm:cxn modelId="{9A72769E-394D-B44C-A4D1-064FE373E160}" srcId="{075FABC1-474B-0745-9EAB-CFECAFD4A6B0}" destId="{AFB3463E-3844-AC45-AB03-3625D4BA66D4}" srcOrd="2" destOrd="0" parTransId="{74E57DF8-BBAD-3B4A-B213-9F3D642511A9}" sibTransId="{68F07F8F-B396-644B-93C2-C1FC9147A430}"/>
    <dgm:cxn modelId="{EFFEA7C3-4991-8645-9120-1BC63792BDB5}" type="presOf" srcId="{23B9313C-3101-7144-8686-987A8789FD9B}" destId="{E53AB57A-A294-8C4F-BCDE-E5EE9D32DBB2}" srcOrd="0" destOrd="0" presId="urn:microsoft.com/office/officeart/2005/8/layout/vList3"/>
    <dgm:cxn modelId="{2DAD22DB-B2D6-5E4C-82AF-FB6DA56E207D}" type="presOf" srcId="{AFB3463E-3844-AC45-AB03-3625D4BA66D4}" destId="{F19940F9-59D8-A345-A5AE-AE70277BB450}" srcOrd="0" destOrd="0" presId="urn:microsoft.com/office/officeart/2005/8/layout/vList3"/>
    <dgm:cxn modelId="{5BF52ECF-81C9-3F41-BCF7-B192ADA8C690}" type="presParOf" srcId="{04175407-BA1F-3248-97C0-6E8B441788DE}" destId="{AC6D2FF7-1852-DE48-94DE-AB756C50E799}" srcOrd="0" destOrd="0" presId="urn:microsoft.com/office/officeart/2005/8/layout/vList3"/>
    <dgm:cxn modelId="{FDDE1822-92F4-E746-AD84-1C5C2554BA78}" type="presParOf" srcId="{AC6D2FF7-1852-DE48-94DE-AB756C50E799}" destId="{3C226FBE-A196-6146-83BD-7F88EED6AA05}" srcOrd="0" destOrd="0" presId="urn:microsoft.com/office/officeart/2005/8/layout/vList3"/>
    <dgm:cxn modelId="{2366DEBB-D7BE-B64F-8F7A-C5EC00407456}" type="presParOf" srcId="{AC6D2FF7-1852-DE48-94DE-AB756C50E799}" destId="{7887B520-965A-9141-B4A7-92BD6EB9D3D9}" srcOrd="1" destOrd="0" presId="urn:microsoft.com/office/officeart/2005/8/layout/vList3"/>
    <dgm:cxn modelId="{3AFE9A6A-41ED-5B42-B6E3-9BFB5C11C532}" type="presParOf" srcId="{04175407-BA1F-3248-97C0-6E8B441788DE}" destId="{6D10E969-DD1A-574C-9AEA-5B6422B62B56}" srcOrd="1" destOrd="0" presId="urn:microsoft.com/office/officeart/2005/8/layout/vList3"/>
    <dgm:cxn modelId="{E90B1146-8D48-A947-B2BB-108BF952F7D3}" type="presParOf" srcId="{04175407-BA1F-3248-97C0-6E8B441788DE}" destId="{94B16A63-0245-3140-AEC4-CABCF2177D5E}" srcOrd="2" destOrd="0" presId="urn:microsoft.com/office/officeart/2005/8/layout/vList3"/>
    <dgm:cxn modelId="{1A27901F-090D-584D-A4EE-D14A21353E68}" type="presParOf" srcId="{94B16A63-0245-3140-AEC4-CABCF2177D5E}" destId="{D4D95C2D-F5D3-7A41-9C7A-7E2C884CD2E3}" srcOrd="0" destOrd="0" presId="urn:microsoft.com/office/officeart/2005/8/layout/vList3"/>
    <dgm:cxn modelId="{6966E42E-9535-7D4E-A2F0-03AA02C2BF41}" type="presParOf" srcId="{94B16A63-0245-3140-AEC4-CABCF2177D5E}" destId="{E53AB57A-A294-8C4F-BCDE-E5EE9D32DBB2}" srcOrd="1" destOrd="0" presId="urn:microsoft.com/office/officeart/2005/8/layout/vList3"/>
    <dgm:cxn modelId="{29FC54C5-E488-7346-A203-86A9FA89DD8D}" type="presParOf" srcId="{04175407-BA1F-3248-97C0-6E8B441788DE}" destId="{79C8E52D-E03F-264E-937D-78639F9193B1}" srcOrd="3" destOrd="0" presId="urn:microsoft.com/office/officeart/2005/8/layout/vList3"/>
    <dgm:cxn modelId="{A7C6FE16-FB66-8145-8ABF-1110941577B5}" type="presParOf" srcId="{04175407-BA1F-3248-97C0-6E8B441788DE}" destId="{4B184898-7742-A04B-BB06-61362369822A}" srcOrd="4" destOrd="0" presId="urn:microsoft.com/office/officeart/2005/8/layout/vList3"/>
    <dgm:cxn modelId="{92412E93-27E2-F941-B153-F42E37183D50}" type="presParOf" srcId="{4B184898-7742-A04B-BB06-61362369822A}" destId="{8BFF5D96-C599-3B4D-BAC7-D8726C23F61C}" srcOrd="0" destOrd="0" presId="urn:microsoft.com/office/officeart/2005/8/layout/vList3"/>
    <dgm:cxn modelId="{CF5BBEB5-36AD-214D-91A8-3BB35D50C675}" type="presParOf" srcId="{4B184898-7742-A04B-BB06-61362369822A}" destId="{F19940F9-59D8-A345-A5AE-AE70277BB45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87B520-965A-9141-B4A7-92BD6EB9D3D9}">
      <dsp:nvSpPr>
        <dsp:cNvPr id="0" name=""/>
        <dsp:cNvSpPr/>
      </dsp:nvSpPr>
      <dsp:spPr>
        <a:xfrm rot="10800000">
          <a:off x="1305088" y="1360"/>
          <a:ext cx="4247997" cy="9404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697"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and Privacy</a:t>
          </a:r>
        </a:p>
      </dsp:txBody>
      <dsp:txXfrm rot="10800000">
        <a:off x="1540192" y="1360"/>
        <a:ext cx="4012893" cy="940415"/>
      </dsp:txXfrm>
    </dsp:sp>
    <dsp:sp modelId="{3C226FBE-A196-6146-83BD-7F88EED6AA05}">
      <dsp:nvSpPr>
        <dsp:cNvPr id="0" name=""/>
        <dsp:cNvSpPr/>
      </dsp:nvSpPr>
      <dsp:spPr>
        <a:xfrm>
          <a:off x="834880" y="1360"/>
          <a:ext cx="940415" cy="940415"/>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3AB57A-A294-8C4F-BCDE-E5EE9D32DBB2}">
      <dsp:nvSpPr>
        <dsp:cNvPr id="0" name=""/>
        <dsp:cNvSpPr/>
      </dsp:nvSpPr>
      <dsp:spPr>
        <a:xfrm rot="10800000">
          <a:off x="1305088" y="1222498"/>
          <a:ext cx="4247997" cy="9404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697"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 Fraud, Data Quality and Reporting</a:t>
          </a:r>
        </a:p>
      </dsp:txBody>
      <dsp:txXfrm rot="10800000">
        <a:off x="1540192" y="1222498"/>
        <a:ext cx="4012893" cy="940415"/>
      </dsp:txXfrm>
    </dsp:sp>
    <dsp:sp modelId="{D4D95C2D-F5D3-7A41-9C7A-7E2C884CD2E3}">
      <dsp:nvSpPr>
        <dsp:cNvPr id="0" name=""/>
        <dsp:cNvSpPr/>
      </dsp:nvSpPr>
      <dsp:spPr>
        <a:xfrm>
          <a:off x="834880" y="1222498"/>
          <a:ext cx="940415" cy="940415"/>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9940F9-59D8-A345-A5AE-AE70277BB450}">
      <dsp:nvSpPr>
        <dsp:cNvPr id="0" name=""/>
        <dsp:cNvSpPr/>
      </dsp:nvSpPr>
      <dsp:spPr>
        <a:xfrm rot="10800000">
          <a:off x="1305088" y="2443635"/>
          <a:ext cx="4247997" cy="940415"/>
        </a:xfrm>
        <a:prstGeom prst="homePlat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697"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Ad Delivery, Frequency and Timing</a:t>
          </a:r>
        </a:p>
      </dsp:txBody>
      <dsp:txXfrm rot="10800000">
        <a:off x="1540192" y="2443635"/>
        <a:ext cx="4012893" cy="940415"/>
      </dsp:txXfrm>
    </dsp:sp>
    <dsp:sp modelId="{8BFF5D96-C599-3B4D-BAC7-D8726C23F61C}">
      <dsp:nvSpPr>
        <dsp:cNvPr id="0" name=""/>
        <dsp:cNvSpPr/>
      </dsp:nvSpPr>
      <dsp:spPr>
        <a:xfrm>
          <a:off x="834880" y="2443635"/>
          <a:ext cx="940415" cy="940415"/>
        </a:xfrm>
        <a:prstGeom prst="ellipse">
          <a:avLst/>
        </a:prstGeom>
        <a:solidFill>
          <a:schemeClr val="accent3">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1b903bfc3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1b903bfc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11fce711bb3_0_4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11fce711bb3_0_4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45 categories, 150 vendors</a:t>
            </a:r>
            <a:endParaRPr/>
          </a:p>
        </p:txBody>
      </p:sp>
    </p:spTree>
    <p:extLst>
      <p:ext uri="{BB962C8B-B14F-4D97-AF65-F5344CB8AC3E}">
        <p14:creationId xmlns:p14="http://schemas.microsoft.com/office/powerpoint/2010/main" val="835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11fce711bb3_0_4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11fce711bb3_0_4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50 categories, 11038 vendors</a:t>
            </a:r>
            <a:endParaRPr dirty="0"/>
          </a:p>
        </p:txBody>
      </p:sp>
    </p:spTree>
    <p:extLst>
      <p:ext uri="{BB962C8B-B14F-4D97-AF65-F5344CB8AC3E}">
        <p14:creationId xmlns:p14="http://schemas.microsoft.com/office/powerpoint/2010/main" val="3115010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9653efb4c_0_1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9653efb4c_0_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1906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1b903bfc3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1b903bfc3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31491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1fce711bb3_0_6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1fce711bb3_0_6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AI is moving at the speed of light. But is AI profitable for firms?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9495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1fce711bb3_0_6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1fce711bb3_0_6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99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1fce711bb3_0_6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1fce711bb3_0_6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0629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11fce711bb3_0_6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11fce711bb3_0_6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1fce711bb3_0_1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1fce711bb3_0_1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287979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1fce711bb3_0_52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endParaRPr dirty="0"/>
          </a:p>
        </p:txBody>
      </p:sp>
      <p:sp>
        <p:nvSpPr>
          <p:cNvPr id="1950" name="Google Shape;1950;g11fce711bb3_0_5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111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9653efb4c_0_1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9653efb4c_0_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102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800" dirty="0" err="1">
                <a:solidFill>
                  <a:srgbClr val="007FAD"/>
                </a:solidFill>
                <a:effectLst/>
                <a:latin typeface="AdvGulliv"/>
              </a:rPr>
              <a:t>Schweidel</a:t>
            </a:r>
            <a:r>
              <a:rPr lang="en-CA" sz="1800" dirty="0">
                <a:solidFill>
                  <a:srgbClr val="007FAD"/>
                </a:solidFill>
                <a:effectLst/>
                <a:latin typeface="AdvGulliv"/>
              </a:rPr>
              <a:t>, D. A., Bart, Y., Inman, J. J., Stephen, A. T., </a:t>
            </a:r>
            <a:r>
              <a:rPr lang="en-CA" sz="1800" dirty="0" err="1">
                <a:solidFill>
                  <a:srgbClr val="007FAD"/>
                </a:solidFill>
                <a:effectLst/>
                <a:latin typeface="AdvGulliv"/>
              </a:rPr>
              <a:t>Libai</a:t>
            </a:r>
            <a:r>
              <a:rPr lang="en-CA" sz="1800" dirty="0">
                <a:solidFill>
                  <a:srgbClr val="007FAD"/>
                </a:solidFill>
                <a:effectLst/>
                <a:latin typeface="AdvGulliv"/>
              </a:rPr>
              <a:t>, B., Andrews, M., et al (2022). How consumer digital signals are reshaping the customer journey. Journal of the Academy of Marketing Science. In press</a:t>
            </a:r>
            <a:r>
              <a:rPr lang="en-CA" sz="1800" dirty="0">
                <a:effectLst/>
                <a:latin typeface="AdvGulliv"/>
              </a:rPr>
              <a:t>.</a:t>
            </a:r>
            <a:br>
              <a:rPr lang="en-CA" sz="1800" dirty="0">
                <a:effectLst/>
                <a:latin typeface="AdvGulliv"/>
              </a:rPr>
            </a:br>
            <a:endParaRPr lang="en-CA" dirty="0"/>
          </a:p>
          <a:p>
            <a:endParaRPr lang="en-US" dirty="0"/>
          </a:p>
        </p:txBody>
      </p:sp>
    </p:spTree>
    <p:extLst>
      <p:ext uri="{BB962C8B-B14F-4D97-AF65-F5344CB8AC3E}">
        <p14:creationId xmlns:p14="http://schemas.microsoft.com/office/powerpoint/2010/main" val="112643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2779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Tree>
    <p:extLst>
      <p:ext uri="{BB962C8B-B14F-4D97-AF65-F5344CB8AC3E}">
        <p14:creationId xmlns:p14="http://schemas.microsoft.com/office/powerpoint/2010/main" val="2379748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Tree>
    <p:extLst>
      <p:ext uri="{BB962C8B-B14F-4D97-AF65-F5344CB8AC3E}">
        <p14:creationId xmlns:p14="http://schemas.microsoft.com/office/powerpoint/2010/main" val="1629219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p:txBody>
      </p:sp>
    </p:spTree>
    <p:extLst>
      <p:ext uri="{BB962C8B-B14F-4D97-AF65-F5344CB8AC3E}">
        <p14:creationId xmlns:p14="http://schemas.microsoft.com/office/powerpoint/2010/main" val="955716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404533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dirty="0"/>
          </a:p>
        </p:txBody>
      </p:sp>
    </p:spTree>
    <p:extLst>
      <p:ext uri="{BB962C8B-B14F-4D97-AF65-F5344CB8AC3E}">
        <p14:creationId xmlns:p14="http://schemas.microsoft.com/office/powerpoint/2010/main" val="2902359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CA" dirty="0"/>
            </a:br>
            <a:endParaRPr lang="en-US" dirty="0"/>
          </a:p>
        </p:txBody>
      </p:sp>
    </p:spTree>
    <p:extLst>
      <p:ext uri="{BB962C8B-B14F-4D97-AF65-F5344CB8AC3E}">
        <p14:creationId xmlns:p14="http://schemas.microsoft.com/office/powerpoint/2010/main" val="65362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6157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4457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1b903bfc3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1b903bfc3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04238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1fce711bb3_0_52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g11fce711bb3_0_5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4871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0448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1fce711bb3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0" name="Google Shape;2090;g11fce711bb3_0_52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6"/>
        <p:cNvGrpSpPr/>
        <p:nvPr/>
      </p:nvGrpSpPr>
      <p:grpSpPr>
        <a:xfrm>
          <a:off x="0" y="0"/>
          <a:ext cx="0" cy="0"/>
          <a:chOff x="0" y="0"/>
          <a:chExt cx="0" cy="0"/>
        </a:xfrm>
      </p:grpSpPr>
      <p:sp>
        <p:nvSpPr>
          <p:cNvPr id="2157" name="Google Shape;2157;g11fce711bb3_0_5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8" name="Google Shape;2158;g11fce711bb3_0_55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11fce711bb3_0_5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6" name="Google Shape;2166;g11fce711bb3_0_55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Google Shape;1954;g11fce711bb3_0_6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5" name="Google Shape;1955;g11fce711bb3_0_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11fce711bb3_0_5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0" name="Google Shape;2090;g11fce711bb3_0_52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808794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1fce711bb3_0_6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1fce711bb3_0_6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1231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11fce711bb3_0_520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0" name="Google Shape;1950;g11fce711bb3_0_5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890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AI influencers? --&gt; Impact on mental health? More positive or more negative?</a:t>
            </a:r>
          </a:p>
        </p:txBody>
      </p:sp>
    </p:spTree>
    <p:extLst>
      <p:ext uri="{BB962C8B-B14F-4D97-AF65-F5344CB8AC3E}">
        <p14:creationId xmlns:p14="http://schemas.microsoft.com/office/powerpoint/2010/main" val="3627448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1fce711bb3_0_6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1fce711bb3_0_6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571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1fce711bb3_0_6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1fce711bb3_0_6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7756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1fce711bb3_0_5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1fce711bb3_0_5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160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Picasso – Everything you can imagine is real</a:t>
            </a:r>
          </a:p>
        </p:txBody>
      </p:sp>
    </p:spTree>
    <p:extLst>
      <p:ext uri="{BB962C8B-B14F-4D97-AF65-F5344CB8AC3E}">
        <p14:creationId xmlns:p14="http://schemas.microsoft.com/office/powerpoint/2010/main" val="252181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13578aebf9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13578aebf9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1b903bfc3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1b903bfc3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1145655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6130344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1818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29653efb4c_0_1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29653efb4c_0_1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991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1b903bfc3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11b903bfc3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197500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HBR, AI Powered Marketing Spotlight Series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6268431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6881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129653efb4c_0_2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129653efb4c_0_2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1fce711bb3_0_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11fce711bb3_0_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423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fce711bb3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1fce711bb3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30000"/>
              </a:lnSpc>
              <a:spcBef>
                <a:spcPts val="600"/>
              </a:spcBef>
              <a:spcAft>
                <a:spcPts val="0"/>
              </a:spcAft>
              <a:buClr>
                <a:schemeClr val="dk1"/>
              </a:buClr>
              <a:buSzPts val="1100"/>
              <a:buFont typeface="Arial"/>
              <a:buNone/>
            </a:pPr>
            <a:r>
              <a:rPr lang="en" sz="900" dirty="0">
                <a:solidFill>
                  <a:schemeClr val="dk1"/>
                </a:solidFill>
                <a:latin typeface="Open Sans"/>
                <a:ea typeface="Open Sans"/>
                <a:cs typeface="Open Sans"/>
                <a:sym typeface="Open Sans"/>
              </a:rPr>
              <a:t> </a:t>
            </a:r>
            <a:endParaRPr dirty="0"/>
          </a:p>
        </p:txBody>
      </p:sp>
    </p:spTree>
    <p:extLst>
      <p:ext uri="{BB962C8B-B14F-4D97-AF65-F5344CB8AC3E}">
        <p14:creationId xmlns:p14="http://schemas.microsoft.com/office/powerpoint/2010/main" val="261611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p:txBody>
      </p:sp>
    </p:spTree>
    <p:extLst>
      <p:ext uri="{BB962C8B-B14F-4D97-AF65-F5344CB8AC3E}">
        <p14:creationId xmlns:p14="http://schemas.microsoft.com/office/powerpoint/2010/main" val="3442404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1fce711bb3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1fce711bb3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90500" lvl="0" indent="0" algn="l" rtl="0">
              <a:lnSpc>
                <a:spcPct val="130000"/>
              </a:lnSpc>
              <a:spcBef>
                <a:spcPts val="60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667971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 name="Google Shape;1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6 6">
  <p:cSld name="TITLE_6_7">
    <p:spTree>
      <p:nvGrpSpPr>
        <p:cNvPr id="1" name="Shape 40"/>
        <p:cNvGrpSpPr/>
        <p:nvPr/>
      </p:nvGrpSpPr>
      <p:grpSpPr>
        <a:xfrm>
          <a:off x="0" y="0"/>
          <a:ext cx="0" cy="0"/>
          <a:chOff x="0" y="0"/>
          <a:chExt cx="0" cy="0"/>
        </a:xfrm>
      </p:grpSpPr>
      <p:sp>
        <p:nvSpPr>
          <p:cNvPr id="41" name="Google Shape;41;p13"/>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Media.Monks</a:t>
            </a:r>
            <a:endParaRPr sz="500">
              <a:solidFill>
                <a:srgbClr val="222222"/>
              </a:solidFill>
              <a:latin typeface="Helvetica Neue"/>
              <a:ea typeface="Helvetica Neue"/>
              <a:cs typeface="Helvetica Neue"/>
              <a:sym typeface="Helvetica Neue"/>
            </a:endParaRPr>
          </a:p>
        </p:txBody>
      </p:sp>
      <p:sp>
        <p:nvSpPr>
          <p:cNvPr id="42" name="Google Shape;42;p13"/>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Proprietary &amp; Confidential</a:t>
            </a:r>
            <a:endParaRPr sz="500">
              <a:solidFill>
                <a:srgbClr val="222222"/>
              </a:solidFill>
              <a:latin typeface="Helvetica Neue"/>
              <a:ea typeface="Helvetica Neue"/>
              <a:cs typeface="Helvetica Neue"/>
              <a:sym typeface="Helvetica Neue"/>
            </a:endParaRPr>
          </a:p>
        </p:txBody>
      </p:sp>
      <p:sp>
        <p:nvSpPr>
          <p:cNvPr id="43" name="Google Shape;43;p13"/>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22222"/>
                </a:solidFill>
                <a:latin typeface="Helvetica Neue"/>
                <a:ea typeface="Helvetica Neue"/>
                <a:cs typeface="Helvetica Neue"/>
                <a:sym typeface="Helvetica Neue"/>
              </a:rPr>
              <a:t>‹#›</a:t>
            </a:fld>
            <a:endParaRPr sz="500">
              <a:solidFill>
                <a:srgbClr val="222222"/>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ray Simple">
  <p:cSld name="TITLE_1_18_1_1_1_1_1_2_1_9_1_1_1_1">
    <p:spTree>
      <p:nvGrpSpPr>
        <p:cNvPr id="1" name="Shape 44"/>
        <p:cNvGrpSpPr/>
        <p:nvPr/>
      </p:nvGrpSpPr>
      <p:grpSpPr>
        <a:xfrm>
          <a:off x="0" y="0"/>
          <a:ext cx="0" cy="0"/>
          <a:chOff x="0" y="0"/>
          <a:chExt cx="0" cy="0"/>
        </a:xfrm>
      </p:grpSpPr>
      <p:sp>
        <p:nvSpPr>
          <p:cNvPr id="45" name="Google Shape;45;p14"/>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Media.Monks</a:t>
            </a:r>
            <a:endParaRPr sz="500">
              <a:solidFill>
                <a:srgbClr val="222222"/>
              </a:solidFill>
              <a:latin typeface="Helvetica Neue"/>
              <a:ea typeface="Helvetica Neue"/>
              <a:cs typeface="Helvetica Neue"/>
              <a:sym typeface="Helvetica Neue"/>
            </a:endParaRPr>
          </a:p>
        </p:txBody>
      </p:sp>
      <p:sp>
        <p:nvSpPr>
          <p:cNvPr id="46" name="Google Shape;46;p14"/>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Proprietary &amp; Confidential</a:t>
            </a:r>
            <a:endParaRPr sz="500">
              <a:solidFill>
                <a:srgbClr val="222222"/>
              </a:solidFill>
              <a:latin typeface="Helvetica Neue"/>
              <a:ea typeface="Helvetica Neue"/>
              <a:cs typeface="Helvetica Neue"/>
              <a:sym typeface="Helvetica Neue"/>
            </a:endParaRPr>
          </a:p>
        </p:txBody>
      </p:sp>
      <p:sp>
        <p:nvSpPr>
          <p:cNvPr id="47" name="Google Shape;47;p14"/>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22222"/>
                </a:solidFill>
                <a:latin typeface="Helvetica Neue"/>
                <a:ea typeface="Helvetica Neue"/>
                <a:cs typeface="Helvetica Neue"/>
                <a:sym typeface="Helvetica Neue"/>
              </a:rPr>
              <a:t>‹#›</a:t>
            </a:fld>
            <a:endParaRPr sz="500">
              <a:solidFill>
                <a:srgbClr val="22222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Heavy Slide">
  <p:cSld name="Title and Content_2">
    <p:spTree>
      <p:nvGrpSpPr>
        <p:cNvPr id="1" name="Shape 48"/>
        <p:cNvGrpSpPr/>
        <p:nvPr/>
      </p:nvGrpSpPr>
      <p:grpSpPr>
        <a:xfrm>
          <a:off x="0" y="0"/>
          <a:ext cx="0" cy="0"/>
          <a:chOff x="0" y="0"/>
          <a:chExt cx="0" cy="0"/>
        </a:xfrm>
      </p:grpSpPr>
      <p:sp>
        <p:nvSpPr>
          <p:cNvPr id="49" name="Google Shape;49;p15"/>
          <p:cNvSpPr txBox="1"/>
          <p:nvPr/>
        </p:nvSpPr>
        <p:spPr>
          <a:xfrm flipH="1">
            <a:off x="9345528" y="0"/>
            <a:ext cx="1470600" cy="20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0" i="0">
                <a:solidFill>
                  <a:srgbClr val="BFBFBF"/>
                </a:solidFill>
                <a:latin typeface="Proxima Nova"/>
                <a:ea typeface="Proxima Nova"/>
                <a:cs typeface="Proxima Nova"/>
                <a:sym typeface="Proxima Nova"/>
              </a:rPr>
              <a:t>Title and Content</a:t>
            </a:r>
            <a:endParaRPr sz="1400" b="0" i="0">
              <a:solidFill>
                <a:srgbClr val="BFBFBF"/>
              </a:solidFill>
              <a:latin typeface="Proxima Nova"/>
              <a:ea typeface="Proxima Nova"/>
              <a:cs typeface="Proxima Nova"/>
              <a:sym typeface="Proxima Nova"/>
            </a:endParaRPr>
          </a:p>
        </p:txBody>
      </p:sp>
      <p:sp>
        <p:nvSpPr>
          <p:cNvPr id="50" name="Google Shape;50;p15"/>
          <p:cNvSpPr txBox="1">
            <a:spLocks noGrp="1"/>
          </p:cNvSpPr>
          <p:nvPr>
            <p:ph type="title"/>
          </p:nvPr>
        </p:nvSpPr>
        <p:spPr>
          <a:xfrm>
            <a:off x="342989" y="330994"/>
            <a:ext cx="8469900" cy="6957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2600"/>
              <a:buFont typeface="Proxima Nova Extrabold"/>
              <a:buNone/>
              <a:defRPr sz="2000" b="1" i="0" u="none" strike="noStrike" cap="none">
                <a:solidFill>
                  <a:schemeClr val="dk1"/>
                </a:solidFill>
                <a:latin typeface="Montserrat"/>
                <a:ea typeface="Montserrat"/>
                <a:cs typeface="Montserrat"/>
                <a:sym typeface="Montserrat"/>
              </a:defRPr>
            </a:lvl1pPr>
            <a:lvl2pPr lvl="1" algn="l" rtl="0">
              <a:spcBef>
                <a:spcPts val="0"/>
              </a:spcBef>
              <a:spcAft>
                <a:spcPts val="0"/>
              </a:spcAft>
              <a:buSzPts val="700"/>
              <a:buNone/>
              <a:defRPr sz="1000"/>
            </a:lvl2pPr>
            <a:lvl3pPr lvl="2" algn="l" rtl="0">
              <a:spcBef>
                <a:spcPts val="0"/>
              </a:spcBef>
              <a:spcAft>
                <a:spcPts val="0"/>
              </a:spcAft>
              <a:buSzPts val="700"/>
              <a:buNone/>
              <a:defRPr sz="1000"/>
            </a:lvl3pPr>
            <a:lvl4pPr lvl="3" algn="l" rtl="0">
              <a:spcBef>
                <a:spcPts val="0"/>
              </a:spcBef>
              <a:spcAft>
                <a:spcPts val="0"/>
              </a:spcAft>
              <a:buSzPts val="700"/>
              <a:buNone/>
              <a:defRPr sz="1000"/>
            </a:lvl4pPr>
            <a:lvl5pPr lvl="4" algn="l" rtl="0">
              <a:spcBef>
                <a:spcPts val="0"/>
              </a:spcBef>
              <a:spcAft>
                <a:spcPts val="0"/>
              </a:spcAft>
              <a:buSzPts val="700"/>
              <a:buNone/>
              <a:defRPr sz="1000"/>
            </a:lvl5pPr>
            <a:lvl6pPr lvl="5" algn="l" rtl="0">
              <a:spcBef>
                <a:spcPts val="0"/>
              </a:spcBef>
              <a:spcAft>
                <a:spcPts val="0"/>
              </a:spcAft>
              <a:buSzPts val="700"/>
              <a:buNone/>
              <a:defRPr sz="1000"/>
            </a:lvl6pPr>
            <a:lvl7pPr lvl="6" algn="l" rtl="0">
              <a:spcBef>
                <a:spcPts val="0"/>
              </a:spcBef>
              <a:spcAft>
                <a:spcPts val="0"/>
              </a:spcAft>
              <a:buSzPts val="700"/>
              <a:buNone/>
              <a:defRPr sz="1000"/>
            </a:lvl7pPr>
            <a:lvl8pPr lvl="7" algn="l" rtl="0">
              <a:spcBef>
                <a:spcPts val="0"/>
              </a:spcBef>
              <a:spcAft>
                <a:spcPts val="0"/>
              </a:spcAft>
              <a:buSzPts val="700"/>
              <a:buNone/>
              <a:defRPr sz="1000"/>
            </a:lvl8pPr>
            <a:lvl9pPr lvl="8" algn="l" rtl="0">
              <a:spcBef>
                <a:spcPts val="0"/>
              </a:spcBef>
              <a:spcAft>
                <a:spcPts val="0"/>
              </a:spcAft>
              <a:buSzPts val="700"/>
              <a:buNone/>
              <a:defRPr sz="1000"/>
            </a:lvl9pPr>
          </a:lstStyle>
          <a:p>
            <a:endParaRPr/>
          </a:p>
        </p:txBody>
      </p:sp>
      <p:sp>
        <p:nvSpPr>
          <p:cNvPr id="51" name="Google Shape;51;p15"/>
          <p:cNvSpPr txBox="1">
            <a:spLocks noGrp="1"/>
          </p:cNvSpPr>
          <p:nvPr>
            <p:ph type="body" idx="1"/>
          </p:nvPr>
        </p:nvSpPr>
        <p:spPr>
          <a:xfrm>
            <a:off x="353050" y="1172000"/>
            <a:ext cx="8469900" cy="34734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lnSpc>
                <a:spcPct val="150000"/>
              </a:lnSpc>
              <a:spcBef>
                <a:spcPts val="1000"/>
              </a:spcBef>
              <a:spcAft>
                <a:spcPts val="0"/>
              </a:spcAft>
              <a:buSzPts val="1100"/>
              <a:buChar char="○"/>
              <a:defRPr sz="1100"/>
            </a:lvl2pPr>
            <a:lvl3pPr marL="1371600" lvl="2" indent="-298450" rtl="0">
              <a:lnSpc>
                <a:spcPct val="150000"/>
              </a:lnSpc>
              <a:spcBef>
                <a:spcPts val="1600"/>
              </a:spcBef>
              <a:spcAft>
                <a:spcPts val="0"/>
              </a:spcAft>
              <a:buSzPts val="1100"/>
              <a:buChar char="■"/>
              <a:defRPr sz="1100"/>
            </a:lvl3pPr>
            <a:lvl4pPr marL="1828800" lvl="3" indent="-298450" rtl="0">
              <a:lnSpc>
                <a:spcPct val="150000"/>
              </a:lnSpc>
              <a:spcBef>
                <a:spcPts val="1600"/>
              </a:spcBef>
              <a:spcAft>
                <a:spcPts val="0"/>
              </a:spcAft>
              <a:buSzPts val="1100"/>
              <a:buChar char="●"/>
              <a:defRPr sz="1100"/>
            </a:lvl4pPr>
            <a:lvl5pPr marL="2286000" lvl="4" indent="-298450" rtl="0">
              <a:lnSpc>
                <a:spcPct val="150000"/>
              </a:lnSpc>
              <a:spcBef>
                <a:spcPts val="1600"/>
              </a:spcBef>
              <a:spcAft>
                <a:spcPts val="0"/>
              </a:spcAft>
              <a:buSzPts val="1100"/>
              <a:buChar char="○"/>
              <a:defRPr sz="1100"/>
            </a:lvl5pPr>
            <a:lvl6pPr marL="2743200" lvl="5" indent="-298450" rtl="0">
              <a:lnSpc>
                <a:spcPct val="150000"/>
              </a:lnSpc>
              <a:spcBef>
                <a:spcPts val="1600"/>
              </a:spcBef>
              <a:spcAft>
                <a:spcPts val="0"/>
              </a:spcAft>
              <a:buSzPts val="1100"/>
              <a:buChar char="■"/>
              <a:defRPr sz="1100"/>
            </a:lvl6pPr>
            <a:lvl7pPr marL="3200400" lvl="6" indent="-298450" rtl="0">
              <a:lnSpc>
                <a:spcPct val="150000"/>
              </a:lnSpc>
              <a:spcBef>
                <a:spcPts val="1600"/>
              </a:spcBef>
              <a:spcAft>
                <a:spcPts val="0"/>
              </a:spcAft>
              <a:buSzPts val="1100"/>
              <a:buChar char="●"/>
              <a:defRPr sz="1100"/>
            </a:lvl7pPr>
            <a:lvl8pPr marL="3657600" lvl="7" indent="-298450" rtl="0">
              <a:lnSpc>
                <a:spcPct val="150000"/>
              </a:lnSpc>
              <a:spcBef>
                <a:spcPts val="1600"/>
              </a:spcBef>
              <a:spcAft>
                <a:spcPts val="0"/>
              </a:spcAft>
              <a:buSzPts val="1100"/>
              <a:buChar char="○"/>
              <a:defRPr sz="1100"/>
            </a:lvl8pPr>
            <a:lvl9pPr marL="4114800" lvl="8" indent="-298450" rtl="0">
              <a:lnSpc>
                <a:spcPct val="150000"/>
              </a:lnSpc>
              <a:spcBef>
                <a:spcPts val="1600"/>
              </a:spcBef>
              <a:spcAft>
                <a:spcPts val="1600"/>
              </a:spcAft>
              <a:buSzPts val="1100"/>
              <a:buChar char="■"/>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otnotes white background">
  <p:cSld name="BLANK_2">
    <p:spTree>
      <p:nvGrpSpPr>
        <p:cNvPr id="1" name="Shape 52"/>
        <p:cNvGrpSpPr/>
        <p:nvPr/>
      </p:nvGrpSpPr>
      <p:grpSpPr>
        <a:xfrm>
          <a:off x="0" y="0"/>
          <a:ext cx="0" cy="0"/>
          <a:chOff x="0" y="0"/>
          <a:chExt cx="0" cy="0"/>
        </a:xfrm>
      </p:grpSpPr>
      <p:sp>
        <p:nvSpPr>
          <p:cNvPr id="53" name="Google Shape;53;p16"/>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54" name="Google Shape;54;p1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55" name="Google Shape;55;p1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4">
  <p:cSld name="BLANK_2_7">
    <p:spTree>
      <p:nvGrpSpPr>
        <p:cNvPr id="1" name="Shape 56"/>
        <p:cNvGrpSpPr/>
        <p:nvPr/>
      </p:nvGrpSpPr>
      <p:grpSpPr>
        <a:xfrm>
          <a:off x="0" y="0"/>
          <a:ext cx="0" cy="0"/>
          <a:chOff x="0" y="0"/>
          <a:chExt cx="0" cy="0"/>
        </a:xfrm>
      </p:grpSpPr>
      <p:sp>
        <p:nvSpPr>
          <p:cNvPr id="57" name="Google Shape;57;p17"/>
          <p:cNvSpPr txBox="1"/>
          <p:nvPr/>
        </p:nvSpPr>
        <p:spPr>
          <a:xfrm flipH="1">
            <a:off x="9345643" y="0"/>
            <a:ext cx="1220100" cy="207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400" b="0" i="0" u="none" strike="noStrike" cap="none">
                <a:solidFill>
                  <a:srgbClr val="BFBFBF"/>
                </a:solidFill>
                <a:latin typeface="Proxima Nova"/>
                <a:ea typeface="Proxima Nova"/>
                <a:cs typeface="Proxima Nova"/>
                <a:sym typeface="Proxima Nova"/>
              </a:rPr>
              <a:t>Blank</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0 Blank">
  <p:cSld name="00 Blank">
    <p:spTree>
      <p:nvGrpSpPr>
        <p:cNvPr id="1" name="Shape 5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0 Blank 1">
  <p:cSld name="00 Blank_1">
    <p:spTree>
      <p:nvGrpSpPr>
        <p:cNvPr id="1" name="Shape 5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ster Guides">
  <p:cSld name="TITLE_1_18_1_1_2">
    <p:spTree>
      <p:nvGrpSpPr>
        <p:cNvPr id="1" name="Shape 60"/>
        <p:cNvGrpSpPr/>
        <p:nvPr/>
      </p:nvGrpSpPr>
      <p:grpSpPr>
        <a:xfrm>
          <a:off x="0" y="0"/>
          <a:ext cx="0" cy="0"/>
          <a:chOff x="0" y="0"/>
          <a:chExt cx="0" cy="0"/>
        </a:xfrm>
      </p:grpSpPr>
      <p:sp>
        <p:nvSpPr>
          <p:cNvPr id="61" name="Google Shape;61;p20"/>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Media.Monks</a:t>
            </a:r>
            <a:endParaRPr sz="500">
              <a:solidFill>
                <a:srgbClr val="222222"/>
              </a:solidFill>
              <a:latin typeface="Helvetica Neue"/>
              <a:ea typeface="Helvetica Neue"/>
              <a:cs typeface="Helvetica Neue"/>
              <a:sym typeface="Helvetica Neue"/>
            </a:endParaRPr>
          </a:p>
        </p:txBody>
      </p:sp>
      <p:sp>
        <p:nvSpPr>
          <p:cNvPr id="62" name="Google Shape;62;p20"/>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Proprietary &amp; Confidential</a:t>
            </a:r>
            <a:endParaRPr sz="500">
              <a:solidFill>
                <a:srgbClr val="222222"/>
              </a:solidFill>
              <a:latin typeface="Helvetica Neue"/>
              <a:ea typeface="Helvetica Neue"/>
              <a:cs typeface="Helvetica Neue"/>
              <a:sym typeface="Helvetica Neue"/>
            </a:endParaRPr>
          </a:p>
        </p:txBody>
      </p:sp>
      <p:sp>
        <p:nvSpPr>
          <p:cNvPr id="63" name="Google Shape;63;p20"/>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22222"/>
                </a:solidFill>
                <a:latin typeface="Helvetica Neue"/>
                <a:ea typeface="Helvetica Neue"/>
                <a:cs typeface="Helvetica Neue"/>
                <a:sym typeface="Helvetica Neue"/>
              </a:rPr>
              <a:t>‹#›</a:t>
            </a:fld>
            <a:endParaRPr sz="500">
              <a:solidFill>
                <a:srgbClr val="222222"/>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ark 1">
  <p:cSld name="TITLE_1_18_1_1_1_1_1_2_1_9_3">
    <p:spTree>
      <p:nvGrpSpPr>
        <p:cNvPr id="1" name="Shape 64"/>
        <p:cNvGrpSpPr/>
        <p:nvPr/>
      </p:nvGrpSpPr>
      <p:grpSpPr>
        <a:xfrm>
          <a:off x="0" y="0"/>
          <a:ext cx="0" cy="0"/>
          <a:chOff x="0" y="0"/>
          <a:chExt cx="0" cy="0"/>
        </a:xfrm>
      </p:grpSpPr>
      <p:sp>
        <p:nvSpPr>
          <p:cNvPr id="65" name="Google Shape;65;p21"/>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1A1A1A"/>
                </a:solidFill>
                <a:latin typeface="Helvetica Neue"/>
                <a:ea typeface="Helvetica Neue"/>
                <a:cs typeface="Helvetica Neue"/>
                <a:sym typeface="Helvetica Neue"/>
              </a:rPr>
              <a:t>Media.Monks</a:t>
            </a:r>
            <a:endParaRPr sz="500">
              <a:solidFill>
                <a:srgbClr val="1A1A1A"/>
              </a:solidFill>
              <a:latin typeface="Helvetica Neue"/>
              <a:ea typeface="Helvetica Neue"/>
              <a:cs typeface="Helvetica Neue"/>
              <a:sym typeface="Helvetica Neue"/>
            </a:endParaRPr>
          </a:p>
        </p:txBody>
      </p:sp>
      <p:sp>
        <p:nvSpPr>
          <p:cNvPr id="66" name="Google Shape;66;p21"/>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1A1A1A"/>
                </a:solidFill>
                <a:latin typeface="Helvetica Neue"/>
                <a:ea typeface="Helvetica Neue"/>
                <a:cs typeface="Helvetica Neue"/>
                <a:sym typeface="Helvetica Neue"/>
              </a:rPr>
              <a:t>Proprietary &amp; Confidential</a:t>
            </a:r>
            <a:endParaRPr sz="500">
              <a:solidFill>
                <a:srgbClr val="1A1A1A"/>
              </a:solidFill>
              <a:latin typeface="Helvetica Neue"/>
              <a:ea typeface="Helvetica Neue"/>
              <a:cs typeface="Helvetica Neue"/>
              <a:sym typeface="Helvetica Neue"/>
            </a:endParaRPr>
          </a:p>
        </p:txBody>
      </p:sp>
      <p:sp>
        <p:nvSpPr>
          <p:cNvPr id="67" name="Google Shape;67;p21"/>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68" name="Google Shape;68;p21"/>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1A1A1A"/>
                </a:solidFill>
                <a:latin typeface="Helvetica Neue"/>
                <a:ea typeface="Helvetica Neue"/>
                <a:cs typeface="Helvetica Neue"/>
                <a:sym typeface="Helvetica Neue"/>
              </a:rPr>
              <a:t>‹#›</a:t>
            </a:fld>
            <a:endParaRPr sz="500">
              <a:solidFill>
                <a:srgbClr val="1A1A1A"/>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2">
  <p:cSld name="TITLE_1_18_1_1_1_1_1_2_1_9_7">
    <p:spTree>
      <p:nvGrpSpPr>
        <p:cNvPr id="1" name="Shape 69"/>
        <p:cNvGrpSpPr/>
        <p:nvPr/>
      </p:nvGrpSpPr>
      <p:grpSpPr>
        <a:xfrm>
          <a:off x="0" y="0"/>
          <a:ext cx="0" cy="0"/>
          <a:chOff x="0" y="0"/>
          <a:chExt cx="0" cy="0"/>
        </a:xfrm>
      </p:grpSpPr>
      <p:sp>
        <p:nvSpPr>
          <p:cNvPr id="70" name="Google Shape;70;p22"/>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71" name="Google Shape;71;p22"/>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72" name="Google Shape;72;p22"/>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73" name="Google Shape;73;p22"/>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74"/>
        <p:cNvGrpSpPr/>
        <p:nvPr/>
      </p:nvGrpSpPr>
      <p:grpSpPr>
        <a:xfrm>
          <a:off x="0" y="0"/>
          <a:ext cx="0" cy="0"/>
          <a:chOff x="0" y="0"/>
          <a:chExt cx="0" cy="0"/>
        </a:xfrm>
      </p:grpSpPr>
      <p:sp>
        <p:nvSpPr>
          <p:cNvPr id="75" name="Google Shape;75;p23"/>
          <p:cNvSpPr/>
          <p:nvPr/>
        </p:nvSpPr>
        <p:spPr>
          <a:xfrm rot="5400000">
            <a:off x="4279801" y="279137"/>
            <a:ext cx="584400" cy="9144000"/>
          </a:xfrm>
          <a:prstGeom prst="rect">
            <a:avLst/>
          </a:prstGeom>
          <a:solidFill>
            <a:srgbClr val="FFDC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100">
              <a:solidFill>
                <a:schemeClr val="lt1"/>
              </a:solidFill>
              <a:latin typeface="Calibri"/>
              <a:ea typeface="Calibri"/>
              <a:cs typeface="Calibri"/>
              <a:sym typeface="Calibri"/>
            </a:endParaRPr>
          </a:p>
        </p:txBody>
      </p:sp>
      <p:pic>
        <p:nvPicPr>
          <p:cNvPr id="76" name="Google Shape;76;p23" descr="A picture containing food&#10;&#10;Description automatically generated"/>
          <p:cNvPicPr preferRelativeResize="0"/>
          <p:nvPr/>
        </p:nvPicPr>
        <p:blipFill rotWithShape="1">
          <a:blip r:embed="rId2">
            <a:alphaModFix/>
          </a:blip>
          <a:srcRect/>
          <a:stretch/>
        </p:blipFill>
        <p:spPr>
          <a:xfrm>
            <a:off x="8630887" y="4604660"/>
            <a:ext cx="448703" cy="525780"/>
          </a:xfrm>
          <a:prstGeom prst="rect">
            <a:avLst/>
          </a:prstGeom>
          <a:noFill/>
          <a:ln>
            <a:noFill/>
          </a:ln>
        </p:spPr>
      </p:pic>
      <p:sp>
        <p:nvSpPr>
          <p:cNvPr id="77" name="Google Shape;77;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3300"/>
              <a:buFont typeface="Arial"/>
              <a:buNone/>
              <a:defRPr>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3"/>
          <p:cNvSpPr txBox="1">
            <a:spLocks noGrp="1"/>
          </p:cNvSpPr>
          <p:nvPr>
            <p:ph type="body" idx="1"/>
          </p:nvPr>
        </p:nvSpPr>
        <p:spPr>
          <a:xfrm>
            <a:off x="628650" y="1369219"/>
            <a:ext cx="7886700" cy="3066000"/>
          </a:xfrm>
          <a:prstGeom prst="rect">
            <a:avLst/>
          </a:prstGeom>
          <a:noFill/>
          <a:ln>
            <a:noFill/>
          </a:ln>
        </p:spPr>
        <p:txBody>
          <a:bodyPr spcFirstLastPara="1" wrap="square" lIns="68575" tIns="34275" rIns="68575" bIns="34275" anchor="t" anchorCtr="0">
            <a:noAutofit/>
          </a:bodyPr>
          <a:lstStyle>
            <a:lvl1pPr marL="457200" lvl="0" indent="-361950" algn="l" rtl="0">
              <a:lnSpc>
                <a:spcPct val="90000"/>
              </a:lnSpc>
              <a:spcBef>
                <a:spcPts val="800"/>
              </a:spcBef>
              <a:spcAft>
                <a:spcPts val="0"/>
              </a:spcAft>
              <a:buClr>
                <a:schemeClr val="dk1"/>
              </a:buClr>
              <a:buSzPts val="2100"/>
              <a:buChar char="●"/>
              <a:defRPr>
                <a:latin typeface="Arial"/>
                <a:ea typeface="Arial"/>
                <a:cs typeface="Arial"/>
                <a:sym typeface="Arial"/>
              </a:defRPr>
            </a:lvl1pPr>
            <a:lvl2pPr marL="914400" lvl="1" indent="-342900" algn="l" rtl="0">
              <a:lnSpc>
                <a:spcPct val="90000"/>
              </a:lnSpc>
              <a:spcBef>
                <a:spcPts val="1600"/>
              </a:spcBef>
              <a:spcAft>
                <a:spcPts val="0"/>
              </a:spcAft>
              <a:buClr>
                <a:schemeClr val="dk1"/>
              </a:buClr>
              <a:buSzPts val="1800"/>
              <a:buChar char="○"/>
              <a:defRPr>
                <a:latin typeface="Arial"/>
                <a:ea typeface="Arial"/>
                <a:cs typeface="Arial"/>
                <a:sym typeface="Arial"/>
              </a:defRPr>
            </a:lvl2pPr>
            <a:lvl3pPr marL="1371600" lvl="2" indent="-323850" algn="l" rtl="0">
              <a:lnSpc>
                <a:spcPct val="90000"/>
              </a:lnSpc>
              <a:spcBef>
                <a:spcPts val="1600"/>
              </a:spcBef>
              <a:spcAft>
                <a:spcPts val="0"/>
              </a:spcAft>
              <a:buClr>
                <a:schemeClr val="dk1"/>
              </a:buClr>
              <a:buSzPts val="1500"/>
              <a:buChar char="■"/>
              <a:defRPr>
                <a:latin typeface="Arial"/>
                <a:ea typeface="Arial"/>
                <a:cs typeface="Arial"/>
                <a:sym typeface="Arial"/>
              </a:defRPr>
            </a:lvl3pPr>
            <a:lvl4pPr marL="1828800" lvl="3" indent="-317500" algn="l" rtl="0">
              <a:lnSpc>
                <a:spcPct val="90000"/>
              </a:lnSpc>
              <a:spcBef>
                <a:spcPts val="1600"/>
              </a:spcBef>
              <a:spcAft>
                <a:spcPts val="0"/>
              </a:spcAft>
              <a:buClr>
                <a:schemeClr val="dk1"/>
              </a:buClr>
              <a:buSzPts val="1400"/>
              <a:buChar char="●"/>
              <a:defRPr>
                <a:latin typeface="Arial"/>
                <a:ea typeface="Arial"/>
                <a:cs typeface="Arial"/>
                <a:sym typeface="Arial"/>
              </a:defRPr>
            </a:lvl4pPr>
            <a:lvl5pPr marL="2286000" lvl="4" indent="-317500" algn="l" rtl="0">
              <a:lnSpc>
                <a:spcPct val="90000"/>
              </a:lnSpc>
              <a:spcBef>
                <a:spcPts val="1600"/>
              </a:spcBef>
              <a:spcAft>
                <a:spcPts val="0"/>
              </a:spcAft>
              <a:buClr>
                <a:schemeClr val="dk1"/>
              </a:buClr>
              <a:buSzPts val="1400"/>
              <a:buChar char="○"/>
              <a:defRPr>
                <a:latin typeface="Arial"/>
                <a:ea typeface="Arial"/>
                <a:cs typeface="Arial"/>
                <a:sym typeface="Arial"/>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keway (Alt)">
  <p:cSld name="BLANK_2_2">
    <p:spTree>
      <p:nvGrpSpPr>
        <p:cNvPr id="1" name="Shape 79"/>
        <p:cNvGrpSpPr/>
        <p:nvPr/>
      </p:nvGrpSpPr>
      <p:grpSpPr>
        <a:xfrm>
          <a:off x="0" y="0"/>
          <a:ext cx="0" cy="0"/>
          <a:chOff x="0" y="0"/>
          <a:chExt cx="0" cy="0"/>
        </a:xfrm>
      </p:grpSpPr>
      <p:sp>
        <p:nvSpPr>
          <p:cNvPr id="80" name="Google Shape;80;p24"/>
          <p:cNvSpPr txBox="1">
            <a:spLocks noGrp="1"/>
          </p:cNvSpPr>
          <p:nvPr>
            <p:ph type="ctrTitle"/>
          </p:nvPr>
        </p:nvSpPr>
        <p:spPr>
          <a:xfrm>
            <a:off x="308850" y="1403050"/>
            <a:ext cx="3959400" cy="1492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800"/>
              <a:buFont typeface="Proxima Nova Extrabold"/>
              <a:buNone/>
              <a:defRPr sz="3800" b="0">
                <a:latin typeface="Montserrat ExtraBold"/>
                <a:ea typeface="Montserrat ExtraBold"/>
                <a:cs typeface="Montserrat ExtraBold"/>
                <a:sym typeface="Montserrat ExtraBold"/>
              </a:defRPr>
            </a:lvl1pPr>
            <a:lvl2pPr lvl="1" rtl="0">
              <a:spcBef>
                <a:spcPts val="0"/>
              </a:spcBef>
              <a:spcAft>
                <a:spcPts val="0"/>
              </a:spcAft>
              <a:buClr>
                <a:schemeClr val="dk1"/>
              </a:buClr>
              <a:buSzPts val="3800"/>
              <a:buNone/>
              <a:defRPr sz="3800">
                <a:solidFill>
                  <a:schemeClr val="dk1"/>
                </a:solidFill>
              </a:defRPr>
            </a:lvl2pPr>
            <a:lvl3pPr lvl="2" rtl="0">
              <a:spcBef>
                <a:spcPts val="0"/>
              </a:spcBef>
              <a:spcAft>
                <a:spcPts val="0"/>
              </a:spcAft>
              <a:buClr>
                <a:schemeClr val="dk1"/>
              </a:buClr>
              <a:buSzPts val="3800"/>
              <a:buNone/>
              <a:defRPr sz="3800">
                <a:solidFill>
                  <a:schemeClr val="dk1"/>
                </a:solidFill>
              </a:defRPr>
            </a:lvl3pPr>
            <a:lvl4pPr lvl="3" rtl="0">
              <a:spcBef>
                <a:spcPts val="0"/>
              </a:spcBef>
              <a:spcAft>
                <a:spcPts val="0"/>
              </a:spcAft>
              <a:buClr>
                <a:schemeClr val="dk1"/>
              </a:buClr>
              <a:buSzPts val="3800"/>
              <a:buNone/>
              <a:defRPr sz="3800">
                <a:solidFill>
                  <a:schemeClr val="dk1"/>
                </a:solidFill>
              </a:defRPr>
            </a:lvl4pPr>
            <a:lvl5pPr lvl="4" rtl="0">
              <a:spcBef>
                <a:spcPts val="0"/>
              </a:spcBef>
              <a:spcAft>
                <a:spcPts val="0"/>
              </a:spcAft>
              <a:buClr>
                <a:schemeClr val="dk1"/>
              </a:buClr>
              <a:buSzPts val="3800"/>
              <a:buNone/>
              <a:defRPr sz="3800">
                <a:solidFill>
                  <a:schemeClr val="dk1"/>
                </a:solidFill>
              </a:defRPr>
            </a:lvl5pPr>
            <a:lvl6pPr lvl="5" rtl="0">
              <a:spcBef>
                <a:spcPts val="0"/>
              </a:spcBef>
              <a:spcAft>
                <a:spcPts val="0"/>
              </a:spcAft>
              <a:buClr>
                <a:schemeClr val="dk1"/>
              </a:buClr>
              <a:buSzPts val="3800"/>
              <a:buNone/>
              <a:defRPr sz="3800">
                <a:solidFill>
                  <a:schemeClr val="dk1"/>
                </a:solidFill>
              </a:defRPr>
            </a:lvl6pPr>
            <a:lvl7pPr lvl="6" rtl="0">
              <a:spcBef>
                <a:spcPts val="0"/>
              </a:spcBef>
              <a:spcAft>
                <a:spcPts val="0"/>
              </a:spcAft>
              <a:buClr>
                <a:schemeClr val="dk1"/>
              </a:buClr>
              <a:buSzPts val="3800"/>
              <a:buNone/>
              <a:defRPr sz="3800">
                <a:solidFill>
                  <a:schemeClr val="dk1"/>
                </a:solidFill>
              </a:defRPr>
            </a:lvl7pPr>
            <a:lvl8pPr lvl="7" rtl="0">
              <a:spcBef>
                <a:spcPts val="0"/>
              </a:spcBef>
              <a:spcAft>
                <a:spcPts val="0"/>
              </a:spcAft>
              <a:buClr>
                <a:schemeClr val="dk1"/>
              </a:buClr>
              <a:buSzPts val="3800"/>
              <a:buNone/>
              <a:defRPr sz="3800">
                <a:solidFill>
                  <a:schemeClr val="dk1"/>
                </a:solidFill>
              </a:defRPr>
            </a:lvl8pPr>
            <a:lvl9pPr lvl="8" rtl="0">
              <a:spcBef>
                <a:spcPts val="0"/>
              </a:spcBef>
              <a:spcAft>
                <a:spcPts val="0"/>
              </a:spcAft>
              <a:buClr>
                <a:schemeClr val="dk1"/>
              </a:buClr>
              <a:buSzPts val="3800"/>
              <a:buNone/>
              <a:defRPr sz="3800">
                <a:solidFill>
                  <a:schemeClr val="dk1"/>
                </a:solidFill>
              </a:defRPr>
            </a:lvl9pPr>
          </a:lstStyle>
          <a:p>
            <a:endParaRPr/>
          </a:p>
        </p:txBody>
      </p:sp>
      <p:sp>
        <p:nvSpPr>
          <p:cNvPr id="81" name="Google Shape;81;p24"/>
          <p:cNvSpPr txBox="1">
            <a:spLocks noGrp="1"/>
          </p:cNvSpPr>
          <p:nvPr>
            <p:ph type="subTitle" idx="1"/>
          </p:nvPr>
        </p:nvSpPr>
        <p:spPr>
          <a:xfrm>
            <a:off x="308847" y="2918675"/>
            <a:ext cx="3959400" cy="339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400" i="0" u="none" strike="noStrike" cap="none"/>
            </a:lvl1pPr>
            <a:lvl2pPr marR="0" lvl="1" rtl="0">
              <a:spcBef>
                <a:spcPts val="1600"/>
              </a:spcBef>
              <a:spcAft>
                <a:spcPts val="0"/>
              </a:spcAft>
              <a:buSzPts val="1400"/>
              <a:buNone/>
              <a:defRPr sz="1400" i="0" u="none" strike="noStrike" cap="none"/>
            </a:lvl2pPr>
            <a:lvl3pPr marR="0" lvl="2" rtl="0">
              <a:spcBef>
                <a:spcPts val="1600"/>
              </a:spcBef>
              <a:spcAft>
                <a:spcPts val="0"/>
              </a:spcAft>
              <a:buSzPts val="1400"/>
              <a:buNone/>
              <a:defRPr sz="1400" i="0" u="none" strike="noStrike" cap="none"/>
            </a:lvl3pPr>
            <a:lvl4pPr marR="0" lvl="3" rtl="0">
              <a:spcBef>
                <a:spcPts val="1600"/>
              </a:spcBef>
              <a:spcAft>
                <a:spcPts val="0"/>
              </a:spcAft>
              <a:buSzPts val="1400"/>
              <a:buNone/>
              <a:defRPr sz="1400" i="0" u="none" strike="noStrike" cap="none"/>
            </a:lvl4pPr>
            <a:lvl5pPr marR="0" lvl="4" rtl="0">
              <a:spcBef>
                <a:spcPts val="1600"/>
              </a:spcBef>
              <a:spcAft>
                <a:spcPts val="0"/>
              </a:spcAft>
              <a:buSzPts val="1400"/>
              <a:buNone/>
              <a:defRPr sz="1400" i="0" u="none" strike="noStrike" cap="none"/>
            </a:lvl5pPr>
            <a:lvl6pPr marR="0" lvl="5" rtl="0">
              <a:spcBef>
                <a:spcPts val="1600"/>
              </a:spcBef>
              <a:spcAft>
                <a:spcPts val="0"/>
              </a:spcAft>
              <a:buSzPts val="1400"/>
              <a:buNone/>
              <a:defRPr sz="1400" i="0" u="none" strike="noStrike" cap="none"/>
            </a:lvl6pPr>
            <a:lvl7pPr marR="0" lvl="6" rtl="0">
              <a:spcBef>
                <a:spcPts val="1600"/>
              </a:spcBef>
              <a:spcAft>
                <a:spcPts val="0"/>
              </a:spcAft>
              <a:buSzPts val="1400"/>
              <a:buNone/>
              <a:defRPr sz="1400" i="0" u="none" strike="noStrike" cap="none"/>
            </a:lvl7pPr>
            <a:lvl8pPr marR="0" lvl="7" rtl="0">
              <a:spcBef>
                <a:spcPts val="1600"/>
              </a:spcBef>
              <a:spcAft>
                <a:spcPts val="0"/>
              </a:spcAft>
              <a:buSzPts val="1400"/>
              <a:buNone/>
              <a:defRPr sz="1400" i="0" u="none" strike="noStrike" cap="none"/>
            </a:lvl8pPr>
            <a:lvl9pPr marR="0" lvl="8" rtl="0">
              <a:spcBef>
                <a:spcPts val="1600"/>
              </a:spcBef>
              <a:spcAft>
                <a:spcPts val="1600"/>
              </a:spcAft>
              <a:buSzPts val="1400"/>
              <a:buNone/>
              <a:defRPr sz="140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Column">
  <p:cSld name="Title and Content_2_1">
    <p:spTree>
      <p:nvGrpSpPr>
        <p:cNvPr id="1" name="Shape 82"/>
        <p:cNvGrpSpPr/>
        <p:nvPr/>
      </p:nvGrpSpPr>
      <p:grpSpPr>
        <a:xfrm>
          <a:off x="0" y="0"/>
          <a:ext cx="0" cy="0"/>
          <a:chOff x="0" y="0"/>
          <a:chExt cx="0" cy="0"/>
        </a:xfrm>
      </p:grpSpPr>
      <p:sp>
        <p:nvSpPr>
          <p:cNvPr id="83" name="Google Shape;83;p25"/>
          <p:cNvSpPr txBox="1">
            <a:spLocks noGrp="1"/>
          </p:cNvSpPr>
          <p:nvPr>
            <p:ph type="body" idx="1"/>
          </p:nvPr>
        </p:nvSpPr>
        <p:spPr>
          <a:xfrm>
            <a:off x="353050" y="1368175"/>
            <a:ext cx="4057500" cy="32772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lnSpc>
                <a:spcPct val="150000"/>
              </a:lnSpc>
              <a:spcBef>
                <a:spcPts val="1000"/>
              </a:spcBef>
              <a:spcAft>
                <a:spcPts val="0"/>
              </a:spcAft>
              <a:buSzPts val="1100"/>
              <a:buChar char="○"/>
              <a:defRPr sz="1100"/>
            </a:lvl2pPr>
            <a:lvl3pPr marL="1371600" lvl="2" indent="-298450" rtl="0">
              <a:lnSpc>
                <a:spcPct val="150000"/>
              </a:lnSpc>
              <a:spcBef>
                <a:spcPts val="1600"/>
              </a:spcBef>
              <a:spcAft>
                <a:spcPts val="0"/>
              </a:spcAft>
              <a:buSzPts val="1100"/>
              <a:buChar char="■"/>
              <a:defRPr sz="1100"/>
            </a:lvl3pPr>
            <a:lvl4pPr marL="1828800" lvl="3" indent="-298450" rtl="0">
              <a:lnSpc>
                <a:spcPct val="150000"/>
              </a:lnSpc>
              <a:spcBef>
                <a:spcPts val="1600"/>
              </a:spcBef>
              <a:spcAft>
                <a:spcPts val="0"/>
              </a:spcAft>
              <a:buSzPts val="1100"/>
              <a:buChar char="●"/>
              <a:defRPr sz="1100"/>
            </a:lvl4pPr>
            <a:lvl5pPr marL="2286000" lvl="4" indent="-298450" rtl="0">
              <a:lnSpc>
                <a:spcPct val="150000"/>
              </a:lnSpc>
              <a:spcBef>
                <a:spcPts val="1600"/>
              </a:spcBef>
              <a:spcAft>
                <a:spcPts val="0"/>
              </a:spcAft>
              <a:buSzPts val="1100"/>
              <a:buChar char="○"/>
              <a:defRPr sz="1100"/>
            </a:lvl5pPr>
            <a:lvl6pPr marL="2743200" lvl="5" indent="-298450" rtl="0">
              <a:lnSpc>
                <a:spcPct val="150000"/>
              </a:lnSpc>
              <a:spcBef>
                <a:spcPts val="1600"/>
              </a:spcBef>
              <a:spcAft>
                <a:spcPts val="0"/>
              </a:spcAft>
              <a:buSzPts val="1100"/>
              <a:buChar char="■"/>
              <a:defRPr sz="1100"/>
            </a:lvl6pPr>
            <a:lvl7pPr marL="3200400" lvl="6" indent="-298450" rtl="0">
              <a:lnSpc>
                <a:spcPct val="150000"/>
              </a:lnSpc>
              <a:spcBef>
                <a:spcPts val="1600"/>
              </a:spcBef>
              <a:spcAft>
                <a:spcPts val="0"/>
              </a:spcAft>
              <a:buSzPts val="1100"/>
              <a:buChar char="●"/>
              <a:defRPr sz="1100"/>
            </a:lvl7pPr>
            <a:lvl8pPr marL="3657600" lvl="7" indent="-298450" rtl="0">
              <a:lnSpc>
                <a:spcPct val="150000"/>
              </a:lnSpc>
              <a:spcBef>
                <a:spcPts val="1600"/>
              </a:spcBef>
              <a:spcAft>
                <a:spcPts val="0"/>
              </a:spcAft>
              <a:buSzPts val="1100"/>
              <a:buChar char="○"/>
              <a:defRPr sz="1100"/>
            </a:lvl8pPr>
            <a:lvl9pPr marL="4114800" lvl="8" indent="-298450" rtl="0">
              <a:lnSpc>
                <a:spcPct val="150000"/>
              </a:lnSpc>
              <a:spcBef>
                <a:spcPts val="1600"/>
              </a:spcBef>
              <a:spcAft>
                <a:spcPts val="1600"/>
              </a:spcAft>
              <a:buSzPts val="1100"/>
              <a:buChar char="■"/>
              <a:defRPr sz="1100"/>
            </a:lvl9pPr>
          </a:lstStyle>
          <a:p>
            <a:endParaRPr/>
          </a:p>
        </p:txBody>
      </p:sp>
      <p:sp>
        <p:nvSpPr>
          <p:cNvPr id="84" name="Google Shape;84;p25"/>
          <p:cNvSpPr txBox="1">
            <a:spLocks noGrp="1"/>
          </p:cNvSpPr>
          <p:nvPr>
            <p:ph type="body" idx="2"/>
          </p:nvPr>
        </p:nvSpPr>
        <p:spPr>
          <a:xfrm>
            <a:off x="4755500" y="1368175"/>
            <a:ext cx="4057500" cy="32772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sz="1100"/>
            </a:lvl1pPr>
            <a:lvl2pPr marL="914400" lvl="1" indent="-298450" rtl="0">
              <a:lnSpc>
                <a:spcPct val="150000"/>
              </a:lnSpc>
              <a:spcBef>
                <a:spcPts val="1000"/>
              </a:spcBef>
              <a:spcAft>
                <a:spcPts val="0"/>
              </a:spcAft>
              <a:buSzPts val="1100"/>
              <a:buChar char="○"/>
              <a:defRPr sz="1100"/>
            </a:lvl2pPr>
            <a:lvl3pPr marL="1371600" lvl="2" indent="-298450" rtl="0">
              <a:lnSpc>
                <a:spcPct val="150000"/>
              </a:lnSpc>
              <a:spcBef>
                <a:spcPts val="1600"/>
              </a:spcBef>
              <a:spcAft>
                <a:spcPts val="0"/>
              </a:spcAft>
              <a:buSzPts val="1100"/>
              <a:buChar char="■"/>
              <a:defRPr sz="1100"/>
            </a:lvl3pPr>
            <a:lvl4pPr marL="1828800" lvl="3" indent="-298450" rtl="0">
              <a:lnSpc>
                <a:spcPct val="150000"/>
              </a:lnSpc>
              <a:spcBef>
                <a:spcPts val="1600"/>
              </a:spcBef>
              <a:spcAft>
                <a:spcPts val="0"/>
              </a:spcAft>
              <a:buSzPts val="1100"/>
              <a:buChar char="●"/>
              <a:defRPr sz="1100"/>
            </a:lvl4pPr>
            <a:lvl5pPr marL="2286000" lvl="4" indent="-298450" rtl="0">
              <a:lnSpc>
                <a:spcPct val="150000"/>
              </a:lnSpc>
              <a:spcBef>
                <a:spcPts val="1600"/>
              </a:spcBef>
              <a:spcAft>
                <a:spcPts val="0"/>
              </a:spcAft>
              <a:buSzPts val="1100"/>
              <a:buChar char="○"/>
              <a:defRPr sz="1100"/>
            </a:lvl5pPr>
            <a:lvl6pPr marL="2743200" lvl="5" indent="-298450" rtl="0">
              <a:lnSpc>
                <a:spcPct val="150000"/>
              </a:lnSpc>
              <a:spcBef>
                <a:spcPts val="1600"/>
              </a:spcBef>
              <a:spcAft>
                <a:spcPts val="0"/>
              </a:spcAft>
              <a:buSzPts val="1100"/>
              <a:buChar char="■"/>
              <a:defRPr sz="1100"/>
            </a:lvl6pPr>
            <a:lvl7pPr marL="3200400" lvl="6" indent="-298450" rtl="0">
              <a:lnSpc>
                <a:spcPct val="150000"/>
              </a:lnSpc>
              <a:spcBef>
                <a:spcPts val="1600"/>
              </a:spcBef>
              <a:spcAft>
                <a:spcPts val="0"/>
              </a:spcAft>
              <a:buSzPts val="1100"/>
              <a:buChar char="●"/>
              <a:defRPr sz="1100"/>
            </a:lvl7pPr>
            <a:lvl8pPr marL="3657600" lvl="7" indent="-298450" rtl="0">
              <a:lnSpc>
                <a:spcPct val="150000"/>
              </a:lnSpc>
              <a:spcBef>
                <a:spcPts val="1600"/>
              </a:spcBef>
              <a:spcAft>
                <a:spcPts val="0"/>
              </a:spcAft>
              <a:buSzPts val="1100"/>
              <a:buChar char="○"/>
              <a:defRPr sz="1100"/>
            </a:lvl8pPr>
            <a:lvl9pPr marL="4114800" lvl="8" indent="-298450" rtl="0">
              <a:lnSpc>
                <a:spcPct val="150000"/>
              </a:lnSpc>
              <a:spcBef>
                <a:spcPts val="1600"/>
              </a:spcBef>
              <a:spcAft>
                <a:spcPts val="1600"/>
              </a:spcAft>
              <a:buSzPts val="1100"/>
              <a:buChar char="■"/>
              <a:defRPr sz="1100"/>
            </a:lvl9pPr>
          </a:lstStyle>
          <a:p>
            <a:endParaRPr/>
          </a:p>
        </p:txBody>
      </p:sp>
      <p:sp>
        <p:nvSpPr>
          <p:cNvPr id="85" name="Google Shape;85;p25"/>
          <p:cNvSpPr txBox="1">
            <a:spLocks noGrp="1"/>
          </p:cNvSpPr>
          <p:nvPr>
            <p:ph type="title"/>
          </p:nvPr>
        </p:nvSpPr>
        <p:spPr>
          <a:xfrm>
            <a:off x="342989" y="330994"/>
            <a:ext cx="8469900" cy="695700"/>
          </a:xfrm>
          <a:prstGeom prst="rect">
            <a:avLst/>
          </a:prstGeom>
          <a:noFill/>
          <a:ln>
            <a:noFill/>
          </a:ln>
        </p:spPr>
        <p:txBody>
          <a:bodyPr spcFirstLastPara="1" wrap="square" lIns="68575" tIns="68575" rIns="68575" bIns="68575" anchor="t" anchorCtr="0">
            <a:noAutofit/>
          </a:bodyPr>
          <a:lstStyle>
            <a:lvl1pPr marR="0" lvl="0" rtl="0">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lvl="1" rtl="0">
              <a:spcBef>
                <a:spcPts val="0"/>
              </a:spcBef>
              <a:spcAft>
                <a:spcPts val="0"/>
              </a:spcAft>
              <a:buSzPts val="2000"/>
              <a:buFont typeface="Montserrat"/>
              <a:buNone/>
              <a:defRPr sz="2000" b="1">
                <a:latin typeface="Montserrat"/>
                <a:ea typeface="Montserrat"/>
                <a:cs typeface="Montserrat"/>
                <a:sym typeface="Montserrat"/>
              </a:defRPr>
            </a:lvl2pPr>
            <a:lvl3pPr lvl="2" rtl="0">
              <a:spcBef>
                <a:spcPts val="0"/>
              </a:spcBef>
              <a:spcAft>
                <a:spcPts val="0"/>
              </a:spcAft>
              <a:buSzPts val="2000"/>
              <a:buFont typeface="Montserrat"/>
              <a:buNone/>
              <a:defRPr sz="2000" b="1">
                <a:latin typeface="Montserrat"/>
                <a:ea typeface="Montserrat"/>
                <a:cs typeface="Montserrat"/>
                <a:sym typeface="Montserrat"/>
              </a:defRPr>
            </a:lvl3pPr>
            <a:lvl4pPr lvl="3" rtl="0">
              <a:spcBef>
                <a:spcPts val="0"/>
              </a:spcBef>
              <a:spcAft>
                <a:spcPts val="0"/>
              </a:spcAft>
              <a:buSzPts val="2000"/>
              <a:buFont typeface="Montserrat"/>
              <a:buNone/>
              <a:defRPr sz="2000" b="1">
                <a:latin typeface="Montserrat"/>
                <a:ea typeface="Montserrat"/>
                <a:cs typeface="Montserrat"/>
                <a:sym typeface="Montserrat"/>
              </a:defRPr>
            </a:lvl4pPr>
            <a:lvl5pPr lvl="4" rtl="0">
              <a:spcBef>
                <a:spcPts val="0"/>
              </a:spcBef>
              <a:spcAft>
                <a:spcPts val="0"/>
              </a:spcAft>
              <a:buSzPts val="2000"/>
              <a:buFont typeface="Montserrat"/>
              <a:buNone/>
              <a:defRPr sz="2000" b="1">
                <a:latin typeface="Montserrat"/>
                <a:ea typeface="Montserrat"/>
                <a:cs typeface="Montserrat"/>
                <a:sym typeface="Montserrat"/>
              </a:defRPr>
            </a:lvl5pPr>
            <a:lvl6pPr lvl="5" rtl="0">
              <a:spcBef>
                <a:spcPts val="0"/>
              </a:spcBef>
              <a:spcAft>
                <a:spcPts val="0"/>
              </a:spcAft>
              <a:buSzPts val="2000"/>
              <a:buFont typeface="Montserrat"/>
              <a:buNone/>
              <a:defRPr sz="2000" b="1">
                <a:latin typeface="Montserrat"/>
                <a:ea typeface="Montserrat"/>
                <a:cs typeface="Montserrat"/>
                <a:sym typeface="Montserrat"/>
              </a:defRPr>
            </a:lvl6pPr>
            <a:lvl7pPr lvl="6" rtl="0">
              <a:spcBef>
                <a:spcPts val="0"/>
              </a:spcBef>
              <a:spcAft>
                <a:spcPts val="0"/>
              </a:spcAft>
              <a:buSzPts val="2000"/>
              <a:buFont typeface="Montserrat"/>
              <a:buNone/>
              <a:defRPr sz="2000" b="1">
                <a:latin typeface="Montserrat"/>
                <a:ea typeface="Montserrat"/>
                <a:cs typeface="Montserrat"/>
                <a:sym typeface="Montserrat"/>
              </a:defRPr>
            </a:lvl7pPr>
            <a:lvl8pPr lvl="7" rtl="0">
              <a:spcBef>
                <a:spcPts val="0"/>
              </a:spcBef>
              <a:spcAft>
                <a:spcPts val="0"/>
              </a:spcAft>
              <a:buSzPts val="2000"/>
              <a:buFont typeface="Montserrat"/>
              <a:buNone/>
              <a:defRPr sz="2000" b="1">
                <a:latin typeface="Montserrat"/>
                <a:ea typeface="Montserrat"/>
                <a:cs typeface="Montserrat"/>
                <a:sym typeface="Montserrat"/>
              </a:defRPr>
            </a:lvl8pPr>
            <a:lvl9pPr lvl="8" rtl="0">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Blank ">
  <p:cSld name="BLANK_3">
    <p:spTree>
      <p:nvGrpSpPr>
        <p:cNvPr id="1" name="Shape 86"/>
        <p:cNvGrpSpPr/>
        <p:nvPr/>
      </p:nvGrpSpPr>
      <p:grpSpPr>
        <a:xfrm>
          <a:off x="0" y="0"/>
          <a:ext cx="0" cy="0"/>
          <a:chOff x="0" y="0"/>
          <a:chExt cx="0" cy="0"/>
        </a:xfrm>
      </p:grpSpPr>
      <p:sp>
        <p:nvSpPr>
          <p:cNvPr id="87" name="Google Shape;87;p26"/>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Media.Monks</a:t>
            </a:r>
            <a:endParaRPr sz="500">
              <a:solidFill>
                <a:srgbClr val="222222"/>
              </a:solidFill>
              <a:latin typeface="Helvetica Neue"/>
              <a:ea typeface="Helvetica Neue"/>
              <a:cs typeface="Helvetica Neue"/>
              <a:sym typeface="Helvetica Neue"/>
            </a:endParaRPr>
          </a:p>
        </p:txBody>
      </p:sp>
      <p:sp>
        <p:nvSpPr>
          <p:cNvPr id="88" name="Google Shape;88;p2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Proprietary &amp; Confidential</a:t>
            </a:r>
            <a:endParaRPr sz="500">
              <a:solidFill>
                <a:srgbClr val="222222"/>
              </a:solidFill>
              <a:latin typeface="Helvetica Neue"/>
              <a:ea typeface="Helvetica Neue"/>
              <a:cs typeface="Helvetica Neue"/>
              <a:sym typeface="Helvetica Neue"/>
            </a:endParaRPr>
          </a:p>
        </p:txBody>
      </p:sp>
      <p:sp>
        <p:nvSpPr>
          <p:cNvPr id="89" name="Google Shape;89;p2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22222"/>
                </a:solidFill>
                <a:latin typeface="Helvetica Neue"/>
                <a:ea typeface="Helvetica Neue"/>
                <a:cs typeface="Helvetica Neue"/>
                <a:sym typeface="Helvetica Neue"/>
              </a:rPr>
              <a:t>‹#›</a:t>
            </a:fld>
            <a:endParaRPr sz="500">
              <a:solidFill>
                <a:srgbClr val="222222"/>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ster Guides - Header 1">
  <p:cSld name="TITLE_1_4">
    <p:spTree>
      <p:nvGrpSpPr>
        <p:cNvPr id="1" name="Shape 90"/>
        <p:cNvGrpSpPr/>
        <p:nvPr/>
      </p:nvGrpSpPr>
      <p:grpSpPr>
        <a:xfrm>
          <a:off x="0" y="0"/>
          <a:ext cx="0" cy="0"/>
          <a:chOff x="0" y="0"/>
          <a:chExt cx="0" cy="0"/>
        </a:xfrm>
      </p:grpSpPr>
      <p:sp>
        <p:nvSpPr>
          <p:cNvPr id="91" name="Google Shape;91;p27"/>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Media.Monks</a:t>
            </a:r>
            <a:endParaRPr sz="500">
              <a:solidFill>
                <a:srgbClr val="2D2D2D"/>
              </a:solidFill>
              <a:latin typeface="Helvetica Neue"/>
              <a:ea typeface="Helvetica Neue"/>
              <a:cs typeface="Helvetica Neue"/>
              <a:sym typeface="Helvetica Neue"/>
            </a:endParaRPr>
          </a:p>
        </p:txBody>
      </p:sp>
      <p:sp>
        <p:nvSpPr>
          <p:cNvPr id="92" name="Google Shape;92;p27"/>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93" name="Google Shape;93;p27"/>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56">
          <p15:clr>
            <a:srgbClr val="FA7B17"/>
          </p15:clr>
        </p15:guide>
        <p15:guide id="15" orient="horz" pos="2157">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3">
  <p:cSld name="TITLE_1_18_1_1_1_1_1_2_1_9_8">
    <p:spTree>
      <p:nvGrpSpPr>
        <p:cNvPr id="1" name="Shape 9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ark 4">
  <p:cSld name="TITLE_1_18_1_1_1_1_1_2_1_9_9">
    <p:spTree>
      <p:nvGrpSpPr>
        <p:cNvPr id="1" name="Shape 95"/>
        <p:cNvGrpSpPr/>
        <p:nvPr/>
      </p:nvGrpSpPr>
      <p:grpSpPr>
        <a:xfrm>
          <a:off x="0" y="0"/>
          <a:ext cx="0" cy="0"/>
          <a:chOff x="0" y="0"/>
          <a:chExt cx="0" cy="0"/>
        </a:xfrm>
      </p:grpSpPr>
      <p:sp>
        <p:nvSpPr>
          <p:cNvPr id="96" name="Google Shape;96;p29"/>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97" name="Google Shape;97;p29"/>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98" name="Google Shape;98;p29"/>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99" name="Google Shape;99;p29"/>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ark 5">
  <p:cSld name="TITLE_1_18_1_1_1_1_1_2_1_9_10">
    <p:spTree>
      <p:nvGrpSpPr>
        <p:cNvPr id="1" name="Shape 100"/>
        <p:cNvGrpSpPr/>
        <p:nvPr/>
      </p:nvGrpSpPr>
      <p:grpSpPr>
        <a:xfrm>
          <a:off x="0" y="0"/>
          <a:ext cx="0" cy="0"/>
          <a:chOff x="0" y="0"/>
          <a:chExt cx="0" cy="0"/>
        </a:xfrm>
      </p:grpSpPr>
      <p:sp>
        <p:nvSpPr>
          <p:cNvPr id="101" name="Google Shape;101;p30"/>
          <p:cNvSpPr txBox="1"/>
          <p:nvPr/>
        </p:nvSpPr>
        <p:spPr>
          <a:xfrm>
            <a:off x="476126" y="197393"/>
            <a:ext cx="873232"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500" dirty="0">
                <a:solidFill>
                  <a:schemeClr val="tx1"/>
                </a:solidFill>
                <a:latin typeface="Helvetica Neue"/>
                <a:ea typeface="Helvetica Neue"/>
                <a:cs typeface="Helvetica Neue"/>
                <a:sym typeface="Helvetica Neue"/>
              </a:rPr>
              <a:t>Dr. Ceren Kolsarici</a:t>
            </a:r>
            <a:endParaRPr sz="500" dirty="0">
              <a:solidFill>
                <a:schemeClr val="tx1"/>
              </a:solidFill>
              <a:latin typeface="Helvetica Neue"/>
              <a:ea typeface="Helvetica Neue"/>
              <a:cs typeface="Helvetica Neue"/>
              <a:sym typeface="Helvetica Neue"/>
            </a:endParaRPr>
          </a:p>
        </p:txBody>
      </p:sp>
      <p:sp>
        <p:nvSpPr>
          <p:cNvPr id="102" name="Google Shape;102;p30"/>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dirty="0">
                <a:solidFill>
                  <a:schemeClr val="tx1"/>
                </a:solidFill>
                <a:latin typeface="Helvetica Neue"/>
                <a:ea typeface="Helvetica Neue"/>
                <a:cs typeface="Helvetica Neue"/>
                <a:sym typeface="Helvetica Neue"/>
              </a:rPr>
              <a:t>Proprietary &amp; Confidential</a:t>
            </a:r>
            <a:endParaRPr sz="500" dirty="0">
              <a:solidFill>
                <a:schemeClr val="tx1"/>
              </a:solidFill>
              <a:latin typeface="Helvetica Neue"/>
              <a:ea typeface="Helvetica Neue"/>
              <a:cs typeface="Helvetica Neue"/>
              <a:sym typeface="Helvetica Neue"/>
            </a:endParaRPr>
          </a:p>
        </p:txBody>
      </p:sp>
      <p:sp>
        <p:nvSpPr>
          <p:cNvPr id="103" name="Google Shape;103;p30"/>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04" name="Google Shape;104;p30"/>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tx1"/>
                </a:solidFill>
                <a:latin typeface="Helvetica Neue"/>
                <a:ea typeface="Helvetica Neue"/>
                <a:cs typeface="Helvetica Neue"/>
                <a:sym typeface="Helvetica Neue"/>
              </a:rPr>
              <a:t>‹#›</a:t>
            </a:fld>
            <a:endParaRPr sz="500" dirty="0">
              <a:solidFill>
                <a:schemeClr val="tx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Kia Dark Bk">
  <p:cSld name="1_Right Side Content_1_1_1_1_1_1">
    <p:bg>
      <p:bgPr>
        <a:solidFill>
          <a:schemeClr val="lt2"/>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White">
  <p:cSld name="TITLE_AND_BODY_2">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800"/>
              <a:buNone/>
              <a:defRPr>
                <a:solidFill>
                  <a:srgbClr val="00000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108" name="Google Shape;10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000000"/>
              </a:buClr>
              <a:buSzPts val="1800"/>
              <a:buChar char="●"/>
              <a:defRPr>
                <a:solidFill>
                  <a:srgbClr val="000000"/>
                </a:solidFill>
              </a:defRPr>
            </a:lvl1pPr>
            <a:lvl2pPr marL="914400" lvl="1" indent="-317500" rtl="0">
              <a:spcBef>
                <a:spcPts val="1600"/>
              </a:spcBef>
              <a:spcAft>
                <a:spcPts val="0"/>
              </a:spcAft>
              <a:buClr>
                <a:srgbClr val="000000"/>
              </a:buClr>
              <a:buSzPts val="1400"/>
              <a:buChar char="○"/>
              <a:defRPr>
                <a:solidFill>
                  <a:srgbClr val="000000"/>
                </a:solidFill>
              </a:defRPr>
            </a:lvl2pPr>
            <a:lvl3pPr marL="1371600" lvl="2" indent="-317500" rtl="0">
              <a:spcBef>
                <a:spcPts val="1600"/>
              </a:spcBef>
              <a:spcAft>
                <a:spcPts val="0"/>
              </a:spcAft>
              <a:buClr>
                <a:srgbClr val="000000"/>
              </a:buClr>
              <a:buSzPts val="1400"/>
              <a:buChar char="■"/>
              <a:defRPr>
                <a:solidFill>
                  <a:srgbClr val="000000"/>
                </a:solidFill>
              </a:defRPr>
            </a:lvl3pPr>
            <a:lvl4pPr marL="1828800" lvl="3" indent="-317500" rtl="0">
              <a:spcBef>
                <a:spcPts val="1600"/>
              </a:spcBef>
              <a:spcAft>
                <a:spcPts val="0"/>
              </a:spcAft>
              <a:buClr>
                <a:srgbClr val="000000"/>
              </a:buClr>
              <a:buSzPts val="1400"/>
              <a:buChar char="●"/>
              <a:defRPr>
                <a:solidFill>
                  <a:srgbClr val="000000"/>
                </a:solidFill>
              </a:defRPr>
            </a:lvl4pPr>
            <a:lvl5pPr marL="2286000" lvl="4" indent="-317500" rtl="0">
              <a:spcBef>
                <a:spcPts val="1600"/>
              </a:spcBef>
              <a:spcAft>
                <a:spcPts val="0"/>
              </a:spcAft>
              <a:buClr>
                <a:srgbClr val="000000"/>
              </a:buClr>
              <a:buSzPts val="1400"/>
              <a:buChar char="○"/>
              <a:defRPr>
                <a:solidFill>
                  <a:srgbClr val="000000"/>
                </a:solidFill>
              </a:defRPr>
            </a:lvl5pPr>
            <a:lvl6pPr marL="2743200" lvl="5" indent="-317500" rtl="0">
              <a:spcBef>
                <a:spcPts val="1600"/>
              </a:spcBef>
              <a:spcAft>
                <a:spcPts val="0"/>
              </a:spcAft>
              <a:buClr>
                <a:srgbClr val="000000"/>
              </a:buClr>
              <a:buSzPts val="1400"/>
              <a:buChar char="■"/>
              <a:defRPr>
                <a:solidFill>
                  <a:srgbClr val="000000"/>
                </a:solidFill>
              </a:defRPr>
            </a:lvl6pPr>
            <a:lvl7pPr marL="3200400" lvl="6" indent="-317500" rtl="0">
              <a:spcBef>
                <a:spcPts val="1600"/>
              </a:spcBef>
              <a:spcAft>
                <a:spcPts val="0"/>
              </a:spcAft>
              <a:buClr>
                <a:srgbClr val="000000"/>
              </a:buClr>
              <a:buSzPts val="1400"/>
              <a:buChar char="●"/>
              <a:defRPr>
                <a:solidFill>
                  <a:srgbClr val="000000"/>
                </a:solidFill>
              </a:defRPr>
            </a:lvl7pPr>
            <a:lvl8pPr marL="3657600" lvl="7" indent="-317500" rtl="0">
              <a:spcBef>
                <a:spcPts val="1600"/>
              </a:spcBef>
              <a:spcAft>
                <a:spcPts val="0"/>
              </a:spcAft>
              <a:buClr>
                <a:srgbClr val="000000"/>
              </a:buClr>
              <a:buSzPts val="1400"/>
              <a:buChar char="○"/>
              <a:defRPr>
                <a:solidFill>
                  <a:srgbClr val="000000"/>
                </a:solidFill>
              </a:defRPr>
            </a:lvl8pPr>
            <a:lvl9pPr marL="4114800" lvl="8" indent="-317500" rtl="0">
              <a:spcBef>
                <a:spcPts val="1600"/>
              </a:spcBef>
              <a:spcAft>
                <a:spcPts val="1600"/>
              </a:spcAft>
              <a:buClr>
                <a:srgbClr val="000000"/>
              </a:buClr>
              <a:buSzPts val="1400"/>
              <a:buChar char="■"/>
              <a:defRPr>
                <a:solidFill>
                  <a:srgbClr val="000000"/>
                </a:solidFill>
              </a:defRPr>
            </a:lvl9pPr>
          </a:lstStyle>
          <a:p>
            <a:endParaRPr/>
          </a:p>
        </p:txBody>
      </p:sp>
      <p:pic>
        <p:nvPicPr>
          <p:cNvPr id="109" name="Google Shape;109;p32"/>
          <p:cNvPicPr preferRelativeResize="0"/>
          <p:nvPr/>
        </p:nvPicPr>
        <p:blipFill rotWithShape="1">
          <a:blip r:embed="rId2">
            <a:alphaModFix/>
          </a:blip>
          <a:srcRect l="39" r="39"/>
          <a:stretch/>
        </p:blipFill>
        <p:spPr>
          <a:xfrm>
            <a:off x="8044930" y="4740102"/>
            <a:ext cx="767976" cy="206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554578" y="325572"/>
            <a:ext cx="6743700" cy="857400"/>
          </a:xfrm>
          <a:prstGeom prst="rect">
            <a:avLst/>
          </a:prstGeom>
          <a:noFill/>
          <a:ln>
            <a:noFill/>
          </a:ln>
        </p:spPr>
        <p:txBody>
          <a:bodyPr spcFirstLastPara="1" wrap="square" lIns="68575" tIns="68575" rIns="68575" bIns="68575" anchor="t" anchorCtr="0">
            <a:noAutofit/>
          </a:bodyPr>
          <a:lstStyle>
            <a:lvl1pPr marL="0" marR="0" lvl="0" indent="0" algn="l" rtl="0">
              <a:spcBef>
                <a:spcPts val="0"/>
              </a:spcBef>
              <a:spcAft>
                <a:spcPts val="0"/>
              </a:spcAft>
              <a:buClr>
                <a:schemeClr val="lt1"/>
              </a:buClr>
              <a:buSzPts val="1100"/>
              <a:buFont typeface="Arial"/>
              <a:buNone/>
              <a:defRPr sz="4200" b="0" i="0" u="none" strike="noStrike" cap="none">
                <a:solidFill>
                  <a:schemeClr val="lt1"/>
                </a:solidFill>
                <a:latin typeface="Arial"/>
                <a:ea typeface="Arial"/>
                <a:cs typeface="Arial"/>
                <a:sym typeface="Arial"/>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6" name="Google Shape;16;p4"/>
          <p:cNvSpPr txBox="1">
            <a:spLocks noGrp="1"/>
          </p:cNvSpPr>
          <p:nvPr>
            <p:ph type="body" idx="1"/>
          </p:nvPr>
        </p:nvSpPr>
        <p:spPr>
          <a:xfrm>
            <a:off x="554578" y="1328341"/>
            <a:ext cx="8229600" cy="339450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166687"/>
              </a:lnSpc>
              <a:spcBef>
                <a:spcPts val="200"/>
              </a:spcBef>
              <a:spcAft>
                <a:spcPts val="0"/>
              </a:spcAft>
              <a:buClr>
                <a:srgbClr val="9F9F9F"/>
              </a:buClr>
              <a:buSzPts val="1100"/>
              <a:buFont typeface="Droid Serif"/>
              <a:buNone/>
              <a:defRPr sz="1200" b="0" i="0" u="none" strike="noStrike" cap="none">
                <a:solidFill>
                  <a:srgbClr val="9F9F9F"/>
                </a:solidFill>
                <a:latin typeface="Droid Serif"/>
                <a:ea typeface="Droid Serif"/>
                <a:cs typeface="Droid Serif"/>
                <a:sym typeface="Droid Serif"/>
              </a:defRPr>
            </a:lvl1pPr>
            <a:lvl2pPr marL="914400" marR="0" lvl="1" indent="-228600" algn="l" rtl="0">
              <a:spcBef>
                <a:spcPts val="1600"/>
              </a:spcBef>
              <a:spcAft>
                <a:spcPts val="0"/>
              </a:spcAft>
              <a:buClr>
                <a:schemeClr val="lt1"/>
              </a:buClr>
              <a:buSzPts val="1100"/>
              <a:buFont typeface="Arial"/>
              <a:buNone/>
              <a:defRPr sz="3200" b="0" i="0" u="none" strike="noStrike" cap="none">
                <a:solidFill>
                  <a:schemeClr val="lt1"/>
                </a:solidFill>
                <a:latin typeface="Arial"/>
                <a:ea typeface="Arial"/>
                <a:cs typeface="Arial"/>
                <a:sym typeface="Arial"/>
              </a:defRPr>
            </a:lvl2pPr>
            <a:lvl3pPr marL="1371600" marR="0" lvl="2" indent="-381000" algn="l" rtl="0">
              <a:spcBef>
                <a:spcPts val="16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3pPr>
            <a:lvl4pPr marL="1828800" marR="0" lvl="3" indent="-355600" algn="l" rtl="0">
              <a:spcBef>
                <a:spcPts val="16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4pPr>
            <a:lvl5pPr marL="2286000" marR="0" lvl="4" indent="-355600" algn="l" rtl="0">
              <a:spcBef>
                <a:spcPts val="16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5pPr>
            <a:lvl6pPr marL="2743200" marR="0" lvl="5" indent="-355600" algn="l" rtl="0">
              <a:spcBef>
                <a:spcPts val="16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6pPr>
            <a:lvl7pPr marL="3200400" marR="0" lvl="6" indent="-355600" algn="l" rtl="0">
              <a:spcBef>
                <a:spcPts val="16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7pPr>
            <a:lvl8pPr marL="3657600" marR="0" lvl="7" indent="-355600" algn="l" rtl="0">
              <a:spcBef>
                <a:spcPts val="16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8pPr>
            <a:lvl9pPr marL="4114800" marR="0" lvl="8" indent="-355600" algn="l" rtl="0">
              <a:spcBef>
                <a:spcPts val="1600"/>
              </a:spcBef>
              <a:spcAft>
                <a:spcPts val="160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ark 6">
  <p:cSld name="TITLE_1_18_1_1_1_1_1_2_1_9_11">
    <p:spTree>
      <p:nvGrpSpPr>
        <p:cNvPr id="1" name="Shape 110"/>
        <p:cNvGrpSpPr/>
        <p:nvPr/>
      </p:nvGrpSpPr>
      <p:grpSpPr>
        <a:xfrm>
          <a:off x="0" y="0"/>
          <a:ext cx="0" cy="0"/>
          <a:chOff x="0" y="0"/>
          <a:chExt cx="0" cy="0"/>
        </a:xfrm>
      </p:grpSpPr>
      <p:sp>
        <p:nvSpPr>
          <p:cNvPr id="111" name="Google Shape;111;p33"/>
          <p:cNvSpPr txBox="1"/>
          <p:nvPr/>
        </p:nvSpPr>
        <p:spPr>
          <a:xfrm>
            <a:off x="8525920" y="2430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112" name="Google Shape;112;p33"/>
          <p:cNvSpPr txBox="1"/>
          <p:nvPr/>
        </p:nvSpPr>
        <p:spPr>
          <a:xfrm>
            <a:off x="8525920" y="2430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113" name="Google Shape;113;p33"/>
          <p:cNvSpPr txBox="1"/>
          <p:nvPr/>
        </p:nvSpPr>
        <p:spPr>
          <a:xfrm>
            <a:off x="6272000" y="329900"/>
            <a:ext cx="1992000" cy="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500">
                <a:solidFill>
                  <a:srgbClr val="1E1E1E"/>
                </a:solidFill>
                <a:latin typeface="Helvetica Neue"/>
                <a:ea typeface="Helvetica Neue"/>
                <a:cs typeface="Helvetica Neue"/>
                <a:sym typeface="Helvetica Neue"/>
              </a:rPr>
              <a:t>CONFIDENTIAL TO TOYOTA Do not copy or share externally</a:t>
            </a:r>
            <a:endParaRPr sz="500">
              <a:solidFill>
                <a:srgbClr val="2D2D2D"/>
              </a:solidFill>
              <a:latin typeface="Helvetica Neue"/>
              <a:ea typeface="Helvetica Neue"/>
              <a:cs typeface="Helvetica Neue"/>
              <a:sym typeface="Helvetica Neue"/>
            </a:endParaRPr>
          </a:p>
        </p:txBody>
      </p:sp>
      <p:sp>
        <p:nvSpPr>
          <p:cNvPr id="114" name="Google Shape;114;p33"/>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15" name="Google Shape;115;p33"/>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16" name="Google Shape;116;p33"/>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Title Slide 2">
  <p:cSld name="TITLE_16">
    <p:bg>
      <p:bgPr>
        <a:solidFill>
          <a:schemeClr val="lt2"/>
        </a:solidFill>
        <a:effectLst/>
      </p:bgPr>
    </p:bg>
    <p:spTree>
      <p:nvGrpSpPr>
        <p:cNvPr id="1" name="Shape 117"/>
        <p:cNvGrpSpPr/>
        <p:nvPr/>
      </p:nvGrpSpPr>
      <p:grpSpPr>
        <a:xfrm>
          <a:off x="0" y="0"/>
          <a:ext cx="0" cy="0"/>
          <a:chOff x="0" y="0"/>
          <a:chExt cx="0" cy="0"/>
        </a:xfrm>
      </p:grpSpPr>
      <p:sp>
        <p:nvSpPr>
          <p:cNvPr id="118" name="Google Shape;118;p34"/>
          <p:cNvSpPr txBox="1">
            <a:spLocks noGrp="1"/>
          </p:cNvSpPr>
          <p:nvPr>
            <p:ph type="ctrTitle"/>
          </p:nvPr>
        </p:nvSpPr>
        <p:spPr>
          <a:xfrm>
            <a:off x="308845" y="1820358"/>
            <a:ext cx="8526300" cy="1075200"/>
          </a:xfrm>
          <a:prstGeom prst="rect">
            <a:avLst/>
          </a:prstGeom>
          <a:noFill/>
          <a:ln>
            <a:noFill/>
          </a:ln>
        </p:spPr>
        <p:txBody>
          <a:bodyPr spcFirstLastPara="1" wrap="square" lIns="91425" tIns="91425" rIns="91425" bIns="91425" anchor="b" anchorCtr="0">
            <a:noAutofit/>
          </a:bodyPr>
          <a:lstStyle>
            <a:lvl1pPr lvl="0" algn="ctr" rtl="0">
              <a:lnSpc>
                <a:spcPct val="80000"/>
              </a:lnSpc>
              <a:spcBef>
                <a:spcPts val="0"/>
              </a:spcBef>
              <a:spcAft>
                <a:spcPts val="0"/>
              </a:spcAft>
              <a:buClr>
                <a:srgbClr val="FFFFFF"/>
              </a:buClr>
              <a:buSzPts val="2100"/>
              <a:buFont typeface="Google Sans"/>
              <a:buNone/>
              <a:defRPr sz="4500">
                <a:solidFill>
                  <a:srgbClr val="FFFFFF"/>
                </a:solidFill>
                <a:latin typeface="Google Sans"/>
                <a:ea typeface="Google Sans"/>
                <a:cs typeface="Google Sans"/>
                <a:sym typeface="Google Sans"/>
              </a:defRPr>
            </a:lvl1pPr>
            <a:lvl2pPr lvl="1"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2pPr>
            <a:lvl3pPr lvl="2"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3pPr>
            <a:lvl4pPr lvl="3"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4pPr>
            <a:lvl5pPr lvl="4"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5pPr>
            <a:lvl6pPr lvl="5"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6pPr>
            <a:lvl7pPr lvl="6"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7pPr>
            <a:lvl8pPr lvl="7"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8pPr>
            <a:lvl9pPr lvl="8" algn="ctr" rtl="0">
              <a:lnSpc>
                <a:spcPct val="80000"/>
              </a:lnSpc>
              <a:spcBef>
                <a:spcPts val="0"/>
              </a:spcBef>
              <a:spcAft>
                <a:spcPts val="0"/>
              </a:spcAft>
              <a:buClr>
                <a:srgbClr val="FFFFFF"/>
              </a:buClr>
              <a:buSzPts val="2800"/>
              <a:buFont typeface="Google Sans"/>
              <a:buNone/>
              <a:defRPr sz="1400">
                <a:solidFill>
                  <a:srgbClr val="FFFFFF"/>
                </a:solidFill>
                <a:latin typeface="Google Sans"/>
                <a:ea typeface="Google Sans"/>
                <a:cs typeface="Google Sans"/>
                <a:sym typeface="Google Sans"/>
              </a:defRPr>
            </a:lvl9pPr>
          </a:lstStyle>
          <a:p>
            <a:endParaRPr/>
          </a:p>
        </p:txBody>
      </p:sp>
      <p:sp>
        <p:nvSpPr>
          <p:cNvPr id="119" name="Google Shape;119;p34"/>
          <p:cNvSpPr txBox="1">
            <a:spLocks noGrp="1"/>
          </p:cNvSpPr>
          <p:nvPr>
            <p:ph type="subTitle" idx="1"/>
          </p:nvPr>
        </p:nvSpPr>
        <p:spPr>
          <a:xfrm>
            <a:off x="308845" y="2918670"/>
            <a:ext cx="8526300" cy="339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1pPr>
            <a:lvl2pPr marR="0" lvl="1"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2pPr>
            <a:lvl3pPr marR="0" lvl="2"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3pPr>
            <a:lvl4pPr marR="0" lvl="3"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4pPr>
            <a:lvl5pPr marR="0" lvl="4"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5pPr>
            <a:lvl6pPr marR="0" lvl="5"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6pPr>
            <a:lvl7pPr marR="0" lvl="6"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7pPr>
            <a:lvl8pPr marR="0" lvl="7" algn="ctr" rtl="0">
              <a:spcBef>
                <a:spcPts val="1600"/>
              </a:spcBef>
              <a:spcAft>
                <a:spcPts val="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8pPr>
            <a:lvl9pPr marR="0" lvl="8" algn="ctr" rtl="0">
              <a:spcBef>
                <a:spcPts val="1600"/>
              </a:spcBef>
              <a:spcAft>
                <a:spcPts val="1600"/>
              </a:spcAft>
              <a:buClr>
                <a:srgbClr val="666666"/>
              </a:buClr>
              <a:buSzPts val="1000"/>
              <a:buFont typeface="Google Sans"/>
              <a:buNone/>
              <a:defRPr sz="1000" i="0" u="none" strike="noStrike" cap="none">
                <a:solidFill>
                  <a:srgbClr val="666666"/>
                </a:solidFill>
                <a:latin typeface="Google Sans"/>
                <a:ea typeface="Google Sans"/>
                <a:cs typeface="Google Sans"/>
                <a:sym typeface="Google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hapter Page">
  <p:cSld name="MAIN_POINT_1">
    <p:spTree>
      <p:nvGrpSpPr>
        <p:cNvPr id="1" name="Shape 120"/>
        <p:cNvGrpSpPr/>
        <p:nvPr/>
      </p:nvGrpSpPr>
      <p:grpSpPr>
        <a:xfrm>
          <a:off x="0" y="0"/>
          <a:ext cx="0" cy="0"/>
          <a:chOff x="0" y="0"/>
          <a:chExt cx="0" cy="0"/>
        </a:xfrm>
      </p:grpSpPr>
      <p:sp>
        <p:nvSpPr>
          <p:cNvPr id="121" name="Google Shape;121;p35"/>
          <p:cNvSpPr txBox="1"/>
          <p:nvPr/>
        </p:nvSpPr>
        <p:spPr>
          <a:xfrm>
            <a:off x="8680931" y="4788973"/>
            <a:ext cx="5484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600" b="1">
                <a:solidFill>
                  <a:srgbClr val="999999"/>
                </a:solidFill>
                <a:latin typeface="Montserrat"/>
                <a:ea typeface="Montserrat"/>
                <a:cs typeface="Montserrat"/>
                <a:sym typeface="Montserrat"/>
              </a:rPr>
              <a:t>‹#›</a:t>
            </a:fld>
            <a:endParaRPr sz="600" b="1">
              <a:solidFill>
                <a:srgbClr val="999999"/>
              </a:solidFill>
              <a:latin typeface="Montserrat"/>
              <a:ea typeface="Montserrat"/>
              <a:cs typeface="Montserrat"/>
              <a:sym typeface="Montserrat"/>
            </a:endParaRPr>
          </a:p>
        </p:txBody>
      </p:sp>
      <p:sp>
        <p:nvSpPr>
          <p:cNvPr id="122" name="Google Shape;122;p35"/>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23" name="Google Shape;123;p35"/>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24" name="Google Shape;124;p35"/>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1_9">
  <p:cSld name="TITLE_1_9">
    <p:spTree>
      <p:nvGrpSpPr>
        <p:cNvPr id="1" name="Shape 125"/>
        <p:cNvGrpSpPr/>
        <p:nvPr/>
      </p:nvGrpSpPr>
      <p:grpSpPr>
        <a:xfrm>
          <a:off x="0" y="0"/>
          <a:ext cx="0" cy="0"/>
          <a:chOff x="0" y="0"/>
          <a:chExt cx="0" cy="0"/>
        </a:xfrm>
      </p:grpSpPr>
      <p:sp>
        <p:nvSpPr>
          <p:cNvPr id="126" name="Google Shape;12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7" name="Google Shape;12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8" name="Google Shape;12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36"/>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30" name="Google Shape;130;p3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31" name="Google Shape;131;p3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ark 7">
  <p:cSld name="TITLE_1_18_1_1_1_1_1_2_1_9_12">
    <p:spTree>
      <p:nvGrpSpPr>
        <p:cNvPr id="1" name="Shape 132"/>
        <p:cNvGrpSpPr/>
        <p:nvPr/>
      </p:nvGrpSpPr>
      <p:grpSpPr>
        <a:xfrm>
          <a:off x="0" y="0"/>
          <a:ext cx="0" cy="0"/>
          <a:chOff x="0" y="0"/>
          <a:chExt cx="0" cy="0"/>
        </a:xfrm>
      </p:grpSpPr>
      <p:sp>
        <p:nvSpPr>
          <p:cNvPr id="133" name="Google Shape;133;p37"/>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34" name="Google Shape;134;p37"/>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35" name="Google Shape;135;p37"/>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36" name="Google Shape;136;p37"/>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Dark 8">
  <p:cSld name="TITLE_1_18_1_1_1_1_1_2_1_9_13">
    <p:spTree>
      <p:nvGrpSpPr>
        <p:cNvPr id="1" name="Shape 137"/>
        <p:cNvGrpSpPr/>
        <p:nvPr/>
      </p:nvGrpSpPr>
      <p:grpSpPr>
        <a:xfrm>
          <a:off x="0" y="0"/>
          <a:ext cx="0" cy="0"/>
          <a:chOff x="0" y="0"/>
          <a:chExt cx="0" cy="0"/>
        </a:xfrm>
      </p:grpSpPr>
      <p:sp>
        <p:nvSpPr>
          <p:cNvPr id="138" name="Google Shape;138;p38"/>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39" name="Google Shape;139;p38"/>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40" name="Google Shape;140;p38"/>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41" name="Google Shape;141;p38"/>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raditional Consulting Layout">
  <p:cSld name="TITLE_1_18_1_1_1_1_1_2_1_9_1_1">
    <p:spTree>
      <p:nvGrpSpPr>
        <p:cNvPr id="1" name="Shape 142"/>
        <p:cNvGrpSpPr/>
        <p:nvPr/>
      </p:nvGrpSpPr>
      <p:grpSpPr>
        <a:xfrm>
          <a:off x="0" y="0"/>
          <a:ext cx="0" cy="0"/>
          <a:chOff x="0" y="0"/>
          <a:chExt cx="0" cy="0"/>
        </a:xfrm>
      </p:grpSpPr>
      <p:sp>
        <p:nvSpPr>
          <p:cNvPr id="143" name="Google Shape;143;p39"/>
          <p:cNvSpPr txBox="1">
            <a:spLocks noGrp="1"/>
          </p:cNvSpPr>
          <p:nvPr>
            <p:ph type="title"/>
          </p:nvPr>
        </p:nvSpPr>
        <p:spPr>
          <a:xfrm>
            <a:off x="339000" y="90650"/>
            <a:ext cx="8466300" cy="770400"/>
          </a:xfrm>
          <a:prstGeom prst="rect">
            <a:avLst/>
          </a:prstGeom>
        </p:spPr>
        <p:txBody>
          <a:bodyPr spcFirstLastPara="1" wrap="square" lIns="0" tIns="91425" rIns="0" bIns="91425" anchor="ctr"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144" name="Google Shape;144;p39"/>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45" name="Google Shape;145;p39"/>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46" name="Google Shape;146;p39"/>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
        <p:nvSpPr>
          <p:cNvPr id="147" name="Google Shape;147;p39"/>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rgbClr val="2D2D2D"/>
              </a:solidFill>
              <a:latin typeface="Helvetica Neue"/>
              <a:ea typeface="Helvetica Neue"/>
              <a:cs typeface="Helvetica Neue"/>
              <a:sym typeface="Helvetica Neue"/>
            </a:endParaRPr>
          </a:p>
        </p:txBody>
      </p:sp>
      <p:sp>
        <p:nvSpPr>
          <p:cNvPr id="148" name="Google Shape;148;p39"/>
          <p:cNvSpPr/>
          <p:nvPr/>
        </p:nvSpPr>
        <p:spPr>
          <a:xfrm rot="59888">
            <a:off x="287226" y="842810"/>
            <a:ext cx="8569540" cy="119800"/>
          </a:xfrm>
          <a:custGeom>
            <a:avLst/>
            <a:gdLst/>
            <a:ahLst/>
            <a:cxnLst/>
            <a:rect l="l" t="t" r="r" b="b"/>
            <a:pathLst>
              <a:path w="255178" h="5168" fill="none" extrusionOk="0">
                <a:moveTo>
                  <a:pt x="1" y="5167"/>
                </a:moveTo>
                <a:cubicBezTo>
                  <a:pt x="47965" y="3860"/>
                  <a:pt x="74459" y="3041"/>
                  <a:pt x="122690" y="2112"/>
                </a:cubicBezTo>
                <a:cubicBezTo>
                  <a:pt x="232022" y="1"/>
                  <a:pt x="143876" y="2033"/>
                  <a:pt x="255177" y="253"/>
                </a:cubicBezTo>
              </a:path>
            </a:pathLst>
          </a:custGeom>
          <a:noFill/>
          <a:ln w="95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9"/>
          <p:cNvSpPr txBox="1"/>
          <p:nvPr/>
        </p:nvSpPr>
        <p:spPr>
          <a:xfrm>
            <a:off x="2226912" y="4998000"/>
            <a:ext cx="8607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Mattel | Media.Monks</a:t>
            </a:r>
            <a:endParaRPr sz="500">
              <a:solidFill>
                <a:srgbClr val="2D2D2D"/>
              </a:solidFill>
              <a:latin typeface="Helvetica Neue"/>
              <a:ea typeface="Helvetica Neue"/>
              <a:cs typeface="Helvetica Neue"/>
              <a:sym typeface="Helvetica Neue"/>
            </a:endParaRPr>
          </a:p>
        </p:txBody>
      </p:sp>
      <p:sp>
        <p:nvSpPr>
          <p:cNvPr id="150" name="Google Shape;150;p39"/>
          <p:cNvSpPr txBox="1"/>
          <p:nvPr/>
        </p:nvSpPr>
        <p:spPr>
          <a:xfrm>
            <a:off x="5728488" y="4997993"/>
            <a:ext cx="1188600" cy="219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151" name="Google Shape;151;p39"/>
          <p:cNvSpPr txBox="1"/>
          <p:nvPr/>
        </p:nvSpPr>
        <p:spPr>
          <a:xfrm>
            <a:off x="64420" y="4723717"/>
            <a:ext cx="369600" cy="393600"/>
          </a:xfrm>
          <a:prstGeom prst="rect">
            <a:avLst/>
          </a:prstGeom>
          <a:noFill/>
          <a:ln>
            <a:noFill/>
          </a:ln>
        </p:spPr>
        <p:txBody>
          <a:bodyPr spcFirstLastPara="1" wrap="square" lIns="88475" tIns="88475" rIns="88475" bIns="88475" anchor="ctr" anchorCtr="0">
            <a:noAutofit/>
          </a:bodyPr>
          <a:lstStyle/>
          <a:p>
            <a:pPr marL="0" lvl="0" indent="0" algn="r" rtl="0">
              <a:spcBef>
                <a:spcPts val="0"/>
              </a:spcBef>
              <a:spcAft>
                <a:spcPts val="0"/>
              </a:spcAft>
              <a:buNone/>
            </a:pPr>
            <a:fld id="{00000000-1234-1234-1234-123412341234}" type="slidenum">
              <a:rPr lang="en" sz="1100">
                <a:solidFill>
                  <a:srgbClr val="2D2D2D"/>
                </a:solidFill>
                <a:latin typeface="Helvetica Neue"/>
                <a:ea typeface="Helvetica Neue"/>
                <a:cs typeface="Helvetica Neue"/>
                <a:sym typeface="Helvetica Neue"/>
              </a:rPr>
              <a:t>‹#›</a:t>
            </a:fld>
            <a:endParaRPr sz="1100">
              <a:solidFill>
                <a:srgbClr val="2D2D2D"/>
              </a:solidFill>
              <a:latin typeface="Helvetica Neue"/>
              <a:ea typeface="Helvetica Neue"/>
              <a:cs typeface="Helvetica Neue"/>
              <a:sym typeface="Helvetica Neue"/>
            </a:endParaRPr>
          </a:p>
        </p:txBody>
      </p:sp>
      <p:cxnSp>
        <p:nvCxnSpPr>
          <p:cNvPr id="152" name="Google Shape;152;p39"/>
          <p:cNvCxnSpPr/>
          <p:nvPr/>
        </p:nvCxnSpPr>
        <p:spPr>
          <a:xfrm>
            <a:off x="8637865" y="4815200"/>
            <a:ext cx="0" cy="201300"/>
          </a:xfrm>
          <a:prstGeom prst="straightConnector1">
            <a:avLst/>
          </a:prstGeom>
          <a:noFill/>
          <a:ln w="9525" cap="flat" cmpd="sng">
            <a:solidFill>
              <a:schemeClr val="dk2"/>
            </a:solidFill>
            <a:prstDash val="solid"/>
            <a:round/>
            <a:headEnd type="none" w="med" len="med"/>
            <a:tailEnd type="none" w="med" len="med"/>
          </a:ln>
        </p:spPr>
      </p:cxnSp>
      <p:pic>
        <p:nvPicPr>
          <p:cNvPr id="153" name="Google Shape;153;p39"/>
          <p:cNvPicPr preferRelativeResize="0"/>
          <p:nvPr/>
        </p:nvPicPr>
        <p:blipFill>
          <a:blip r:embed="rId2">
            <a:alphaModFix/>
          </a:blip>
          <a:stretch>
            <a:fillRect/>
          </a:stretch>
        </p:blipFill>
        <p:spPr>
          <a:xfrm>
            <a:off x="8270925" y="4769963"/>
            <a:ext cx="301599" cy="301099"/>
          </a:xfrm>
          <a:prstGeom prst="rect">
            <a:avLst/>
          </a:prstGeom>
          <a:noFill/>
          <a:ln>
            <a:noFill/>
          </a:ln>
        </p:spPr>
      </p:pic>
      <p:sp>
        <p:nvSpPr>
          <p:cNvPr id="154" name="Google Shape;154;p39"/>
          <p:cNvSpPr/>
          <p:nvPr/>
        </p:nvSpPr>
        <p:spPr>
          <a:xfrm>
            <a:off x="8703206" y="4770088"/>
            <a:ext cx="301884" cy="300836"/>
          </a:xfrm>
          <a:custGeom>
            <a:avLst/>
            <a:gdLst/>
            <a:ahLst/>
            <a:cxnLst/>
            <a:rect l="l" t="t" r="r" b="b"/>
            <a:pathLst>
              <a:path w="1032083" h="994499" extrusionOk="0">
                <a:moveTo>
                  <a:pt x="64327" y="517237"/>
                </a:moveTo>
                <a:cubicBezTo>
                  <a:pt x="100061" y="517237"/>
                  <a:pt x="129178" y="546879"/>
                  <a:pt x="129178" y="581564"/>
                </a:cubicBezTo>
                <a:cubicBezTo>
                  <a:pt x="129178" y="616773"/>
                  <a:pt x="100061" y="645351"/>
                  <a:pt x="64327" y="645351"/>
                </a:cubicBezTo>
                <a:cubicBezTo>
                  <a:pt x="28068" y="645351"/>
                  <a:pt x="0" y="616773"/>
                  <a:pt x="0" y="581564"/>
                </a:cubicBezTo>
                <a:cubicBezTo>
                  <a:pt x="0" y="546879"/>
                  <a:pt x="28068" y="517237"/>
                  <a:pt x="64327" y="517237"/>
                </a:cubicBezTo>
                <a:close/>
                <a:moveTo>
                  <a:pt x="534448" y="340943"/>
                </a:moveTo>
                <a:cubicBezTo>
                  <a:pt x="587116" y="340943"/>
                  <a:pt x="624438" y="356828"/>
                  <a:pt x="646415" y="390449"/>
                </a:cubicBezTo>
                <a:cubicBezTo>
                  <a:pt x="672355" y="356828"/>
                  <a:pt x="711791" y="340943"/>
                  <a:pt x="761821" y="340943"/>
                </a:cubicBezTo>
                <a:cubicBezTo>
                  <a:pt x="839919" y="340943"/>
                  <a:pt x="892587" y="376677"/>
                  <a:pt x="892587" y="448145"/>
                </a:cubicBezTo>
                <a:lnTo>
                  <a:pt x="892587" y="637671"/>
                </a:lnTo>
                <a:lnTo>
                  <a:pt x="768437" y="637671"/>
                </a:lnTo>
                <a:lnTo>
                  <a:pt x="768437" y="465094"/>
                </a:lnTo>
                <a:cubicBezTo>
                  <a:pt x="768437" y="437565"/>
                  <a:pt x="750439" y="421155"/>
                  <a:pt x="721322" y="421155"/>
                </a:cubicBezTo>
                <a:cubicBezTo>
                  <a:pt x="686652" y="421155"/>
                  <a:pt x="663626" y="441529"/>
                  <a:pt x="663626" y="477802"/>
                </a:cubicBezTo>
                <a:lnTo>
                  <a:pt x="663626" y="637671"/>
                </a:lnTo>
                <a:lnTo>
                  <a:pt x="538412" y="637671"/>
                </a:lnTo>
                <a:lnTo>
                  <a:pt x="538412" y="465094"/>
                </a:lnTo>
                <a:cubicBezTo>
                  <a:pt x="538412" y="439415"/>
                  <a:pt x="521740" y="421155"/>
                  <a:pt x="493409" y="421155"/>
                </a:cubicBezTo>
                <a:cubicBezTo>
                  <a:pt x="454236" y="421155"/>
                  <a:pt x="433863" y="443656"/>
                  <a:pt x="433863" y="477802"/>
                </a:cubicBezTo>
                <a:lnTo>
                  <a:pt x="433863" y="637671"/>
                </a:lnTo>
                <a:lnTo>
                  <a:pt x="309975" y="637671"/>
                </a:lnTo>
                <a:lnTo>
                  <a:pt x="309975" y="349687"/>
                </a:lnTo>
                <a:lnTo>
                  <a:pt x="426707" y="349687"/>
                </a:lnTo>
                <a:lnTo>
                  <a:pt x="430147" y="384882"/>
                </a:lnTo>
                <a:cubicBezTo>
                  <a:pt x="454775" y="355765"/>
                  <a:pt x="488921" y="340943"/>
                  <a:pt x="534448" y="340943"/>
                </a:cubicBezTo>
                <a:close/>
                <a:moveTo>
                  <a:pt x="600363" y="113570"/>
                </a:moveTo>
                <a:lnTo>
                  <a:pt x="268689" y="305210"/>
                </a:lnTo>
                <a:lnTo>
                  <a:pt x="268689" y="688765"/>
                </a:lnTo>
                <a:lnTo>
                  <a:pt x="600363" y="880405"/>
                </a:lnTo>
                <a:lnTo>
                  <a:pt x="932824" y="688765"/>
                </a:lnTo>
                <a:lnTo>
                  <a:pt x="932824" y="305210"/>
                </a:lnTo>
                <a:close/>
                <a:moveTo>
                  <a:pt x="600363" y="0"/>
                </a:moveTo>
                <a:lnTo>
                  <a:pt x="1032083" y="247499"/>
                </a:lnTo>
                <a:lnTo>
                  <a:pt x="1032083" y="745149"/>
                </a:lnTo>
                <a:lnTo>
                  <a:pt x="600363" y="994499"/>
                </a:lnTo>
                <a:lnTo>
                  <a:pt x="169677" y="745149"/>
                </a:lnTo>
                <a:lnTo>
                  <a:pt x="169677" y="247499"/>
                </a:lnTo>
                <a:close/>
              </a:path>
            </a:pathLst>
          </a:custGeom>
          <a:solidFill>
            <a:srgbClr val="2D2D2D"/>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867"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ster Footer (black)">
  <p:cSld name="TITLE_ONLY_1">
    <p:spTree>
      <p:nvGrpSpPr>
        <p:cNvPr id="1" name="Shape 155"/>
        <p:cNvGrpSpPr/>
        <p:nvPr/>
      </p:nvGrpSpPr>
      <p:grpSpPr>
        <a:xfrm>
          <a:off x="0" y="0"/>
          <a:ext cx="0" cy="0"/>
          <a:chOff x="0" y="0"/>
          <a:chExt cx="0" cy="0"/>
        </a:xfrm>
      </p:grpSpPr>
      <p:sp>
        <p:nvSpPr>
          <p:cNvPr id="156" name="Google Shape;156;p40"/>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57" name="Google Shape;157;p40"/>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58" name="Google Shape;158;p40"/>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59" name="Google Shape;159;p40"/>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
        <p:nvSpPr>
          <p:cNvPr id="160" name="Google Shape;160;p40"/>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Media.Monks</a:t>
            </a:r>
            <a:endParaRPr sz="500">
              <a:solidFill>
                <a:srgbClr val="2D2D2D"/>
              </a:solidFill>
              <a:latin typeface="Helvetica Neue"/>
              <a:ea typeface="Helvetica Neue"/>
              <a:cs typeface="Helvetica Neue"/>
              <a:sym typeface="Helvetica Neue"/>
            </a:endParaRPr>
          </a:p>
        </p:txBody>
      </p:sp>
      <p:sp>
        <p:nvSpPr>
          <p:cNvPr id="161" name="Google Shape;161;p40"/>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162" name="Google Shape;162;p40"/>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rgbClr val="2D2D2D"/>
              </a:solidFill>
              <a:latin typeface="Helvetica Neue"/>
              <a:ea typeface="Helvetica Neue"/>
              <a:cs typeface="Helvetica Neue"/>
              <a:sym typeface="Helvetica Neue"/>
            </a:endParaRPr>
          </a:p>
        </p:txBody>
      </p:sp>
      <p:sp>
        <p:nvSpPr>
          <p:cNvPr id="163" name="Google Shape;163;p40"/>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White">
  <p:cSld name="TITLE_ONLY_2">
    <p:spTree>
      <p:nvGrpSpPr>
        <p:cNvPr id="1" name="Shape 164"/>
        <p:cNvGrpSpPr/>
        <p:nvPr/>
      </p:nvGrpSpPr>
      <p:grpSpPr>
        <a:xfrm>
          <a:off x="0" y="0"/>
          <a:ext cx="0" cy="0"/>
          <a:chOff x="0" y="0"/>
          <a:chExt cx="0" cy="0"/>
        </a:xfrm>
      </p:grpSpPr>
      <p:sp>
        <p:nvSpPr>
          <p:cNvPr id="165" name="Google Shape;16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Dark 9">
  <p:cSld name="TITLE_1_18_1_1_1_1_1_2_1_9_14">
    <p:bg>
      <p:bgPr>
        <a:solidFill>
          <a:srgbClr val="1A1A1A"/>
        </a:solidFill>
        <a:effectLst/>
      </p:bgPr>
    </p:bg>
    <p:spTree>
      <p:nvGrpSpPr>
        <p:cNvPr id="1" name="Shape 166"/>
        <p:cNvGrpSpPr/>
        <p:nvPr/>
      </p:nvGrpSpPr>
      <p:grpSpPr>
        <a:xfrm>
          <a:off x="0" y="0"/>
          <a:ext cx="0" cy="0"/>
          <a:chOff x="0" y="0"/>
          <a:chExt cx="0" cy="0"/>
        </a:xfrm>
      </p:grpSpPr>
      <p:sp>
        <p:nvSpPr>
          <p:cNvPr id="169" name="Google Shape;169;p42"/>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70" name="Google Shape;170;p42"/>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ew Blank">
  <p:cSld name="TITLE_1_1">
    <p:spTree>
      <p:nvGrpSpPr>
        <p:cNvPr id="1" name="Shape 21"/>
        <p:cNvGrpSpPr/>
        <p:nvPr/>
      </p:nvGrpSpPr>
      <p:grpSpPr>
        <a:xfrm>
          <a:off x="0" y="0"/>
          <a:ext cx="0" cy="0"/>
          <a:chOff x="0" y="0"/>
          <a:chExt cx="0" cy="0"/>
        </a:xfrm>
      </p:grpSpPr>
      <p:pic>
        <p:nvPicPr>
          <p:cNvPr id="22" name="Google Shape;22;p6"/>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579002"/>
            <a:ext cx="8445500" cy="4150109"/>
          </a:xfrm>
        </p:spPr>
        <p:txBody>
          <a:bodyPr/>
          <a:lstStyle>
            <a:lvl2pPr>
              <a:defRPr sz="1500"/>
            </a:lvl2pPr>
            <a:lvl3pPr>
              <a:defRPr sz="1350"/>
            </a:lvl3pPr>
            <a:lvl4pPr>
              <a:defRPr sz="120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slide title</a:t>
            </a:r>
            <a:endParaRPr lang="en-CA" dirty="0"/>
          </a:p>
        </p:txBody>
      </p:sp>
      <p:sp>
        <p:nvSpPr>
          <p:cNvPr id="5" name="Footer Placeholder 4"/>
          <p:cNvSpPr>
            <a:spLocks noGrp="1"/>
          </p:cNvSpPr>
          <p:nvPr>
            <p:ph type="ftr" sz="quarter" idx="3"/>
          </p:nvPr>
        </p:nvSpPr>
        <p:spPr>
          <a:xfrm>
            <a:off x="1" y="4948237"/>
            <a:ext cx="4943475" cy="195263"/>
          </a:xfrm>
          <a:prstGeom prst="rect">
            <a:avLst/>
          </a:prstGeom>
        </p:spPr>
        <p:txBody>
          <a:bodyPr/>
          <a:lstStyle>
            <a:lvl1pPr>
              <a:defRPr sz="900"/>
            </a:lvl1pPr>
          </a:lstStyle>
          <a:p>
            <a:r>
              <a:rPr lang="en-US"/>
              <a:t>© Ceren Kolsarici</a:t>
            </a:r>
            <a:endParaRPr lang="en-US" dirty="0"/>
          </a:p>
        </p:txBody>
      </p:sp>
    </p:spTree>
    <p:extLst>
      <p:ext uri="{BB962C8B-B14F-4D97-AF65-F5344CB8AC3E}">
        <p14:creationId xmlns:p14="http://schemas.microsoft.com/office/powerpoint/2010/main" val="32003701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ark">
  <p:cSld name="TITLE_1_18_1_1_1_1_1_2_1_9">
    <p:bg>
      <p:bgPr>
        <a:solidFill>
          <a:srgbClr val="1A1A1A"/>
        </a:solidFill>
        <a:effectLst/>
      </p:bgPr>
    </p:bg>
    <p:spTree>
      <p:nvGrpSpPr>
        <p:cNvPr id="1" name="Shape 179"/>
        <p:cNvGrpSpPr/>
        <p:nvPr/>
      </p:nvGrpSpPr>
      <p:grpSpPr>
        <a:xfrm>
          <a:off x="0" y="0"/>
          <a:ext cx="0" cy="0"/>
          <a:chOff x="0" y="0"/>
          <a:chExt cx="0" cy="0"/>
        </a:xfrm>
      </p:grpSpPr>
      <p:sp>
        <p:nvSpPr>
          <p:cNvPr id="180" name="Google Shape;180;p45"/>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81" name="Google Shape;181;p45"/>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182" name="Google Shape;182;p45"/>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ight-">
  <p:cSld name="TITLE_1_18_1_1_1_1_1_2_1_9_1">
    <p:bg>
      <p:bgPr>
        <a:solidFill>
          <a:schemeClr val="lt1"/>
        </a:solidFill>
        <a:effectLst/>
      </p:bgPr>
    </p:bg>
    <p:spTree>
      <p:nvGrpSpPr>
        <p:cNvPr id="1" name="Shape 183"/>
        <p:cNvGrpSpPr/>
        <p:nvPr/>
      </p:nvGrpSpPr>
      <p:grpSpPr>
        <a:xfrm>
          <a:off x="0" y="0"/>
          <a:ext cx="0" cy="0"/>
          <a:chOff x="0" y="0"/>
          <a:chExt cx="0" cy="0"/>
        </a:xfrm>
      </p:grpSpPr>
      <p:sp>
        <p:nvSpPr>
          <p:cNvPr id="184" name="Google Shape;184;p46"/>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85" name="Google Shape;185;p4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86" name="Google Shape;186;p4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
        <p:nvSpPr>
          <p:cNvPr id="187" name="Google Shape;187;p46"/>
          <p:cNvSpPr txBox="1"/>
          <p:nvPr/>
        </p:nvSpPr>
        <p:spPr>
          <a:xfrm>
            <a:off x="476123" y="197400"/>
            <a:ext cx="14625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Media.Monks</a:t>
            </a:r>
            <a:endParaRPr sz="500">
              <a:solidFill>
                <a:srgbClr val="2D2D2D"/>
              </a:solidFill>
              <a:latin typeface="Helvetica Neue"/>
              <a:ea typeface="Helvetica Neue"/>
              <a:cs typeface="Helvetica Neue"/>
              <a:sym typeface="Helvetica Neue"/>
            </a:endParaRPr>
          </a:p>
        </p:txBody>
      </p:sp>
      <p:sp>
        <p:nvSpPr>
          <p:cNvPr id="188" name="Google Shape;188;p4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189" name="Google Shape;189;p4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ight- 1">
  <p:cSld name="TITLE_1_18_1_1_1_1_1_2_1_9_1_1">
    <p:bg>
      <p:bgPr>
        <a:solidFill>
          <a:srgbClr val="4285F4"/>
        </a:solidFill>
        <a:effectLst/>
      </p:bgPr>
    </p:bg>
    <p:spTree>
      <p:nvGrpSpPr>
        <p:cNvPr id="1" name="Shape 190"/>
        <p:cNvGrpSpPr/>
        <p:nvPr/>
      </p:nvGrpSpPr>
      <p:grpSpPr>
        <a:xfrm>
          <a:off x="0" y="0"/>
          <a:ext cx="0" cy="0"/>
          <a:chOff x="0" y="0"/>
          <a:chExt cx="0" cy="0"/>
        </a:xfrm>
      </p:grpSpPr>
      <p:sp>
        <p:nvSpPr>
          <p:cNvPr id="191" name="Google Shape;191;p47"/>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FFFFFF"/>
                </a:solidFill>
                <a:latin typeface="Helvetica Neue"/>
                <a:ea typeface="Helvetica Neue"/>
                <a:cs typeface="Helvetica Neue"/>
                <a:sym typeface="Helvetica Neue"/>
              </a:rPr>
              <a:t>Proprietary &amp; Confidential</a:t>
            </a:r>
            <a:endParaRPr sz="500">
              <a:solidFill>
                <a:srgbClr val="FFFFFF"/>
              </a:solidFill>
              <a:latin typeface="Helvetica Neue"/>
              <a:ea typeface="Helvetica Neue"/>
              <a:cs typeface="Helvetica Neue"/>
              <a:sym typeface="Helvetica Neue"/>
            </a:endParaRPr>
          </a:p>
        </p:txBody>
      </p:sp>
      <p:sp>
        <p:nvSpPr>
          <p:cNvPr id="192" name="Google Shape;192;p47"/>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FFFFFF"/>
                </a:solidFill>
                <a:latin typeface="Helvetica Neue"/>
                <a:ea typeface="Helvetica Neue"/>
                <a:cs typeface="Helvetica Neue"/>
                <a:sym typeface="Helvetica Neue"/>
              </a:rPr>
              <a:t>‹#›</a:t>
            </a:fld>
            <a:endParaRPr sz="500">
              <a:solidFill>
                <a:srgbClr val="FFFFFF"/>
              </a:solidFill>
              <a:latin typeface="Helvetica Neue"/>
              <a:ea typeface="Helvetica Neue"/>
              <a:cs typeface="Helvetica Neue"/>
              <a:sym typeface="Helvetica Neue"/>
            </a:endParaRPr>
          </a:p>
        </p:txBody>
      </p:sp>
      <p:sp>
        <p:nvSpPr>
          <p:cNvPr id="193" name="Google Shape;193;p47"/>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FFFFFF"/>
                </a:solidFill>
                <a:latin typeface="Helvetica Neue"/>
                <a:ea typeface="Helvetica Neue"/>
                <a:cs typeface="Helvetica Neue"/>
                <a:sym typeface="Helvetica Neue"/>
              </a:rPr>
              <a:t>Proprietary &amp; Confidential</a:t>
            </a:r>
            <a:endParaRPr sz="500">
              <a:solidFill>
                <a:srgbClr val="FFFFFF"/>
              </a:solidFill>
              <a:latin typeface="Helvetica Neue"/>
              <a:ea typeface="Helvetica Neue"/>
              <a:cs typeface="Helvetica Neue"/>
              <a:sym typeface="Helvetica Neue"/>
            </a:endParaRPr>
          </a:p>
        </p:txBody>
      </p:sp>
      <p:sp>
        <p:nvSpPr>
          <p:cNvPr id="194" name="Google Shape;194;p47"/>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FFFFFF"/>
                </a:solidFill>
                <a:latin typeface="Helvetica Neue"/>
                <a:ea typeface="Helvetica Neue"/>
                <a:cs typeface="Helvetica Neue"/>
                <a:sym typeface="Helvetica Neue"/>
              </a:rPr>
              <a:t>‹#›</a:t>
            </a:fld>
            <a:endParaRPr sz="500">
              <a:solidFill>
                <a:srgbClr val="FFFFFF"/>
              </a:solidFill>
              <a:latin typeface="Helvetica Neue"/>
              <a:ea typeface="Helvetica Neue"/>
              <a:cs typeface="Helvetica Neue"/>
              <a:sym typeface="Helvetica Neue"/>
            </a:endParaRPr>
          </a:p>
        </p:txBody>
      </p:sp>
      <p:sp>
        <p:nvSpPr>
          <p:cNvPr id="195" name="Google Shape;195;p47"/>
          <p:cNvSpPr txBox="1"/>
          <p:nvPr/>
        </p:nvSpPr>
        <p:spPr>
          <a:xfrm>
            <a:off x="476123" y="197400"/>
            <a:ext cx="14625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FFFFFF"/>
                </a:solidFill>
                <a:latin typeface="Helvetica Neue"/>
                <a:ea typeface="Helvetica Neue"/>
                <a:cs typeface="Helvetica Neue"/>
                <a:sym typeface="Helvetica Neue"/>
              </a:rPr>
              <a:t> Media.Monks</a:t>
            </a:r>
            <a:endParaRPr sz="500">
              <a:solidFill>
                <a:srgbClr val="FFFFFF"/>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Gray Simple">
  <p:cSld name="TITLE_1_18_1_1_1_1_1_2_1_9_1_1_1_1">
    <p:bg>
      <p:bgPr>
        <a:solidFill>
          <a:srgbClr val="E4E4E5"/>
        </a:solidFill>
        <a:effectLst/>
      </p:bgPr>
    </p:bg>
    <p:spTree>
      <p:nvGrpSpPr>
        <p:cNvPr id="1" name="Shape 202"/>
        <p:cNvGrpSpPr/>
        <p:nvPr/>
      </p:nvGrpSpPr>
      <p:grpSpPr>
        <a:xfrm>
          <a:off x="0" y="0"/>
          <a:ext cx="0" cy="0"/>
          <a:chOff x="0" y="0"/>
          <a:chExt cx="0" cy="0"/>
        </a:xfrm>
      </p:grpSpPr>
      <p:sp>
        <p:nvSpPr>
          <p:cNvPr id="203" name="Google Shape;203;p49"/>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04" name="Google Shape;204;p49"/>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205" name="Google Shape;205;p49"/>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06" name="Google Shape;206;p49"/>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207" name="Google Shape;207;p49"/>
          <p:cNvSpPr txBox="1"/>
          <p:nvPr/>
        </p:nvSpPr>
        <p:spPr>
          <a:xfrm>
            <a:off x="476123" y="197400"/>
            <a:ext cx="14625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dirty="0">
                <a:solidFill>
                  <a:srgbClr val="434343"/>
                </a:solidFill>
                <a:latin typeface="Helvetica Neue"/>
                <a:ea typeface="Helvetica Neue"/>
                <a:cs typeface="Helvetica Neue"/>
                <a:sym typeface="Helvetica Neue"/>
              </a:rPr>
              <a:t>Dr. </a:t>
            </a:r>
            <a:r>
              <a:rPr lang="en" sz="500" dirty="0" err="1">
                <a:solidFill>
                  <a:srgbClr val="434343"/>
                </a:solidFill>
                <a:latin typeface="Helvetica Neue"/>
                <a:ea typeface="Helvetica Neue"/>
                <a:cs typeface="Helvetica Neue"/>
                <a:sym typeface="Helvetica Neue"/>
              </a:rPr>
              <a:t>Ceren</a:t>
            </a:r>
            <a:r>
              <a:rPr lang="en" sz="500" dirty="0">
                <a:solidFill>
                  <a:srgbClr val="434343"/>
                </a:solidFill>
                <a:latin typeface="Helvetica Neue"/>
                <a:ea typeface="Helvetica Neue"/>
                <a:cs typeface="Helvetica Neue"/>
                <a:sym typeface="Helvetica Neue"/>
              </a:rPr>
              <a:t> </a:t>
            </a:r>
            <a:r>
              <a:rPr lang="en" sz="500" dirty="0" err="1">
                <a:solidFill>
                  <a:srgbClr val="434343"/>
                </a:solidFill>
                <a:latin typeface="Helvetica Neue"/>
                <a:ea typeface="Helvetica Neue"/>
                <a:cs typeface="Helvetica Neue"/>
                <a:sym typeface="Helvetica Neue"/>
              </a:rPr>
              <a:t>Kolsarici</a:t>
            </a:r>
            <a:endParaRPr sz="500" dirty="0">
              <a:solidFill>
                <a:srgbClr val="434343"/>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white 1">
  <p:cSld name="TITLE_1_18_1_1_1_2_2">
    <p:spTree>
      <p:nvGrpSpPr>
        <p:cNvPr id="1" name="Shape 208"/>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209"/>
        <p:cNvGrpSpPr/>
        <p:nvPr/>
      </p:nvGrpSpPr>
      <p:grpSpPr>
        <a:xfrm>
          <a:off x="0" y="0"/>
          <a:ext cx="0" cy="0"/>
          <a:chOff x="0" y="0"/>
          <a:chExt cx="0" cy="0"/>
        </a:xfrm>
      </p:grpSpPr>
      <p:sp>
        <p:nvSpPr>
          <p:cNvPr id="210" name="Google Shape;210;p5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 name="Google Shape;211;p5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2" name="Google Shape;212;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ark 1">
  <p:cSld name="TITLE_1_18_1_1_1_1_1_2_1_9_6">
    <p:bg>
      <p:bgPr>
        <a:solidFill>
          <a:srgbClr val="1A1A1A"/>
        </a:solidFill>
        <a:effectLst/>
      </p:bgPr>
    </p:bg>
    <p:spTree>
      <p:nvGrpSpPr>
        <p:cNvPr id="1" name="Shape 213"/>
        <p:cNvGrpSpPr/>
        <p:nvPr/>
      </p:nvGrpSpPr>
      <p:grpSpPr>
        <a:xfrm>
          <a:off x="0" y="0"/>
          <a:ext cx="0" cy="0"/>
          <a:chOff x="0" y="0"/>
          <a:chExt cx="0" cy="0"/>
        </a:xfrm>
      </p:grpSpPr>
      <p:sp>
        <p:nvSpPr>
          <p:cNvPr id="214" name="Google Shape;214;p52"/>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215" name="Google Shape;215;p52"/>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216" name="Google Shape;216;p52"/>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217" name="Google Shape;217;p52"/>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nt">
  <p:cSld name="TITLE_1_18_1_1_1_1_1_1">
    <p:bg>
      <p:bgPr>
        <a:solidFill>
          <a:srgbClr val="EAE8E3"/>
        </a:solidFill>
        <a:effectLst/>
      </p:bgPr>
    </p:bg>
    <p:spTree>
      <p:nvGrpSpPr>
        <p:cNvPr id="1" name="Shape 218"/>
        <p:cNvGrpSpPr/>
        <p:nvPr/>
      </p:nvGrpSpPr>
      <p:grpSpPr>
        <a:xfrm>
          <a:off x="0" y="0"/>
          <a:ext cx="0" cy="0"/>
          <a:chOff x="0" y="0"/>
          <a:chExt cx="0" cy="0"/>
        </a:xfrm>
      </p:grpSpPr>
      <p:sp>
        <p:nvSpPr>
          <p:cNvPr id="219" name="Google Shape;219;p53"/>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666666"/>
                </a:solidFill>
                <a:latin typeface="Helvetica Neue"/>
                <a:ea typeface="Helvetica Neue"/>
                <a:cs typeface="Helvetica Neue"/>
                <a:sym typeface="Helvetica Neue"/>
              </a:rPr>
              <a:t>media.monks</a:t>
            </a:r>
            <a:endParaRPr sz="500">
              <a:solidFill>
                <a:srgbClr val="666666"/>
              </a:solidFill>
              <a:latin typeface="Helvetica Neue"/>
              <a:ea typeface="Helvetica Neue"/>
              <a:cs typeface="Helvetica Neue"/>
              <a:sym typeface="Helvetica Neue"/>
            </a:endParaRPr>
          </a:p>
        </p:txBody>
      </p:sp>
      <p:sp>
        <p:nvSpPr>
          <p:cNvPr id="220" name="Google Shape;220;p53"/>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666666"/>
                </a:solidFill>
                <a:latin typeface="Helvetica Neue"/>
                <a:ea typeface="Helvetica Neue"/>
                <a:cs typeface="Helvetica Neue"/>
                <a:sym typeface="Helvetica Neue"/>
              </a:rPr>
              <a:t>Proprietary &amp; Confidential</a:t>
            </a:r>
            <a:endParaRPr sz="500">
              <a:solidFill>
                <a:srgbClr val="666666"/>
              </a:solidFill>
              <a:latin typeface="Helvetica Neue"/>
              <a:ea typeface="Helvetica Neue"/>
              <a:cs typeface="Helvetica Neue"/>
              <a:sym typeface="Helvetica Neue"/>
            </a:endParaRPr>
          </a:p>
        </p:txBody>
      </p:sp>
      <p:sp>
        <p:nvSpPr>
          <p:cNvPr id="221" name="Google Shape;221;p53"/>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666666"/>
                </a:solidFill>
                <a:latin typeface="Helvetica Neue"/>
                <a:ea typeface="Helvetica Neue"/>
                <a:cs typeface="Helvetica Neue"/>
                <a:sym typeface="Helvetica Neue"/>
              </a:rPr>
              <a:t>2021</a:t>
            </a:r>
            <a:endParaRPr sz="500">
              <a:solidFill>
                <a:srgbClr val="666666"/>
              </a:solidFill>
              <a:latin typeface="Helvetica Neue"/>
              <a:ea typeface="Helvetica Neue"/>
              <a:cs typeface="Helvetica Neue"/>
              <a:sym typeface="Helvetica Neue"/>
            </a:endParaRPr>
          </a:p>
        </p:txBody>
      </p:sp>
      <p:sp>
        <p:nvSpPr>
          <p:cNvPr id="222" name="Google Shape;222;p53"/>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666666"/>
                </a:solidFill>
                <a:latin typeface="Helvetica Neue"/>
                <a:ea typeface="Helvetica Neue"/>
                <a:cs typeface="Helvetica Neue"/>
                <a:sym typeface="Helvetica Neue"/>
              </a:rPr>
              <a:t>‹#›</a:t>
            </a:fld>
            <a:endParaRPr sz="500">
              <a:solidFill>
                <a:srgbClr val="666666"/>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Master Guides - Header 1">
  <p:cSld name="TITLE_1_4">
    <p:spTree>
      <p:nvGrpSpPr>
        <p:cNvPr id="1" name="Shape 223"/>
        <p:cNvGrpSpPr/>
        <p:nvPr/>
      </p:nvGrpSpPr>
      <p:grpSpPr>
        <a:xfrm>
          <a:off x="0" y="0"/>
          <a:ext cx="0" cy="0"/>
          <a:chOff x="0" y="0"/>
          <a:chExt cx="0" cy="0"/>
        </a:xfrm>
      </p:grpSpPr>
      <p:grpSp>
        <p:nvGrpSpPr>
          <p:cNvPr id="224" name="Google Shape;224;p54"/>
          <p:cNvGrpSpPr/>
          <p:nvPr/>
        </p:nvGrpSpPr>
        <p:grpSpPr>
          <a:xfrm>
            <a:off x="2200695" y="4675462"/>
            <a:ext cx="6838260" cy="393600"/>
            <a:chOff x="2200695" y="4675462"/>
            <a:chExt cx="6838260" cy="393600"/>
          </a:xfrm>
        </p:grpSpPr>
        <p:sp>
          <p:nvSpPr>
            <p:cNvPr id="225" name="Google Shape;225;p54"/>
            <p:cNvSpPr txBox="1"/>
            <p:nvPr/>
          </p:nvSpPr>
          <p:spPr>
            <a:xfrm>
              <a:off x="2200695" y="4782212"/>
              <a:ext cx="16968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latin typeface="Google Sans"/>
                  <a:ea typeface="Google Sans"/>
                  <a:cs typeface="Google Sans"/>
                  <a:sym typeface="Google Sans"/>
                </a:rPr>
                <a:t>2021</a:t>
              </a:r>
              <a:endParaRPr sz="500">
                <a:latin typeface="Google Sans"/>
                <a:ea typeface="Google Sans"/>
                <a:cs typeface="Google Sans"/>
                <a:sym typeface="Google Sans"/>
              </a:endParaRPr>
            </a:p>
          </p:txBody>
        </p:sp>
        <p:sp>
          <p:nvSpPr>
            <p:cNvPr id="226" name="Google Shape;226;p54"/>
            <p:cNvSpPr txBox="1"/>
            <p:nvPr/>
          </p:nvSpPr>
          <p:spPr>
            <a:xfrm>
              <a:off x="8669355" y="467546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latin typeface="Google Sans"/>
                  <a:ea typeface="Google Sans"/>
                  <a:cs typeface="Google Sans"/>
                  <a:sym typeface="Google Sans"/>
                </a:rPr>
                <a:t>‹#›</a:t>
              </a:fld>
              <a:endParaRPr sz="500">
                <a:latin typeface="Google Sans"/>
                <a:ea typeface="Google Sans"/>
                <a:cs typeface="Google Sans"/>
                <a:sym typeface="Google Sans"/>
              </a:endParaRPr>
            </a:p>
          </p:txBody>
        </p:sp>
      </p:gr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56">
          <p15:clr>
            <a:srgbClr val="FA7B17"/>
          </p15:clr>
        </p15:guide>
        <p15:guide id="15" orient="horz" pos="2157">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 1">
  <p:cSld name="TITLE_1_18_1_1_1_2_2">
    <p:spTree>
      <p:nvGrpSpPr>
        <p:cNvPr id="1" name="Shape 2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p:cSld name="Title and Content_2">
    <p:spTree>
      <p:nvGrpSpPr>
        <p:cNvPr id="1" name="Shape 227"/>
        <p:cNvGrpSpPr/>
        <p:nvPr/>
      </p:nvGrpSpPr>
      <p:grpSpPr>
        <a:xfrm>
          <a:off x="0" y="0"/>
          <a:ext cx="0" cy="0"/>
          <a:chOff x="0" y="0"/>
          <a:chExt cx="0" cy="0"/>
        </a:xfrm>
      </p:grpSpPr>
      <p:sp>
        <p:nvSpPr>
          <p:cNvPr id="228" name="Google Shape;228;p55"/>
          <p:cNvSpPr txBox="1">
            <a:spLocks noGrp="1"/>
          </p:cNvSpPr>
          <p:nvPr>
            <p:ph type="body" idx="1"/>
          </p:nvPr>
        </p:nvSpPr>
        <p:spPr>
          <a:xfrm>
            <a:off x="353050" y="1368175"/>
            <a:ext cx="8469900" cy="32772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lnSpc>
                <a:spcPct val="150000"/>
              </a:lnSpc>
              <a:spcBef>
                <a:spcPts val="0"/>
              </a:spcBef>
              <a:spcAft>
                <a:spcPts val="0"/>
              </a:spcAft>
              <a:buSzPts val="1100"/>
              <a:buChar char="○"/>
              <a:defRPr sz="1100"/>
            </a:lvl2pPr>
            <a:lvl3pPr marL="1371600" lvl="2" indent="-298450" rtl="0">
              <a:lnSpc>
                <a:spcPct val="150000"/>
              </a:lnSpc>
              <a:spcBef>
                <a:spcPts val="0"/>
              </a:spcBef>
              <a:spcAft>
                <a:spcPts val="0"/>
              </a:spcAft>
              <a:buSzPts val="1100"/>
              <a:buChar char="■"/>
              <a:defRPr sz="1100"/>
            </a:lvl3pPr>
            <a:lvl4pPr marL="1828800" lvl="3" indent="-298450" rtl="0">
              <a:lnSpc>
                <a:spcPct val="150000"/>
              </a:lnSpc>
              <a:spcBef>
                <a:spcPts val="0"/>
              </a:spcBef>
              <a:spcAft>
                <a:spcPts val="0"/>
              </a:spcAft>
              <a:buSzPts val="1100"/>
              <a:buChar char="●"/>
              <a:defRPr sz="1100"/>
            </a:lvl4pPr>
            <a:lvl5pPr marL="2286000" lvl="4" indent="-298450" rtl="0">
              <a:lnSpc>
                <a:spcPct val="150000"/>
              </a:lnSpc>
              <a:spcBef>
                <a:spcPts val="0"/>
              </a:spcBef>
              <a:spcAft>
                <a:spcPts val="0"/>
              </a:spcAft>
              <a:buSzPts val="1100"/>
              <a:buChar char="○"/>
              <a:defRPr sz="1100"/>
            </a:lvl5pPr>
            <a:lvl6pPr marL="2743200" lvl="5" indent="-298450" rtl="0">
              <a:lnSpc>
                <a:spcPct val="150000"/>
              </a:lnSpc>
              <a:spcBef>
                <a:spcPts val="0"/>
              </a:spcBef>
              <a:spcAft>
                <a:spcPts val="0"/>
              </a:spcAft>
              <a:buSzPts val="1100"/>
              <a:buChar char="■"/>
              <a:defRPr sz="1100"/>
            </a:lvl6pPr>
            <a:lvl7pPr marL="3200400" lvl="6" indent="-298450" rtl="0">
              <a:lnSpc>
                <a:spcPct val="150000"/>
              </a:lnSpc>
              <a:spcBef>
                <a:spcPts val="0"/>
              </a:spcBef>
              <a:spcAft>
                <a:spcPts val="0"/>
              </a:spcAft>
              <a:buSzPts val="1100"/>
              <a:buChar char="●"/>
              <a:defRPr sz="1100"/>
            </a:lvl7pPr>
            <a:lvl8pPr marL="3657600" lvl="7" indent="-298450" rtl="0">
              <a:lnSpc>
                <a:spcPct val="150000"/>
              </a:lnSpc>
              <a:spcBef>
                <a:spcPts val="0"/>
              </a:spcBef>
              <a:spcAft>
                <a:spcPts val="0"/>
              </a:spcAft>
              <a:buSzPts val="1100"/>
              <a:buChar char="○"/>
              <a:defRPr sz="1100"/>
            </a:lvl8pPr>
            <a:lvl9pPr marL="4114800" lvl="8" indent="-298450" rtl="0">
              <a:lnSpc>
                <a:spcPct val="150000"/>
              </a:lnSpc>
              <a:spcBef>
                <a:spcPts val="0"/>
              </a:spcBef>
              <a:spcAft>
                <a:spcPts val="0"/>
              </a:spcAft>
              <a:buSzPts val="1100"/>
              <a:buChar char="■"/>
              <a:defRPr sz="1100"/>
            </a:lvl9pPr>
          </a:lstStyle>
          <a:p>
            <a:endParaRPr/>
          </a:p>
        </p:txBody>
      </p:sp>
      <p:sp>
        <p:nvSpPr>
          <p:cNvPr id="229" name="Google Shape;229;p55"/>
          <p:cNvSpPr txBox="1">
            <a:spLocks noGrp="1"/>
          </p:cNvSpPr>
          <p:nvPr>
            <p:ph type="title"/>
          </p:nvPr>
        </p:nvSpPr>
        <p:spPr>
          <a:xfrm>
            <a:off x="342989" y="330994"/>
            <a:ext cx="8469900" cy="695700"/>
          </a:xfrm>
          <a:prstGeom prst="rect">
            <a:avLst/>
          </a:prstGeom>
          <a:noFill/>
          <a:ln>
            <a:noFill/>
          </a:ln>
        </p:spPr>
        <p:txBody>
          <a:bodyPr spcFirstLastPara="1" wrap="square" lIns="68575" tIns="68575" rIns="68575" bIns="68575" anchor="t" anchorCtr="0">
            <a:normAutofit/>
          </a:bodyPr>
          <a:lstStyle>
            <a:lvl1pPr marR="0" lvl="0" rtl="0">
              <a:spcBef>
                <a:spcPts val="0"/>
              </a:spcBef>
              <a:spcAft>
                <a:spcPts val="0"/>
              </a:spcAft>
              <a:buClr>
                <a:schemeClr val="dk1"/>
              </a:buClr>
              <a:buSzPts val="2000"/>
              <a:buFont typeface="Montserrat"/>
              <a:buNone/>
              <a:defRPr sz="2000" b="1" i="0" u="none" strike="noStrike" cap="none">
                <a:solidFill>
                  <a:schemeClr val="dk1"/>
                </a:solidFill>
                <a:latin typeface="Montserrat"/>
                <a:ea typeface="Montserrat"/>
                <a:cs typeface="Montserrat"/>
                <a:sym typeface="Montserrat"/>
              </a:defRPr>
            </a:lvl1pPr>
            <a:lvl2pPr lvl="1" rtl="0">
              <a:spcBef>
                <a:spcPts val="0"/>
              </a:spcBef>
              <a:spcAft>
                <a:spcPts val="0"/>
              </a:spcAft>
              <a:buSzPts val="2000"/>
              <a:buFont typeface="Montserrat"/>
              <a:buNone/>
              <a:defRPr sz="2000" b="1">
                <a:latin typeface="Montserrat"/>
                <a:ea typeface="Montserrat"/>
                <a:cs typeface="Montserrat"/>
                <a:sym typeface="Montserrat"/>
              </a:defRPr>
            </a:lvl2pPr>
            <a:lvl3pPr lvl="2" rtl="0">
              <a:spcBef>
                <a:spcPts val="0"/>
              </a:spcBef>
              <a:spcAft>
                <a:spcPts val="0"/>
              </a:spcAft>
              <a:buSzPts val="2000"/>
              <a:buFont typeface="Montserrat"/>
              <a:buNone/>
              <a:defRPr sz="2000" b="1">
                <a:latin typeface="Montserrat"/>
                <a:ea typeface="Montserrat"/>
                <a:cs typeface="Montserrat"/>
                <a:sym typeface="Montserrat"/>
              </a:defRPr>
            </a:lvl3pPr>
            <a:lvl4pPr lvl="3" rtl="0">
              <a:spcBef>
                <a:spcPts val="0"/>
              </a:spcBef>
              <a:spcAft>
                <a:spcPts val="0"/>
              </a:spcAft>
              <a:buSzPts val="2000"/>
              <a:buFont typeface="Montserrat"/>
              <a:buNone/>
              <a:defRPr sz="2000" b="1">
                <a:latin typeface="Montserrat"/>
                <a:ea typeface="Montserrat"/>
                <a:cs typeface="Montserrat"/>
                <a:sym typeface="Montserrat"/>
              </a:defRPr>
            </a:lvl4pPr>
            <a:lvl5pPr lvl="4" rtl="0">
              <a:spcBef>
                <a:spcPts val="0"/>
              </a:spcBef>
              <a:spcAft>
                <a:spcPts val="0"/>
              </a:spcAft>
              <a:buSzPts val="2000"/>
              <a:buFont typeface="Montserrat"/>
              <a:buNone/>
              <a:defRPr sz="2000" b="1">
                <a:latin typeface="Montserrat"/>
                <a:ea typeface="Montserrat"/>
                <a:cs typeface="Montserrat"/>
                <a:sym typeface="Montserrat"/>
              </a:defRPr>
            </a:lvl5pPr>
            <a:lvl6pPr lvl="5" rtl="0">
              <a:spcBef>
                <a:spcPts val="0"/>
              </a:spcBef>
              <a:spcAft>
                <a:spcPts val="0"/>
              </a:spcAft>
              <a:buSzPts val="2000"/>
              <a:buFont typeface="Montserrat"/>
              <a:buNone/>
              <a:defRPr sz="2000" b="1">
                <a:latin typeface="Montserrat"/>
                <a:ea typeface="Montserrat"/>
                <a:cs typeface="Montserrat"/>
                <a:sym typeface="Montserrat"/>
              </a:defRPr>
            </a:lvl6pPr>
            <a:lvl7pPr lvl="6" rtl="0">
              <a:spcBef>
                <a:spcPts val="0"/>
              </a:spcBef>
              <a:spcAft>
                <a:spcPts val="0"/>
              </a:spcAft>
              <a:buSzPts val="2000"/>
              <a:buFont typeface="Montserrat"/>
              <a:buNone/>
              <a:defRPr sz="2000" b="1">
                <a:latin typeface="Montserrat"/>
                <a:ea typeface="Montserrat"/>
                <a:cs typeface="Montserrat"/>
                <a:sym typeface="Montserrat"/>
              </a:defRPr>
            </a:lvl7pPr>
            <a:lvl8pPr lvl="7" rtl="0">
              <a:spcBef>
                <a:spcPts val="0"/>
              </a:spcBef>
              <a:spcAft>
                <a:spcPts val="0"/>
              </a:spcAft>
              <a:buSzPts val="2000"/>
              <a:buFont typeface="Montserrat"/>
              <a:buNone/>
              <a:defRPr sz="2000" b="1">
                <a:latin typeface="Montserrat"/>
                <a:ea typeface="Montserrat"/>
                <a:cs typeface="Montserrat"/>
                <a:sym typeface="Montserrat"/>
              </a:defRPr>
            </a:lvl8pPr>
            <a:lvl9pPr lvl="8" rtl="0">
              <a:spcBef>
                <a:spcPts val="0"/>
              </a:spcBef>
              <a:spcAft>
                <a:spcPts val="0"/>
              </a:spcAft>
              <a:buSzPts val="2000"/>
              <a:buFont typeface="Montserrat"/>
              <a:buNone/>
              <a:defRPr sz="2000" b="1">
                <a:latin typeface="Montserrat"/>
                <a:ea typeface="Montserrat"/>
                <a:cs typeface="Montserrat"/>
                <a:sym typeface="Montserrat"/>
              </a:defRPr>
            </a:lvl9pPr>
          </a:lstStyle>
          <a:p>
            <a:endParaRPr/>
          </a:p>
        </p:txBody>
      </p:sp>
      <p:sp>
        <p:nvSpPr>
          <p:cNvPr id="230" name="Google Shape;230;p55"/>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31" name="Google Shape;231;p55"/>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232" name="Google Shape;232;p55"/>
          <p:cNvSpPr txBox="1"/>
          <p:nvPr/>
        </p:nvSpPr>
        <p:spPr>
          <a:xfrm>
            <a:off x="476123" y="197400"/>
            <a:ext cx="14625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Media.Monks</a:t>
            </a:r>
            <a:endParaRPr sz="500">
              <a:solidFill>
                <a:srgbClr val="434343"/>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White Blank ">
  <p:cSld name="BLANK_3">
    <p:bg>
      <p:bgPr>
        <a:noFill/>
        <a:effectLst/>
      </p:bgPr>
    </p:bg>
    <p:spTree>
      <p:nvGrpSpPr>
        <p:cNvPr id="1" name="Shape 233"/>
        <p:cNvGrpSpPr/>
        <p:nvPr/>
      </p:nvGrpSpPr>
      <p:grpSpPr>
        <a:xfrm>
          <a:off x="0" y="0"/>
          <a:ext cx="0" cy="0"/>
          <a:chOff x="0" y="0"/>
          <a:chExt cx="0" cy="0"/>
        </a:xfrm>
      </p:grpSpPr>
      <p:sp>
        <p:nvSpPr>
          <p:cNvPr id="234" name="Google Shape;234;p56"/>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35" name="Google Shape;235;p56"/>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t>‹#›</a:t>
            </a:fld>
            <a:endParaRPr sz="500">
              <a:solidFill>
                <a:srgbClr val="434343"/>
              </a:solidFill>
              <a:latin typeface="Helvetica Neue"/>
              <a:ea typeface="Helvetica Neue"/>
              <a:cs typeface="Helvetica Neue"/>
              <a:sym typeface="Helvetica Neue"/>
            </a:endParaRPr>
          </a:p>
        </p:txBody>
      </p:sp>
      <p:sp>
        <p:nvSpPr>
          <p:cNvPr id="236" name="Google Shape;236;p56"/>
          <p:cNvSpPr txBox="1"/>
          <p:nvPr/>
        </p:nvSpPr>
        <p:spPr>
          <a:xfrm>
            <a:off x="476123" y="197400"/>
            <a:ext cx="14625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Media.Monks</a:t>
            </a:r>
            <a:endParaRPr sz="500">
              <a:solidFill>
                <a:srgbClr val="434343"/>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ew Blank">
  <p:cSld name="TITLE_1_8">
    <p:spTree>
      <p:nvGrpSpPr>
        <p:cNvPr id="1" name="Shape 237"/>
        <p:cNvGrpSpPr/>
        <p:nvPr/>
      </p:nvGrpSpPr>
      <p:grpSpPr>
        <a:xfrm>
          <a:off x="0" y="0"/>
          <a:ext cx="0" cy="0"/>
          <a:chOff x="0" y="0"/>
          <a:chExt cx="0" cy="0"/>
        </a:xfrm>
      </p:grpSpPr>
      <p:pic>
        <p:nvPicPr>
          <p:cNvPr id="238" name="Google Shape;238;p57"/>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hapter Page">
  <p:cSld name="MAIN_POINT_1">
    <p:spTree>
      <p:nvGrpSpPr>
        <p:cNvPr id="1" name="Shape 239"/>
        <p:cNvGrpSpPr/>
        <p:nvPr/>
      </p:nvGrpSpPr>
      <p:grpSpPr>
        <a:xfrm>
          <a:off x="0" y="0"/>
          <a:ext cx="0" cy="0"/>
          <a:chOff x="0" y="0"/>
          <a:chExt cx="0" cy="0"/>
        </a:xfrm>
      </p:grpSpPr>
      <p:sp>
        <p:nvSpPr>
          <p:cNvPr id="240" name="Google Shape;240;p58"/>
          <p:cNvSpPr txBox="1"/>
          <p:nvPr/>
        </p:nvSpPr>
        <p:spPr>
          <a:xfrm>
            <a:off x="8680931" y="4788973"/>
            <a:ext cx="5484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600" b="1">
                <a:solidFill>
                  <a:srgbClr val="999999"/>
                </a:solidFill>
                <a:latin typeface="Montserrat"/>
                <a:ea typeface="Montserrat"/>
                <a:cs typeface="Montserrat"/>
                <a:sym typeface="Montserrat"/>
              </a:rPr>
              <a:t>‹#›</a:t>
            </a:fld>
            <a:endParaRPr sz="600" b="1">
              <a:solidFill>
                <a:srgbClr val="999999"/>
              </a:solidFill>
              <a:latin typeface="Montserrat"/>
              <a:ea typeface="Montserrat"/>
              <a:cs typeface="Montserrat"/>
              <a:sym typeface="Montserr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ootnotes white background 1">
  <p:cSld name="BLANK_2_9">
    <p:spTree>
      <p:nvGrpSpPr>
        <p:cNvPr id="1" name="Shape 24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7" y="3305176"/>
            <a:ext cx="8316383" cy="1021556"/>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370417" y="2180035"/>
            <a:ext cx="8316383" cy="1125140"/>
          </a:xfrm>
        </p:spPr>
        <p:txBody>
          <a:bodyPr anchor="b"/>
          <a:lstStyle>
            <a:lvl1pPr marL="0" indent="0">
              <a:buNone/>
              <a:defRPr sz="1500">
                <a:solidFill>
                  <a:schemeClr val="tx1">
                    <a:lumMod val="85000"/>
                    <a:lumOff val="1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3"/>
          </p:nvPr>
        </p:nvSpPr>
        <p:spPr>
          <a:xfrm>
            <a:off x="1" y="4948237"/>
            <a:ext cx="4943475" cy="195263"/>
          </a:xfrm>
          <a:prstGeom prst="rect">
            <a:avLst/>
          </a:prstGeom>
        </p:spPr>
        <p:txBody>
          <a:bodyPr/>
          <a:lstStyle>
            <a:lvl1pPr>
              <a:defRPr sz="900"/>
            </a:lvl1pPr>
          </a:lstStyle>
          <a:p>
            <a:r>
              <a:rPr lang="en-US"/>
              <a:t>© Ceren Kolsarici</a:t>
            </a:r>
            <a:endParaRPr lang="en-US" dirty="0"/>
          </a:p>
        </p:txBody>
      </p:sp>
    </p:spTree>
    <p:extLst>
      <p:ext uri="{BB962C8B-B14F-4D97-AF65-F5344CB8AC3E}">
        <p14:creationId xmlns:p14="http://schemas.microsoft.com/office/powerpoint/2010/main" val="2485062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1" y="4948237"/>
            <a:ext cx="4943475" cy="195263"/>
          </a:xfrm>
          <a:prstGeom prst="rect">
            <a:avLst/>
          </a:prstGeom>
        </p:spPr>
        <p:txBody>
          <a:bodyPr/>
          <a:lstStyle>
            <a:lvl1pPr>
              <a:defRPr sz="900"/>
            </a:lvl1pPr>
          </a:lstStyle>
          <a:p>
            <a:r>
              <a:rPr lang="en-US"/>
              <a:t>© Ceren Kolsarici</a:t>
            </a:r>
            <a:endParaRPr lang="en-US" dirty="0"/>
          </a:p>
        </p:txBody>
      </p:sp>
    </p:spTree>
    <p:extLst>
      <p:ext uri="{BB962C8B-B14F-4D97-AF65-F5344CB8AC3E}">
        <p14:creationId xmlns:p14="http://schemas.microsoft.com/office/powerpoint/2010/main" val="40286405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579002"/>
            <a:ext cx="8445500" cy="4150109"/>
          </a:xfrm>
        </p:spPr>
        <p:txBody>
          <a:bodyPr/>
          <a:lstStyle>
            <a:lvl2pPr>
              <a:defRPr sz="1500"/>
            </a:lvl2pPr>
            <a:lvl3pPr>
              <a:defRPr sz="1350"/>
            </a:lvl3pPr>
            <a:lvl4pPr>
              <a:defRPr sz="1200"/>
            </a:lvl4pPr>
            <a:lvl5pP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slide title</a:t>
            </a:r>
            <a:endParaRPr lang="en-CA" dirty="0"/>
          </a:p>
        </p:txBody>
      </p:sp>
      <p:sp>
        <p:nvSpPr>
          <p:cNvPr id="5" name="Footer Placeholder 4"/>
          <p:cNvSpPr>
            <a:spLocks noGrp="1"/>
          </p:cNvSpPr>
          <p:nvPr>
            <p:ph type="ftr" sz="quarter" idx="3"/>
          </p:nvPr>
        </p:nvSpPr>
        <p:spPr>
          <a:xfrm>
            <a:off x="1" y="4948237"/>
            <a:ext cx="4943475" cy="195263"/>
          </a:xfrm>
          <a:prstGeom prst="rect">
            <a:avLst/>
          </a:prstGeom>
        </p:spPr>
        <p:txBody>
          <a:bodyPr/>
          <a:lstStyle>
            <a:lvl1pPr>
              <a:defRPr sz="900"/>
            </a:lvl1pPr>
          </a:lstStyle>
          <a:p>
            <a:r>
              <a:rPr lang="en-US"/>
              <a:t>© Ceren Kolsarici</a:t>
            </a:r>
            <a:endParaRPr lang="en-US" dirty="0"/>
          </a:p>
        </p:txBody>
      </p:sp>
    </p:spTree>
    <p:extLst>
      <p:ext uri="{BB962C8B-B14F-4D97-AF65-F5344CB8AC3E}">
        <p14:creationId xmlns:p14="http://schemas.microsoft.com/office/powerpoint/2010/main" val="39293004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ew Blank">
  <p:cSld name="TITLE_1">
    <p:bg>
      <p:bgPr>
        <a:solidFill>
          <a:srgbClr val="FFFFFF"/>
        </a:solidFill>
        <a:effectLst/>
      </p:bgPr>
    </p:bg>
    <p:spTree>
      <p:nvGrpSpPr>
        <p:cNvPr id="1" name="Shape 337"/>
        <p:cNvGrpSpPr/>
        <p:nvPr/>
      </p:nvGrpSpPr>
      <p:grpSpPr>
        <a:xfrm>
          <a:off x="0" y="0"/>
          <a:ext cx="0" cy="0"/>
          <a:chOff x="0" y="0"/>
          <a:chExt cx="0" cy="0"/>
        </a:xfrm>
      </p:grpSpPr>
      <p:pic>
        <p:nvPicPr>
          <p:cNvPr id="338" name="Google Shape;338;p92"/>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ew White">
  <p:cSld name="TITLE_1_2">
    <p:bg>
      <p:bgPr>
        <a:solidFill>
          <a:srgbClr val="FFFFFF"/>
        </a:solid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ght-">
  <p:cSld name="TITLE_1_18_1_1_1_1_1_2_1_9_1">
    <p:spTree>
      <p:nvGrpSpPr>
        <p:cNvPr id="1" name="Shape 25"/>
        <p:cNvGrpSpPr/>
        <p:nvPr/>
      </p:nvGrpSpPr>
      <p:grpSpPr>
        <a:xfrm>
          <a:off x="0" y="0"/>
          <a:ext cx="0" cy="0"/>
          <a:chOff x="0" y="0"/>
          <a:chExt cx="0" cy="0"/>
        </a:xfrm>
      </p:grpSpPr>
      <p:sp>
        <p:nvSpPr>
          <p:cNvPr id="26" name="Google Shape;26;p9"/>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dirty="0" err="1">
                <a:solidFill>
                  <a:schemeClr val="lt1"/>
                </a:solidFill>
                <a:latin typeface="Helvetica Neue"/>
                <a:ea typeface="Helvetica Neue"/>
                <a:cs typeface="Helvetica Neue"/>
                <a:sym typeface="Helvetica Neue"/>
              </a:rPr>
              <a:t>Media.Monks</a:t>
            </a:r>
            <a:endParaRPr sz="500" dirty="0">
              <a:solidFill>
                <a:schemeClr val="lt1"/>
              </a:solidFill>
              <a:latin typeface="Helvetica Neue"/>
              <a:ea typeface="Helvetica Neue"/>
              <a:cs typeface="Helvetica Neue"/>
              <a:sym typeface="Helvetica Neue"/>
            </a:endParaRPr>
          </a:p>
        </p:txBody>
      </p:sp>
      <p:sp>
        <p:nvSpPr>
          <p:cNvPr id="27" name="Google Shape;27;p9"/>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28" name="Google Shape;28;p9"/>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New Black">
  <p:cSld name="TITLE_1_1_1">
    <p:bg>
      <p:bgPr>
        <a:solidFill>
          <a:srgbClr val="000000"/>
        </a:solidFill>
        <a:effectLst/>
      </p:bgPr>
    </p:bg>
    <p:spTree>
      <p:nvGrpSpPr>
        <p:cNvPr id="1" name="Shape 340"/>
        <p:cNvGrpSpPr/>
        <p:nvPr/>
      </p:nvGrpSpPr>
      <p:grpSpPr>
        <a:xfrm>
          <a:off x="0" y="0"/>
          <a:ext cx="0" cy="0"/>
          <a:chOff x="0" y="0"/>
          <a:chExt cx="0" cy="0"/>
        </a:xfrm>
      </p:grpSpPr>
      <p:pic>
        <p:nvPicPr>
          <p:cNvPr id="341" name="Google Shape;341;p94"/>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hapter Page">
  <p:cSld name="MAIN_POINT">
    <p:spTree>
      <p:nvGrpSpPr>
        <p:cNvPr id="1" name="Shape 342"/>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 columns WHITE">
  <p:cSld name="CUSTOM_2_1">
    <p:bg>
      <p:bgPr>
        <a:solidFill>
          <a:srgbClr val="FFFFFF"/>
        </a:solidFill>
        <a:effectLst/>
      </p:bgPr>
    </p:bg>
    <p:spTree>
      <p:nvGrpSpPr>
        <p:cNvPr id="1" name="Shape 343"/>
        <p:cNvGrpSpPr/>
        <p:nvPr/>
      </p:nvGrpSpPr>
      <p:grpSpPr>
        <a:xfrm>
          <a:off x="0" y="0"/>
          <a:ext cx="0" cy="0"/>
          <a:chOff x="0" y="0"/>
          <a:chExt cx="0" cy="0"/>
        </a:xfrm>
      </p:grpSpPr>
      <p:sp>
        <p:nvSpPr>
          <p:cNvPr id="344" name="Google Shape;344;p96"/>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 columns WHITE 1">
  <p:cSld name="CUSTOM_2_1_1">
    <p:bg>
      <p:bgPr>
        <a:solidFill>
          <a:srgbClr val="FFFFFF"/>
        </a:solidFill>
        <a:effectLst/>
      </p:bgPr>
    </p:bg>
    <p:spTree>
      <p:nvGrpSpPr>
        <p:cNvPr id="1" name="Shape 345"/>
        <p:cNvGrpSpPr/>
        <p:nvPr/>
      </p:nvGrpSpPr>
      <p:grpSpPr>
        <a:xfrm>
          <a:off x="0" y="0"/>
          <a:ext cx="0" cy="0"/>
          <a:chOff x="0" y="0"/>
          <a:chExt cx="0" cy="0"/>
        </a:xfrm>
      </p:grpSpPr>
      <p:sp>
        <p:nvSpPr>
          <p:cNvPr id="346" name="Google Shape;346;p97"/>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47" name="Google Shape;347;p97"/>
          <p:cNvSpPr txBox="1">
            <a:spLocks noGrp="1"/>
          </p:cNvSpPr>
          <p:nvPr>
            <p:ph type="title"/>
          </p:nvPr>
        </p:nvSpPr>
        <p:spPr>
          <a:xfrm>
            <a:off x="271463" y="698522"/>
            <a:ext cx="6068700" cy="808200"/>
          </a:xfrm>
          <a:prstGeom prst="rect">
            <a:avLst/>
          </a:prstGeom>
          <a:noFill/>
          <a:ln>
            <a:noFill/>
          </a:ln>
        </p:spPr>
        <p:txBody>
          <a:bodyPr spcFirstLastPara="1" wrap="square" lIns="34275" tIns="34275" rIns="34275" bIns="34275" anchor="t" anchorCtr="0">
            <a:noAutofit/>
          </a:bodyPr>
          <a:lstStyle>
            <a:lvl1pPr lvl="0" rtl="0">
              <a:spcBef>
                <a:spcPts val="0"/>
              </a:spcBef>
              <a:spcAft>
                <a:spcPts val="0"/>
              </a:spcAft>
              <a:buNone/>
              <a:defRPr sz="3000" b="1">
                <a:latin typeface="Fjalla One"/>
                <a:ea typeface="Fjalla One"/>
                <a:cs typeface="Fjalla One"/>
                <a:sym typeface="Fjalla On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348" name="Google Shape;348;p97"/>
          <p:cNvSpPr txBox="1">
            <a:spLocks noGrp="1"/>
          </p:cNvSpPr>
          <p:nvPr>
            <p:ph type="title" idx="2"/>
          </p:nvPr>
        </p:nvSpPr>
        <p:spPr>
          <a:xfrm>
            <a:off x="322481" y="1636603"/>
            <a:ext cx="35277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
        <p:nvSpPr>
          <p:cNvPr id="349" name="Google Shape;349;p97"/>
          <p:cNvSpPr txBox="1">
            <a:spLocks noGrp="1"/>
          </p:cNvSpPr>
          <p:nvPr>
            <p:ph type="subTitle" idx="1"/>
          </p:nvPr>
        </p:nvSpPr>
        <p:spPr>
          <a:xfrm>
            <a:off x="4509150" y="1625625"/>
            <a:ext cx="34263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ck">
  <p:cSld name="Black 2">
    <p:bg>
      <p:bgPr>
        <a:solidFill>
          <a:srgbClr val="0A0A0A"/>
        </a:solidFill>
        <a:effectLst/>
      </p:bgPr>
    </p:bg>
    <p:spTree>
      <p:nvGrpSpPr>
        <p:cNvPr id="1" name="Shape 350"/>
        <p:cNvGrpSpPr/>
        <p:nvPr/>
      </p:nvGrpSpPr>
      <p:grpSpPr>
        <a:xfrm>
          <a:off x="0" y="0"/>
          <a:ext cx="0" cy="0"/>
          <a:chOff x="0" y="0"/>
          <a:chExt cx="0" cy="0"/>
        </a:xfrm>
      </p:grpSpPr>
      <p:sp>
        <p:nvSpPr>
          <p:cNvPr id="351" name="Google Shape;351;p98"/>
          <p:cNvSpPr txBox="1">
            <a:spLocks noGrp="1"/>
          </p:cNvSpPr>
          <p:nvPr>
            <p:ph type="sldNum" idx="12"/>
          </p:nvPr>
        </p:nvSpPr>
        <p:spPr>
          <a:xfrm>
            <a:off x="8345323" y="4868858"/>
            <a:ext cx="135600" cy="136500"/>
          </a:xfrm>
          <a:prstGeom prst="rect">
            <a:avLst/>
          </a:prstGeom>
          <a:noFill/>
          <a:ln>
            <a:noFill/>
          </a:ln>
        </p:spPr>
        <p:txBody>
          <a:bodyPr spcFirstLastPara="1" wrap="square" lIns="23050" tIns="23050" rIns="23050" bIns="23050" anchor="t" anchorCtr="0">
            <a:noAutofit/>
          </a:bodyPr>
          <a:lstStyle>
            <a:lvl1pPr marL="0" lvl="0" indent="0" algn="ctr" rtl="0">
              <a:lnSpc>
                <a:spcPct val="120000"/>
              </a:lnSpc>
              <a:spcBef>
                <a:spcPts val="0"/>
              </a:spcBef>
              <a:spcAft>
                <a:spcPts val="0"/>
              </a:spcAft>
              <a:buClr>
                <a:srgbClr val="FFFFFF"/>
              </a:buClr>
              <a:buSzPts val="600"/>
              <a:buFont typeface="Helvetica Neue"/>
              <a:buNone/>
              <a:defRPr sz="600" cap="none">
                <a:solidFill>
                  <a:srgbClr val="FFFFFF"/>
                </a:solidFill>
              </a:defRPr>
            </a:lvl1pPr>
            <a:lvl2pPr marL="0" lvl="1" indent="0" algn="ctr" rtl="0">
              <a:lnSpc>
                <a:spcPct val="120000"/>
              </a:lnSpc>
              <a:spcBef>
                <a:spcPts val="0"/>
              </a:spcBef>
              <a:spcAft>
                <a:spcPts val="0"/>
              </a:spcAft>
              <a:buClr>
                <a:srgbClr val="FFFFFF"/>
              </a:buClr>
              <a:buSzPts val="600"/>
              <a:buFont typeface="Helvetica Neue"/>
              <a:buNone/>
              <a:defRPr sz="600" cap="none">
                <a:solidFill>
                  <a:srgbClr val="FFFFFF"/>
                </a:solidFill>
              </a:defRPr>
            </a:lvl2pPr>
            <a:lvl3pPr marL="0" lvl="2" indent="0" algn="ctr" rtl="0">
              <a:lnSpc>
                <a:spcPct val="120000"/>
              </a:lnSpc>
              <a:spcBef>
                <a:spcPts val="0"/>
              </a:spcBef>
              <a:spcAft>
                <a:spcPts val="0"/>
              </a:spcAft>
              <a:buClr>
                <a:srgbClr val="FFFFFF"/>
              </a:buClr>
              <a:buSzPts val="600"/>
              <a:buFont typeface="Helvetica Neue"/>
              <a:buNone/>
              <a:defRPr sz="600" cap="none">
                <a:solidFill>
                  <a:srgbClr val="FFFFFF"/>
                </a:solidFill>
              </a:defRPr>
            </a:lvl3pPr>
            <a:lvl4pPr marL="0" lvl="3" indent="0" algn="ctr" rtl="0">
              <a:lnSpc>
                <a:spcPct val="120000"/>
              </a:lnSpc>
              <a:spcBef>
                <a:spcPts val="0"/>
              </a:spcBef>
              <a:spcAft>
                <a:spcPts val="0"/>
              </a:spcAft>
              <a:buClr>
                <a:srgbClr val="FFFFFF"/>
              </a:buClr>
              <a:buSzPts val="600"/>
              <a:buFont typeface="Helvetica Neue"/>
              <a:buNone/>
              <a:defRPr sz="600" cap="none">
                <a:solidFill>
                  <a:srgbClr val="FFFFFF"/>
                </a:solidFill>
              </a:defRPr>
            </a:lvl4pPr>
            <a:lvl5pPr marL="0" lvl="4" indent="0" algn="ctr" rtl="0">
              <a:lnSpc>
                <a:spcPct val="120000"/>
              </a:lnSpc>
              <a:spcBef>
                <a:spcPts val="0"/>
              </a:spcBef>
              <a:spcAft>
                <a:spcPts val="0"/>
              </a:spcAft>
              <a:buClr>
                <a:srgbClr val="FFFFFF"/>
              </a:buClr>
              <a:buSzPts val="600"/>
              <a:buFont typeface="Helvetica Neue"/>
              <a:buNone/>
              <a:defRPr sz="600" cap="none">
                <a:solidFill>
                  <a:srgbClr val="FFFFFF"/>
                </a:solidFill>
              </a:defRPr>
            </a:lvl5pPr>
            <a:lvl6pPr marL="0" lvl="5" indent="0" algn="ctr" rtl="0">
              <a:lnSpc>
                <a:spcPct val="120000"/>
              </a:lnSpc>
              <a:spcBef>
                <a:spcPts val="0"/>
              </a:spcBef>
              <a:spcAft>
                <a:spcPts val="0"/>
              </a:spcAft>
              <a:buClr>
                <a:srgbClr val="FFFFFF"/>
              </a:buClr>
              <a:buSzPts val="600"/>
              <a:buFont typeface="Helvetica Neue"/>
              <a:buNone/>
              <a:defRPr sz="600" cap="none">
                <a:solidFill>
                  <a:srgbClr val="FFFFFF"/>
                </a:solidFill>
              </a:defRPr>
            </a:lvl6pPr>
            <a:lvl7pPr marL="0" lvl="6" indent="0" algn="ctr" rtl="0">
              <a:lnSpc>
                <a:spcPct val="120000"/>
              </a:lnSpc>
              <a:spcBef>
                <a:spcPts val="0"/>
              </a:spcBef>
              <a:spcAft>
                <a:spcPts val="0"/>
              </a:spcAft>
              <a:buClr>
                <a:srgbClr val="FFFFFF"/>
              </a:buClr>
              <a:buSzPts val="600"/>
              <a:buFont typeface="Helvetica Neue"/>
              <a:buNone/>
              <a:defRPr sz="600" cap="none">
                <a:solidFill>
                  <a:srgbClr val="FFFFFF"/>
                </a:solidFill>
              </a:defRPr>
            </a:lvl7pPr>
            <a:lvl8pPr marL="0" lvl="7" indent="0" algn="ctr" rtl="0">
              <a:lnSpc>
                <a:spcPct val="120000"/>
              </a:lnSpc>
              <a:spcBef>
                <a:spcPts val="0"/>
              </a:spcBef>
              <a:spcAft>
                <a:spcPts val="0"/>
              </a:spcAft>
              <a:buClr>
                <a:srgbClr val="FFFFFF"/>
              </a:buClr>
              <a:buSzPts val="600"/>
              <a:buFont typeface="Helvetica Neue"/>
              <a:buNone/>
              <a:defRPr sz="600" cap="none">
                <a:solidFill>
                  <a:srgbClr val="FFFFFF"/>
                </a:solidFill>
              </a:defRPr>
            </a:lvl8pPr>
            <a:lvl9pPr marL="0" lvl="8" indent="0" algn="ctr" rtl="0">
              <a:lnSpc>
                <a:spcPct val="120000"/>
              </a:lnSpc>
              <a:spcBef>
                <a:spcPts val="0"/>
              </a:spcBef>
              <a:spcAft>
                <a:spcPts val="0"/>
              </a:spcAft>
              <a:buClr>
                <a:srgbClr val="FFFFFF"/>
              </a:buClr>
              <a:buSzPts val="600"/>
              <a:buFont typeface="Helvetica Neue"/>
              <a:buNone/>
              <a:defRPr sz="600" cap="none">
                <a:solidFill>
                  <a:srgbClr val="FFFFFF"/>
                </a:solidFill>
              </a:defRPr>
            </a:lvl9pPr>
          </a:lstStyle>
          <a:p>
            <a:pPr marL="0" lvl="0" indent="0" algn="ctr" rtl="0">
              <a:spcBef>
                <a:spcPts val="0"/>
              </a:spcBef>
              <a:spcAft>
                <a:spcPts val="0"/>
              </a:spcAft>
              <a:buNone/>
            </a:pPr>
            <a:fld id="{00000000-1234-1234-1234-123412341234}" type="slidenum">
              <a:rPr lang="en"/>
              <a:t>‹#›</a:t>
            </a:fld>
            <a:endParaRPr b="1" i="0" u="none" strike="noStrike">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PR  white 1">
  <p:cSld name="TITLE_1_1_3">
    <p:bg>
      <p:bgPr>
        <a:solidFill>
          <a:srgbClr val="FFFFFF"/>
        </a:solidFill>
        <a:effectLst/>
      </p:bgPr>
    </p:bg>
    <p:spTree>
      <p:nvGrpSpPr>
        <p:cNvPr id="1" name="Shape 353"/>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4"/>
        <p:cNvGrpSpPr/>
        <p:nvPr/>
      </p:nvGrpSpPr>
      <p:grpSpPr>
        <a:xfrm>
          <a:off x="0" y="0"/>
          <a:ext cx="0" cy="0"/>
          <a:chOff x="0" y="0"/>
          <a:chExt cx="0" cy="0"/>
        </a:xfrm>
      </p:grpSpPr>
      <p:sp>
        <p:nvSpPr>
          <p:cNvPr id="355" name="Google Shape;355;p10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56" name="Google Shape;356;p10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57" name="Google Shape;357;p10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2 columns WHITE 2">
  <p:cSld name="CUSTOM_2_1_2">
    <p:bg>
      <p:bgPr>
        <a:solidFill>
          <a:srgbClr val="FFFFFF"/>
        </a:solidFill>
        <a:effectLst/>
      </p:bgPr>
    </p:bg>
    <p:spTree>
      <p:nvGrpSpPr>
        <p:cNvPr id="1" name="Shape 358"/>
        <p:cNvGrpSpPr/>
        <p:nvPr/>
      </p:nvGrpSpPr>
      <p:grpSpPr>
        <a:xfrm>
          <a:off x="0" y="0"/>
          <a:ext cx="0" cy="0"/>
          <a:chOff x="0" y="0"/>
          <a:chExt cx="0" cy="0"/>
        </a:xfrm>
      </p:grpSpPr>
      <p:sp>
        <p:nvSpPr>
          <p:cNvPr id="359" name="Google Shape;359;p102"/>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0" name="Google Shape;360;p102"/>
          <p:cNvSpPr txBox="1">
            <a:spLocks noGrp="1"/>
          </p:cNvSpPr>
          <p:nvPr>
            <p:ph type="title"/>
          </p:nvPr>
        </p:nvSpPr>
        <p:spPr>
          <a:xfrm>
            <a:off x="271463" y="698522"/>
            <a:ext cx="6068700" cy="808200"/>
          </a:xfrm>
          <a:prstGeom prst="rect">
            <a:avLst/>
          </a:prstGeom>
          <a:noFill/>
          <a:ln>
            <a:noFill/>
          </a:ln>
        </p:spPr>
        <p:txBody>
          <a:bodyPr spcFirstLastPara="1" wrap="square" lIns="34275" tIns="34275" rIns="34275" bIns="34275" anchor="t" anchorCtr="0">
            <a:noAutofit/>
          </a:bodyPr>
          <a:lstStyle>
            <a:lvl1pPr lvl="0" rtl="0">
              <a:spcBef>
                <a:spcPts val="0"/>
              </a:spcBef>
              <a:spcAft>
                <a:spcPts val="0"/>
              </a:spcAft>
              <a:buNone/>
              <a:defRPr sz="3000" b="1">
                <a:latin typeface="Fjalla One"/>
                <a:ea typeface="Fjalla One"/>
                <a:cs typeface="Fjalla One"/>
                <a:sym typeface="Fjalla On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361" name="Google Shape;361;p102"/>
          <p:cNvSpPr txBox="1">
            <a:spLocks noGrp="1"/>
          </p:cNvSpPr>
          <p:nvPr>
            <p:ph type="title" idx="2"/>
          </p:nvPr>
        </p:nvSpPr>
        <p:spPr>
          <a:xfrm>
            <a:off x="322481" y="1636603"/>
            <a:ext cx="35277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
        <p:nvSpPr>
          <p:cNvPr id="362" name="Google Shape;362;p102"/>
          <p:cNvSpPr txBox="1">
            <a:spLocks noGrp="1"/>
          </p:cNvSpPr>
          <p:nvPr>
            <p:ph type="subTitle" idx="1"/>
          </p:nvPr>
        </p:nvSpPr>
        <p:spPr>
          <a:xfrm>
            <a:off x="4509150" y="1625625"/>
            <a:ext cx="34263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2 columns WHITE 3">
  <p:cSld name="CUSTOM_2_1_3">
    <p:bg>
      <p:bgPr>
        <a:solidFill>
          <a:srgbClr val="FFFFFF"/>
        </a:solidFill>
        <a:effectLst/>
      </p:bgPr>
    </p:bg>
    <p:spTree>
      <p:nvGrpSpPr>
        <p:cNvPr id="1" name="Shape 363"/>
        <p:cNvGrpSpPr/>
        <p:nvPr/>
      </p:nvGrpSpPr>
      <p:grpSpPr>
        <a:xfrm>
          <a:off x="0" y="0"/>
          <a:ext cx="0" cy="0"/>
          <a:chOff x="0" y="0"/>
          <a:chExt cx="0" cy="0"/>
        </a:xfrm>
      </p:grpSpPr>
      <p:sp>
        <p:nvSpPr>
          <p:cNvPr id="364" name="Google Shape;364;p103"/>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5" name="Google Shape;365;p103"/>
          <p:cNvSpPr txBox="1">
            <a:spLocks noGrp="1"/>
          </p:cNvSpPr>
          <p:nvPr>
            <p:ph type="title"/>
          </p:nvPr>
        </p:nvSpPr>
        <p:spPr>
          <a:xfrm>
            <a:off x="271463" y="698522"/>
            <a:ext cx="6068700" cy="808200"/>
          </a:xfrm>
          <a:prstGeom prst="rect">
            <a:avLst/>
          </a:prstGeom>
          <a:noFill/>
          <a:ln>
            <a:noFill/>
          </a:ln>
        </p:spPr>
        <p:txBody>
          <a:bodyPr spcFirstLastPara="1" wrap="square" lIns="34275" tIns="34275" rIns="34275" bIns="34275" anchor="t" anchorCtr="0">
            <a:noAutofit/>
          </a:bodyPr>
          <a:lstStyle>
            <a:lvl1pPr lvl="0" rtl="0">
              <a:spcBef>
                <a:spcPts val="0"/>
              </a:spcBef>
              <a:spcAft>
                <a:spcPts val="0"/>
              </a:spcAft>
              <a:buNone/>
              <a:defRPr sz="3000" b="1">
                <a:latin typeface="Fjalla One"/>
                <a:ea typeface="Fjalla One"/>
                <a:cs typeface="Fjalla One"/>
                <a:sym typeface="Fjalla On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366" name="Google Shape;366;p103"/>
          <p:cNvSpPr txBox="1">
            <a:spLocks noGrp="1"/>
          </p:cNvSpPr>
          <p:nvPr>
            <p:ph type="title" idx="2"/>
          </p:nvPr>
        </p:nvSpPr>
        <p:spPr>
          <a:xfrm>
            <a:off x="322481" y="1636603"/>
            <a:ext cx="35277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
        <p:nvSpPr>
          <p:cNvPr id="367" name="Google Shape;367;p103"/>
          <p:cNvSpPr txBox="1">
            <a:spLocks noGrp="1"/>
          </p:cNvSpPr>
          <p:nvPr>
            <p:ph type="subTitle" idx="1"/>
          </p:nvPr>
        </p:nvSpPr>
        <p:spPr>
          <a:xfrm>
            <a:off x="4509150" y="1625625"/>
            <a:ext cx="34263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2 columns WHITE 4">
  <p:cSld name="CUSTOM_2_1_4">
    <p:bg>
      <p:bgPr>
        <a:solidFill>
          <a:srgbClr val="FFFFFF"/>
        </a:solidFill>
        <a:effectLst/>
      </p:bgPr>
    </p:bg>
    <p:spTree>
      <p:nvGrpSpPr>
        <p:cNvPr id="1" name="Shape 368"/>
        <p:cNvGrpSpPr/>
        <p:nvPr/>
      </p:nvGrpSpPr>
      <p:grpSpPr>
        <a:xfrm>
          <a:off x="0" y="0"/>
          <a:ext cx="0" cy="0"/>
          <a:chOff x="0" y="0"/>
          <a:chExt cx="0" cy="0"/>
        </a:xfrm>
      </p:grpSpPr>
      <p:sp>
        <p:nvSpPr>
          <p:cNvPr id="369" name="Google Shape;369;p104"/>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70" name="Google Shape;370;p104"/>
          <p:cNvSpPr txBox="1">
            <a:spLocks noGrp="1"/>
          </p:cNvSpPr>
          <p:nvPr>
            <p:ph type="title"/>
          </p:nvPr>
        </p:nvSpPr>
        <p:spPr>
          <a:xfrm>
            <a:off x="271463" y="698522"/>
            <a:ext cx="6068700" cy="808200"/>
          </a:xfrm>
          <a:prstGeom prst="rect">
            <a:avLst/>
          </a:prstGeom>
          <a:noFill/>
          <a:ln>
            <a:noFill/>
          </a:ln>
        </p:spPr>
        <p:txBody>
          <a:bodyPr spcFirstLastPara="1" wrap="square" lIns="34275" tIns="34275" rIns="34275" bIns="34275" anchor="t" anchorCtr="0">
            <a:noAutofit/>
          </a:bodyPr>
          <a:lstStyle>
            <a:lvl1pPr lvl="0" rtl="0">
              <a:spcBef>
                <a:spcPts val="0"/>
              </a:spcBef>
              <a:spcAft>
                <a:spcPts val="0"/>
              </a:spcAft>
              <a:buNone/>
              <a:defRPr sz="3000" b="1">
                <a:latin typeface="Fjalla One"/>
                <a:ea typeface="Fjalla One"/>
                <a:cs typeface="Fjalla One"/>
                <a:sym typeface="Fjalla On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371" name="Google Shape;371;p104"/>
          <p:cNvSpPr txBox="1">
            <a:spLocks noGrp="1"/>
          </p:cNvSpPr>
          <p:nvPr>
            <p:ph type="title" idx="2"/>
          </p:nvPr>
        </p:nvSpPr>
        <p:spPr>
          <a:xfrm>
            <a:off x="322481" y="1636603"/>
            <a:ext cx="35277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
        <p:nvSpPr>
          <p:cNvPr id="372" name="Google Shape;372;p104"/>
          <p:cNvSpPr txBox="1">
            <a:spLocks noGrp="1"/>
          </p:cNvSpPr>
          <p:nvPr>
            <p:ph type="subTitle" idx="1"/>
          </p:nvPr>
        </p:nvSpPr>
        <p:spPr>
          <a:xfrm>
            <a:off x="4509150" y="1625625"/>
            <a:ext cx="34263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ark">
  <p:cSld name="TITLE_1_18_1_1_1_1_1_2_1_9_2">
    <p:spTree>
      <p:nvGrpSpPr>
        <p:cNvPr id="1" name="Shape 29"/>
        <p:cNvGrpSpPr/>
        <p:nvPr/>
      </p:nvGrpSpPr>
      <p:grpSpPr>
        <a:xfrm>
          <a:off x="0" y="0"/>
          <a:ext cx="0" cy="0"/>
          <a:chOff x="0" y="0"/>
          <a:chExt cx="0" cy="0"/>
        </a:xfrm>
      </p:grpSpPr>
      <p:sp>
        <p:nvSpPr>
          <p:cNvPr id="30" name="Google Shape;30;p10"/>
          <p:cNvSpPr txBox="1"/>
          <p:nvPr/>
        </p:nvSpPr>
        <p:spPr>
          <a:xfrm>
            <a:off x="476126" y="197393"/>
            <a:ext cx="899828"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US" sz="500" dirty="0">
                <a:solidFill>
                  <a:schemeClr val="tx1"/>
                </a:solidFill>
                <a:latin typeface="Helvetica Neue"/>
                <a:ea typeface="Helvetica Neue"/>
                <a:cs typeface="Helvetica Neue"/>
                <a:sym typeface="Helvetica Neue"/>
              </a:rPr>
              <a:t>Dr. Ceren Kolsarici</a:t>
            </a:r>
            <a:endParaRPr sz="500" dirty="0">
              <a:solidFill>
                <a:schemeClr val="tx1"/>
              </a:solidFill>
              <a:latin typeface="Helvetica Neue"/>
              <a:ea typeface="Helvetica Neue"/>
              <a:cs typeface="Helvetica Neue"/>
              <a:sym typeface="Helvetica Neue"/>
            </a:endParaRPr>
          </a:p>
        </p:txBody>
      </p:sp>
      <p:sp>
        <p:nvSpPr>
          <p:cNvPr id="31" name="Google Shape;31;p10"/>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dirty="0">
                <a:solidFill>
                  <a:schemeClr val="tx1"/>
                </a:solidFill>
                <a:latin typeface="Helvetica Neue"/>
                <a:ea typeface="Helvetica Neue"/>
                <a:cs typeface="Helvetica Neue"/>
                <a:sym typeface="Helvetica Neue"/>
              </a:rPr>
              <a:t>Proprietary &amp; Confidential</a:t>
            </a:r>
            <a:endParaRPr sz="500" dirty="0">
              <a:solidFill>
                <a:schemeClr val="tx1"/>
              </a:solidFill>
              <a:latin typeface="Helvetica Neue"/>
              <a:ea typeface="Helvetica Neue"/>
              <a:cs typeface="Helvetica Neue"/>
              <a:sym typeface="Helvetica Neue"/>
            </a:endParaRPr>
          </a:p>
        </p:txBody>
      </p:sp>
      <p:sp>
        <p:nvSpPr>
          <p:cNvPr id="32" name="Google Shape;32;p10"/>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33" name="Google Shape;33;p10"/>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tx1"/>
                </a:solidFill>
                <a:latin typeface="Helvetica Neue"/>
                <a:ea typeface="Helvetica Neue"/>
                <a:cs typeface="Helvetica Neue"/>
                <a:sym typeface="Helvetica Neue"/>
              </a:rPr>
              <a:t>‹#›</a:t>
            </a:fld>
            <a:endParaRPr sz="500" dirty="0">
              <a:solidFill>
                <a:schemeClr val="tx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p:cSld name="TITLE_2">
    <p:bg>
      <p:bgPr>
        <a:solidFill>
          <a:srgbClr val="1A1A1A"/>
        </a:solidFill>
        <a:effectLst/>
      </p:bgPr>
    </p:bg>
    <p:spTree>
      <p:nvGrpSpPr>
        <p:cNvPr id="1" name="Shape 373"/>
        <p:cNvGrpSpPr/>
        <p:nvPr/>
      </p:nvGrpSpPr>
      <p:grpSpPr>
        <a:xfrm>
          <a:off x="0" y="0"/>
          <a:ext cx="0" cy="0"/>
          <a:chOff x="0" y="0"/>
          <a:chExt cx="0" cy="0"/>
        </a:xfrm>
      </p:grpSpPr>
      <p:sp>
        <p:nvSpPr>
          <p:cNvPr id="374" name="Google Shape;374;p105"/>
          <p:cNvSpPr txBox="1">
            <a:spLocks noGrp="1"/>
          </p:cNvSpPr>
          <p:nvPr>
            <p:ph type="sldNum" idx="12"/>
          </p:nvPr>
        </p:nvSpPr>
        <p:spPr>
          <a:xfrm>
            <a:off x="8816780" y="4843548"/>
            <a:ext cx="276600" cy="284400"/>
          </a:xfrm>
          <a:prstGeom prst="rect">
            <a:avLst/>
          </a:prstGeom>
          <a:noFill/>
          <a:ln>
            <a:noFill/>
          </a:ln>
        </p:spPr>
        <p:txBody>
          <a:bodyPr spcFirstLastPara="1" wrap="square" lIns="91400" tIns="91400" rIns="91400" bIns="91400" anchor="ctr" anchorCtr="0">
            <a:noAutofit/>
          </a:bodyPr>
          <a:lstStyle>
            <a:lvl1pPr marL="0" marR="0" lvl="0"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1pPr>
            <a:lvl2pPr marL="0" marR="0" lvl="1"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2pPr>
            <a:lvl3pPr marL="0" marR="0" lvl="2"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3pPr>
            <a:lvl4pPr marL="0" marR="0" lvl="3"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4pPr>
            <a:lvl5pPr marL="0" marR="0" lvl="4"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5pPr>
            <a:lvl6pPr marL="0" marR="0" lvl="5"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6pPr>
            <a:lvl7pPr marL="0" marR="0" lvl="6"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7pPr>
            <a:lvl8pPr marL="0" marR="0" lvl="7"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8pPr>
            <a:lvl9pPr marL="0" marR="0" lvl="8" indent="0" algn="ctr" rtl="0">
              <a:lnSpc>
                <a:spcPct val="100000"/>
              </a:lnSpc>
              <a:spcBef>
                <a:spcPts val="0"/>
              </a:spcBef>
              <a:spcAft>
                <a:spcPts val="0"/>
              </a:spcAft>
              <a:buClr>
                <a:srgbClr val="999999"/>
              </a:buClr>
              <a:buSzPts val="600"/>
              <a:buFont typeface="Montserrat"/>
              <a:buNone/>
              <a:defRPr sz="600" b="1" i="0" u="none" strike="noStrike" cap="none">
                <a:solidFill>
                  <a:srgbClr val="999999"/>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Slide">
  <p:cSld name="TITLE_28">
    <p:spTree>
      <p:nvGrpSpPr>
        <p:cNvPr id="1" name="Shape 375"/>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2880">
          <p15:clr>
            <a:srgbClr val="FA7B17"/>
          </p15:clr>
        </p15:guide>
        <p15:guide id="2" orient="horz" pos="1620">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_29">
  <p:cSld name="TITLE_29">
    <p:spTree>
      <p:nvGrpSpPr>
        <p:cNvPr id="1" name="Shape 376"/>
        <p:cNvGrpSpPr/>
        <p:nvPr/>
      </p:nvGrpSpPr>
      <p:grpSpPr>
        <a:xfrm>
          <a:off x="0" y="0"/>
          <a:ext cx="0" cy="0"/>
          <a:chOff x="0" y="0"/>
          <a:chExt cx="0" cy="0"/>
        </a:xfrm>
      </p:grpSpPr>
      <p:sp>
        <p:nvSpPr>
          <p:cNvPr id="377" name="Google Shape;377;p10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78" name="Google Shape;378;p10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9" name="Google Shape;379;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ew Blank">
  <p:cSld name="TITLE_1">
    <p:bg>
      <p:bgPr>
        <a:solidFill>
          <a:srgbClr val="FFFFFF"/>
        </a:solidFill>
        <a:effectLst/>
      </p:bgPr>
    </p:bg>
    <p:spTree>
      <p:nvGrpSpPr>
        <p:cNvPr id="1" name="Shape 382"/>
        <p:cNvGrpSpPr/>
        <p:nvPr/>
      </p:nvGrpSpPr>
      <p:grpSpPr>
        <a:xfrm>
          <a:off x="0" y="0"/>
          <a:ext cx="0" cy="0"/>
          <a:chOff x="0" y="0"/>
          <a:chExt cx="0" cy="0"/>
        </a:xfrm>
      </p:grpSpPr>
      <p:pic>
        <p:nvPicPr>
          <p:cNvPr id="383" name="Google Shape;383;p109" descr="grid_dark.png"/>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ew White">
  <p:cSld name="TITLE_1_2">
    <p:bg>
      <p:bgPr>
        <a:solidFill>
          <a:srgbClr val="FFFFFF"/>
        </a:solidFill>
        <a:effectLst/>
      </p:bgPr>
    </p:bg>
    <p:spTree>
      <p:nvGrpSpPr>
        <p:cNvPr id="1" name="Shape 384"/>
        <p:cNvGrpSpPr/>
        <p:nvPr/>
      </p:nvGrpSpPr>
      <p:grpSpPr>
        <a:xfrm>
          <a:off x="0" y="0"/>
          <a:ext cx="0" cy="0"/>
          <a:chOff x="0" y="0"/>
          <a:chExt cx="0" cy="0"/>
        </a:xfrm>
      </p:grpSpPr>
      <p:pic>
        <p:nvPicPr>
          <p:cNvPr id="385" name="Google Shape;385;p110" descr="grid_dark.png"/>
          <p:cNvPicPr preferRelativeResize="0"/>
          <p:nvPr/>
        </p:nvPicPr>
        <p:blipFill rotWithShape="1">
          <a:blip r:embed="rId2">
            <a:alphaModFix amt="0"/>
          </a:blip>
          <a:srcRect/>
          <a:stretch/>
        </p:blipFill>
        <p:spPr>
          <a:xfrm>
            <a:off x="0" y="0"/>
            <a:ext cx="9144003" cy="5143496"/>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ew Black">
  <p:cSld name="TITLE_1_1_1">
    <p:bg>
      <p:bgPr>
        <a:solidFill>
          <a:srgbClr val="000000"/>
        </a:solidFill>
        <a:effectLst/>
      </p:bgPr>
    </p:bg>
    <p:spTree>
      <p:nvGrpSpPr>
        <p:cNvPr id="1" name="Shape 386"/>
        <p:cNvGrpSpPr/>
        <p:nvPr/>
      </p:nvGrpSpPr>
      <p:grpSpPr>
        <a:xfrm>
          <a:off x="0" y="0"/>
          <a:ext cx="0" cy="0"/>
          <a:chOff x="0" y="0"/>
          <a:chExt cx="0" cy="0"/>
        </a:xfrm>
      </p:grpSpPr>
      <p:pic>
        <p:nvPicPr>
          <p:cNvPr id="387" name="Google Shape;387;p111" descr="grid_dark.png"/>
          <p:cNvPicPr preferRelativeResize="0"/>
          <p:nvPr/>
        </p:nvPicPr>
        <p:blipFill rotWithShape="1">
          <a:blip r:embed="rId2">
            <a:alphaModFix amt="0"/>
          </a:blip>
          <a:srcRect/>
          <a:stretch/>
        </p:blipFill>
        <p:spPr>
          <a:xfrm>
            <a:off x="0" y="0"/>
            <a:ext cx="9144003" cy="5143496"/>
          </a:xfrm>
          <a:prstGeom prst="rect">
            <a:avLst/>
          </a:prstGeom>
          <a:noFill/>
          <a:ln>
            <a:noFill/>
          </a:ln>
        </p:spPr>
      </p:pic>
      <p:sp>
        <p:nvSpPr>
          <p:cNvPr id="388" name="Google Shape;388;p111"/>
          <p:cNvSpPr txBox="1"/>
          <p:nvPr/>
        </p:nvSpPr>
        <p:spPr>
          <a:xfrm flipH="1">
            <a:off x="1055516" y="4450829"/>
            <a:ext cx="1406700" cy="285000"/>
          </a:xfrm>
          <a:prstGeom prst="rect">
            <a:avLst/>
          </a:prstGeom>
          <a:noFill/>
          <a:ln>
            <a:noFill/>
          </a:ln>
        </p:spPr>
        <p:txBody>
          <a:bodyPr spcFirstLastPara="1" wrap="square" lIns="88475" tIns="88475" rIns="88475" bIns="88475" anchor="b" anchorCtr="0">
            <a:noAutofit/>
          </a:bodyPr>
          <a:lstStyle/>
          <a:p>
            <a:pPr marL="0" marR="0" lvl="0" indent="0" algn="l" rtl="0">
              <a:lnSpc>
                <a:spcPct val="100000"/>
              </a:lnSpc>
              <a:spcBef>
                <a:spcPts val="0"/>
              </a:spcBef>
              <a:spcAft>
                <a:spcPts val="0"/>
              </a:spcAft>
              <a:buClr>
                <a:srgbClr val="CC0000"/>
              </a:buClr>
              <a:buFont typeface="Roboto Mono"/>
              <a:buNone/>
            </a:pPr>
            <a:fld id="{00000000-1234-1234-1234-123412341234}" type="slidenum">
              <a:rPr lang="en" sz="600" i="0" u="none" strike="noStrike" cap="none">
                <a:solidFill>
                  <a:srgbClr val="FFFFFF"/>
                </a:solidFill>
                <a:latin typeface="Work Sans Medium"/>
                <a:ea typeface="Work Sans Medium"/>
                <a:cs typeface="Work Sans Medium"/>
                <a:sym typeface="Work Sans Medium"/>
              </a:rPr>
              <a:t>‹#›</a:t>
            </a:fld>
            <a:endParaRPr sz="600">
              <a:solidFill>
                <a:srgbClr val="FFFFFF"/>
              </a:solidFill>
              <a:latin typeface="Work Sans Medium"/>
              <a:ea typeface="Work Sans Medium"/>
              <a:cs typeface="Work Sans Medium"/>
              <a:sym typeface="Work Sans Medium"/>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 columns WHITE">
  <p:cSld name="CUSTOM_2_1">
    <p:bg>
      <p:bgPr>
        <a:solidFill>
          <a:srgbClr val="FFFFFF"/>
        </a:solidFill>
        <a:effectLst/>
      </p:bgPr>
    </p:bg>
    <p:spTree>
      <p:nvGrpSpPr>
        <p:cNvPr id="1" name="Shape 389"/>
        <p:cNvGrpSpPr/>
        <p:nvPr/>
      </p:nvGrpSpPr>
      <p:grpSpPr>
        <a:xfrm>
          <a:off x="0" y="0"/>
          <a:ext cx="0" cy="0"/>
          <a:chOff x="0" y="0"/>
          <a:chExt cx="0" cy="0"/>
        </a:xfrm>
      </p:grpSpPr>
      <p:sp>
        <p:nvSpPr>
          <p:cNvPr id="390" name="Google Shape;390;p112"/>
          <p:cNvSpPr txBox="1">
            <a:spLocks noGrp="1"/>
          </p:cNvSpPr>
          <p:nvPr>
            <p:ph type="sldNum" idx="12"/>
          </p:nvPr>
        </p:nvSpPr>
        <p:spPr>
          <a:xfrm>
            <a:off x="8651378" y="4856473"/>
            <a:ext cx="5484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91" name="Google Shape;391;p112"/>
          <p:cNvSpPr txBox="1">
            <a:spLocks noGrp="1"/>
          </p:cNvSpPr>
          <p:nvPr>
            <p:ph type="title"/>
          </p:nvPr>
        </p:nvSpPr>
        <p:spPr>
          <a:xfrm>
            <a:off x="271463" y="698522"/>
            <a:ext cx="6068700" cy="808200"/>
          </a:xfrm>
          <a:prstGeom prst="rect">
            <a:avLst/>
          </a:prstGeom>
          <a:noFill/>
          <a:ln>
            <a:noFill/>
          </a:ln>
        </p:spPr>
        <p:txBody>
          <a:bodyPr spcFirstLastPara="1" wrap="square" lIns="34275" tIns="34275" rIns="34275" bIns="34275" anchor="t" anchorCtr="0">
            <a:noAutofit/>
          </a:bodyPr>
          <a:lstStyle>
            <a:lvl1pPr lvl="0" rtl="0">
              <a:spcBef>
                <a:spcPts val="0"/>
              </a:spcBef>
              <a:spcAft>
                <a:spcPts val="0"/>
              </a:spcAft>
              <a:buNone/>
              <a:defRPr sz="3000" b="1">
                <a:latin typeface="Fjalla One"/>
                <a:ea typeface="Fjalla One"/>
                <a:cs typeface="Fjalla One"/>
                <a:sym typeface="Fjalla One"/>
              </a:defRPr>
            </a:lvl1pPr>
            <a:lvl2pPr lvl="1" rtl="0">
              <a:spcBef>
                <a:spcPts val="0"/>
              </a:spcBef>
              <a:spcAft>
                <a:spcPts val="0"/>
              </a:spcAft>
              <a:buNone/>
              <a:defRPr sz="500"/>
            </a:lvl2pPr>
            <a:lvl3pPr lvl="2" rtl="0">
              <a:spcBef>
                <a:spcPts val="0"/>
              </a:spcBef>
              <a:spcAft>
                <a:spcPts val="0"/>
              </a:spcAft>
              <a:buNone/>
              <a:defRPr sz="500"/>
            </a:lvl3pPr>
            <a:lvl4pPr lvl="3" rtl="0">
              <a:spcBef>
                <a:spcPts val="0"/>
              </a:spcBef>
              <a:spcAft>
                <a:spcPts val="0"/>
              </a:spcAft>
              <a:buNone/>
              <a:defRPr sz="500"/>
            </a:lvl4pPr>
            <a:lvl5pPr lvl="4" rtl="0">
              <a:spcBef>
                <a:spcPts val="0"/>
              </a:spcBef>
              <a:spcAft>
                <a:spcPts val="0"/>
              </a:spcAft>
              <a:buNone/>
              <a:defRPr sz="500"/>
            </a:lvl5pPr>
            <a:lvl6pPr lvl="5" rtl="0">
              <a:spcBef>
                <a:spcPts val="0"/>
              </a:spcBef>
              <a:spcAft>
                <a:spcPts val="0"/>
              </a:spcAft>
              <a:buNone/>
              <a:defRPr sz="500"/>
            </a:lvl6pPr>
            <a:lvl7pPr lvl="6" rtl="0">
              <a:spcBef>
                <a:spcPts val="0"/>
              </a:spcBef>
              <a:spcAft>
                <a:spcPts val="0"/>
              </a:spcAft>
              <a:buNone/>
              <a:defRPr sz="500"/>
            </a:lvl7pPr>
            <a:lvl8pPr lvl="7" rtl="0">
              <a:spcBef>
                <a:spcPts val="0"/>
              </a:spcBef>
              <a:spcAft>
                <a:spcPts val="0"/>
              </a:spcAft>
              <a:buNone/>
              <a:defRPr sz="500"/>
            </a:lvl8pPr>
            <a:lvl9pPr lvl="8" rtl="0">
              <a:spcBef>
                <a:spcPts val="0"/>
              </a:spcBef>
              <a:spcAft>
                <a:spcPts val="0"/>
              </a:spcAft>
              <a:buNone/>
              <a:defRPr sz="500"/>
            </a:lvl9pPr>
          </a:lstStyle>
          <a:p>
            <a:endParaRPr/>
          </a:p>
        </p:txBody>
      </p:sp>
      <p:sp>
        <p:nvSpPr>
          <p:cNvPr id="392" name="Google Shape;392;p112"/>
          <p:cNvSpPr txBox="1">
            <a:spLocks noGrp="1"/>
          </p:cNvSpPr>
          <p:nvPr>
            <p:ph type="title" idx="2"/>
          </p:nvPr>
        </p:nvSpPr>
        <p:spPr>
          <a:xfrm>
            <a:off x="322481" y="1636603"/>
            <a:ext cx="35277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
        <p:nvSpPr>
          <p:cNvPr id="393" name="Google Shape;393;p112"/>
          <p:cNvSpPr txBox="1">
            <a:spLocks noGrp="1"/>
          </p:cNvSpPr>
          <p:nvPr>
            <p:ph type="subTitle" idx="1"/>
          </p:nvPr>
        </p:nvSpPr>
        <p:spPr>
          <a:xfrm>
            <a:off x="4509150" y="1625625"/>
            <a:ext cx="3426300" cy="2329500"/>
          </a:xfrm>
          <a:prstGeom prst="rect">
            <a:avLst/>
          </a:prstGeom>
          <a:noFill/>
          <a:ln>
            <a:noFill/>
          </a:ln>
        </p:spPr>
        <p:txBody>
          <a:bodyPr spcFirstLastPara="1" wrap="square" lIns="34275" tIns="34275" rIns="34275" bIns="34275" anchor="t" anchorCtr="0">
            <a:noAutofit/>
          </a:bodyPr>
          <a:lstStyle>
            <a:lvl1pPr lvl="0" rtl="0">
              <a:lnSpc>
                <a:spcPct val="125000"/>
              </a:lnSpc>
              <a:spcBef>
                <a:spcPts val="0"/>
              </a:spcBef>
              <a:spcAft>
                <a:spcPts val="0"/>
              </a:spcAft>
              <a:buNone/>
              <a:defRPr sz="800">
                <a:latin typeface="Droid Sans"/>
                <a:ea typeface="Droid Sans"/>
                <a:cs typeface="Droid Sans"/>
                <a:sym typeface="Droid Sans"/>
              </a:defRPr>
            </a:lvl1pPr>
            <a:lvl2pPr lvl="1" rtl="0">
              <a:spcBef>
                <a:spcPts val="0"/>
              </a:spcBef>
              <a:spcAft>
                <a:spcPts val="0"/>
              </a:spcAft>
              <a:buNone/>
              <a:defRPr sz="800">
                <a:solidFill>
                  <a:srgbClr val="F3F3F3"/>
                </a:solidFill>
                <a:latin typeface="Droid Sans"/>
                <a:ea typeface="Droid Sans"/>
                <a:cs typeface="Droid Sans"/>
                <a:sym typeface="Droid Sans"/>
              </a:defRPr>
            </a:lvl2pPr>
            <a:lvl3pPr lvl="2" rtl="0">
              <a:spcBef>
                <a:spcPts val="0"/>
              </a:spcBef>
              <a:spcAft>
                <a:spcPts val="0"/>
              </a:spcAft>
              <a:buNone/>
              <a:defRPr sz="800">
                <a:solidFill>
                  <a:srgbClr val="F3F3F3"/>
                </a:solidFill>
                <a:latin typeface="Droid Sans"/>
                <a:ea typeface="Droid Sans"/>
                <a:cs typeface="Droid Sans"/>
                <a:sym typeface="Droid Sans"/>
              </a:defRPr>
            </a:lvl3pPr>
            <a:lvl4pPr lvl="3" rtl="0">
              <a:spcBef>
                <a:spcPts val="0"/>
              </a:spcBef>
              <a:spcAft>
                <a:spcPts val="0"/>
              </a:spcAft>
              <a:buNone/>
              <a:defRPr sz="800">
                <a:solidFill>
                  <a:srgbClr val="F3F3F3"/>
                </a:solidFill>
                <a:latin typeface="Droid Sans"/>
                <a:ea typeface="Droid Sans"/>
                <a:cs typeface="Droid Sans"/>
                <a:sym typeface="Droid Sans"/>
              </a:defRPr>
            </a:lvl4pPr>
            <a:lvl5pPr lvl="4" rtl="0">
              <a:spcBef>
                <a:spcPts val="0"/>
              </a:spcBef>
              <a:spcAft>
                <a:spcPts val="0"/>
              </a:spcAft>
              <a:buNone/>
              <a:defRPr sz="800">
                <a:solidFill>
                  <a:srgbClr val="F3F3F3"/>
                </a:solidFill>
                <a:latin typeface="Droid Sans"/>
                <a:ea typeface="Droid Sans"/>
                <a:cs typeface="Droid Sans"/>
                <a:sym typeface="Droid Sans"/>
              </a:defRPr>
            </a:lvl5pPr>
            <a:lvl6pPr lvl="5" rtl="0">
              <a:spcBef>
                <a:spcPts val="0"/>
              </a:spcBef>
              <a:spcAft>
                <a:spcPts val="0"/>
              </a:spcAft>
              <a:buNone/>
              <a:defRPr sz="800">
                <a:solidFill>
                  <a:srgbClr val="F3F3F3"/>
                </a:solidFill>
                <a:latin typeface="Droid Sans"/>
                <a:ea typeface="Droid Sans"/>
                <a:cs typeface="Droid Sans"/>
                <a:sym typeface="Droid Sans"/>
              </a:defRPr>
            </a:lvl6pPr>
            <a:lvl7pPr lvl="6" rtl="0">
              <a:spcBef>
                <a:spcPts val="0"/>
              </a:spcBef>
              <a:spcAft>
                <a:spcPts val="0"/>
              </a:spcAft>
              <a:buNone/>
              <a:defRPr sz="800">
                <a:solidFill>
                  <a:srgbClr val="F3F3F3"/>
                </a:solidFill>
                <a:latin typeface="Droid Sans"/>
                <a:ea typeface="Droid Sans"/>
                <a:cs typeface="Droid Sans"/>
                <a:sym typeface="Droid Sans"/>
              </a:defRPr>
            </a:lvl7pPr>
            <a:lvl8pPr lvl="7" rtl="0">
              <a:spcBef>
                <a:spcPts val="0"/>
              </a:spcBef>
              <a:spcAft>
                <a:spcPts val="0"/>
              </a:spcAft>
              <a:buNone/>
              <a:defRPr sz="800">
                <a:solidFill>
                  <a:srgbClr val="F3F3F3"/>
                </a:solidFill>
                <a:latin typeface="Droid Sans"/>
                <a:ea typeface="Droid Sans"/>
                <a:cs typeface="Droid Sans"/>
                <a:sym typeface="Droid Sans"/>
              </a:defRPr>
            </a:lvl8pPr>
            <a:lvl9pPr lvl="8" rtl="0">
              <a:spcBef>
                <a:spcPts val="0"/>
              </a:spcBef>
              <a:spcAft>
                <a:spcPts val="0"/>
              </a:spcAft>
              <a:buNone/>
              <a:defRPr sz="800">
                <a:solidFill>
                  <a:srgbClr val="F3F3F3"/>
                </a:solidFill>
                <a:latin typeface="Droid Sans"/>
                <a:ea typeface="Droid Sans"/>
                <a:cs typeface="Droid Sans"/>
                <a:sym typeface="Droid Sans"/>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94"/>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395"/>
        <p:cNvGrpSpPr/>
        <p:nvPr/>
      </p:nvGrpSpPr>
      <p:grpSpPr>
        <a:xfrm>
          <a:off x="0" y="0"/>
          <a:ext cx="0" cy="0"/>
          <a:chOff x="0" y="0"/>
          <a:chExt cx="0" cy="0"/>
        </a:xfrm>
      </p:grpSpPr>
      <p:sp>
        <p:nvSpPr>
          <p:cNvPr id="396" name="Google Shape;396;p1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97" name="Google Shape;397;p1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8" name="Google Shape;398;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399"/>
        <p:cNvGrpSpPr/>
        <p:nvPr/>
      </p:nvGrpSpPr>
      <p:grpSpPr>
        <a:xfrm>
          <a:off x="0" y="0"/>
          <a:ext cx="0" cy="0"/>
          <a:chOff x="0" y="0"/>
          <a:chExt cx="0" cy="0"/>
        </a:xfrm>
      </p:grpSpPr>
      <p:sp>
        <p:nvSpPr>
          <p:cNvPr id="400" name="Google Shape;400;p1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401" name="Google Shape;401;p1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2" name="Google Shape;402;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ster Guides - blue 6 2">
  <p:cSld name="TITLE_1_18_1_7_4">
    <p:spTree>
      <p:nvGrpSpPr>
        <p:cNvPr id="1" name="Shape 34"/>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403"/>
        <p:cNvGrpSpPr/>
        <p:nvPr/>
      </p:nvGrpSpPr>
      <p:grpSpPr>
        <a:xfrm>
          <a:off x="0" y="0"/>
          <a:ext cx="0" cy="0"/>
          <a:chOff x="0" y="0"/>
          <a:chExt cx="0" cy="0"/>
        </a:xfrm>
      </p:grpSpPr>
      <p:sp>
        <p:nvSpPr>
          <p:cNvPr id="404" name="Google Shape;404;p11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405" name="Google Shape;405;p11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6" name="Google Shape;406;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WHITE LAYER">
  <p:cSld name="SECTION_HEADER_1">
    <p:bg>
      <p:bgPr>
        <a:solidFill>
          <a:srgbClr val="FFFFFF"/>
        </a:solidFill>
        <a:effectLst/>
      </p:bgPr>
    </p:bg>
    <p:spTree>
      <p:nvGrpSpPr>
        <p:cNvPr id="1" name="Shape 407"/>
        <p:cNvGrpSpPr/>
        <p:nvPr/>
      </p:nvGrpSpPr>
      <p:grpSpPr>
        <a:xfrm>
          <a:off x="0" y="0"/>
          <a:ext cx="0" cy="0"/>
          <a:chOff x="0" y="0"/>
          <a:chExt cx="0" cy="0"/>
        </a:xfrm>
      </p:grpSpPr>
      <p:pic>
        <p:nvPicPr>
          <p:cNvPr id="408" name="Google Shape;408;p117" descr="mediamonks_logo_cmykwit.png"/>
          <p:cNvPicPr preferRelativeResize="0"/>
          <p:nvPr/>
        </p:nvPicPr>
        <p:blipFill>
          <a:blip r:embed="rId2">
            <a:alphaModFix/>
          </a:blip>
          <a:stretch>
            <a:fillRect/>
          </a:stretch>
        </p:blipFill>
        <p:spPr>
          <a:xfrm>
            <a:off x="4354775" y="4862253"/>
            <a:ext cx="275750" cy="138424"/>
          </a:xfrm>
          <a:prstGeom prst="rect">
            <a:avLst/>
          </a:prstGeom>
          <a:noFill/>
          <a:ln>
            <a:noFill/>
          </a:ln>
        </p:spPr>
      </p:pic>
      <p:sp>
        <p:nvSpPr>
          <p:cNvPr id="409" name="Google Shape;409;p117"/>
          <p:cNvSpPr txBox="1"/>
          <p:nvPr/>
        </p:nvSpPr>
        <p:spPr>
          <a:xfrm rot="-5400000">
            <a:off x="-1513825" y="3319025"/>
            <a:ext cx="33276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Roboto Mono"/>
                <a:ea typeface="Roboto Mono"/>
                <a:cs typeface="Roboto Mono"/>
                <a:sym typeface="Roboto Mono"/>
              </a:rPr>
              <a:t>|      MEDIAMONKS     |      THE COLLECTIVE      |       MAY 2019</a:t>
            </a:r>
            <a:endParaRPr sz="600">
              <a:solidFill>
                <a:srgbClr val="999999"/>
              </a:solidFill>
              <a:latin typeface="Roboto Mono"/>
              <a:ea typeface="Roboto Mono"/>
              <a:cs typeface="Roboto Mono"/>
              <a:sym typeface="Roboto Mono"/>
            </a:endParaRPr>
          </a:p>
        </p:txBody>
      </p:sp>
      <p:sp>
        <p:nvSpPr>
          <p:cNvPr id="410" name="Google Shape;410;p117"/>
          <p:cNvSpPr txBox="1"/>
          <p:nvPr/>
        </p:nvSpPr>
        <p:spPr>
          <a:xfrm rot="-5400000">
            <a:off x="-792625" y="1207500"/>
            <a:ext cx="1885200" cy="340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999999"/>
                </a:solidFill>
                <a:latin typeface="Roboto Mono"/>
                <a:ea typeface="Roboto Mono"/>
                <a:cs typeface="Roboto Mono"/>
                <a:sym typeface="Roboto Mono"/>
              </a:rPr>
              <a:t>     |    AT&amp;T POWER HOUSE    |   </a:t>
            </a:r>
            <a:endParaRPr sz="600">
              <a:solidFill>
                <a:srgbClr val="999999"/>
              </a:solidFill>
              <a:latin typeface="Roboto Mono"/>
              <a:ea typeface="Roboto Mono"/>
              <a:cs typeface="Roboto Mono"/>
              <a:sym typeface="Roboto Mono"/>
            </a:endParaRPr>
          </a:p>
        </p:txBody>
      </p:sp>
      <p:sp>
        <p:nvSpPr>
          <p:cNvPr id="411" name="Google Shape;411;p117"/>
          <p:cNvSpPr txBox="1">
            <a:spLocks noGrp="1"/>
          </p:cNvSpPr>
          <p:nvPr>
            <p:ph type="sldNum" idx="12"/>
          </p:nvPr>
        </p:nvSpPr>
        <p:spPr>
          <a:xfrm rot="-5401882">
            <a:off x="-149118" y="181025"/>
            <a:ext cx="548100" cy="234300"/>
          </a:xfrm>
          <a:prstGeom prst="rect">
            <a:avLst/>
          </a:prstGeom>
        </p:spPr>
        <p:txBody>
          <a:bodyPr spcFirstLastPara="1" wrap="square" lIns="91425" tIns="91425" rIns="91425" bIns="91425" anchor="ctr" anchorCtr="0">
            <a:noAutofit/>
          </a:bodyPr>
          <a:lstStyle>
            <a:lvl1pPr lvl="0" rtl="0">
              <a:buNone/>
              <a:defRPr sz="600">
                <a:solidFill>
                  <a:srgbClr val="999999"/>
                </a:solidFill>
                <a:latin typeface="Roboto"/>
                <a:ea typeface="Roboto"/>
                <a:cs typeface="Roboto"/>
                <a:sym typeface="Roboto"/>
              </a:defRPr>
            </a:lvl1pPr>
            <a:lvl2pPr lvl="1" rtl="0">
              <a:buNone/>
              <a:defRPr sz="600">
                <a:solidFill>
                  <a:srgbClr val="999999"/>
                </a:solidFill>
                <a:latin typeface="Roboto"/>
                <a:ea typeface="Roboto"/>
                <a:cs typeface="Roboto"/>
                <a:sym typeface="Roboto"/>
              </a:defRPr>
            </a:lvl2pPr>
            <a:lvl3pPr lvl="2" rtl="0">
              <a:buNone/>
              <a:defRPr sz="600">
                <a:solidFill>
                  <a:srgbClr val="999999"/>
                </a:solidFill>
                <a:latin typeface="Roboto"/>
                <a:ea typeface="Roboto"/>
                <a:cs typeface="Roboto"/>
                <a:sym typeface="Roboto"/>
              </a:defRPr>
            </a:lvl3pPr>
            <a:lvl4pPr lvl="3" rtl="0">
              <a:buNone/>
              <a:defRPr sz="600">
                <a:solidFill>
                  <a:srgbClr val="999999"/>
                </a:solidFill>
                <a:latin typeface="Roboto"/>
                <a:ea typeface="Roboto"/>
                <a:cs typeface="Roboto"/>
                <a:sym typeface="Roboto"/>
              </a:defRPr>
            </a:lvl4pPr>
            <a:lvl5pPr lvl="4" rtl="0">
              <a:buNone/>
              <a:defRPr sz="600">
                <a:solidFill>
                  <a:srgbClr val="999999"/>
                </a:solidFill>
                <a:latin typeface="Roboto"/>
                <a:ea typeface="Roboto"/>
                <a:cs typeface="Roboto"/>
                <a:sym typeface="Roboto"/>
              </a:defRPr>
            </a:lvl5pPr>
            <a:lvl6pPr lvl="5" rtl="0">
              <a:buNone/>
              <a:defRPr sz="600">
                <a:solidFill>
                  <a:srgbClr val="999999"/>
                </a:solidFill>
                <a:latin typeface="Roboto"/>
                <a:ea typeface="Roboto"/>
                <a:cs typeface="Roboto"/>
                <a:sym typeface="Roboto"/>
              </a:defRPr>
            </a:lvl6pPr>
            <a:lvl7pPr lvl="6" rtl="0">
              <a:buNone/>
              <a:defRPr sz="600">
                <a:solidFill>
                  <a:srgbClr val="999999"/>
                </a:solidFill>
                <a:latin typeface="Roboto"/>
                <a:ea typeface="Roboto"/>
                <a:cs typeface="Roboto"/>
                <a:sym typeface="Roboto"/>
              </a:defRPr>
            </a:lvl7pPr>
            <a:lvl8pPr lvl="7" rtl="0">
              <a:buNone/>
              <a:defRPr sz="600">
                <a:solidFill>
                  <a:srgbClr val="999999"/>
                </a:solidFill>
                <a:latin typeface="Roboto"/>
                <a:ea typeface="Roboto"/>
                <a:cs typeface="Roboto"/>
                <a:sym typeface="Roboto"/>
              </a:defRPr>
            </a:lvl8pPr>
            <a:lvl9pPr lvl="8" rtl="0">
              <a:buNone/>
              <a:defRPr sz="600">
                <a:solidFill>
                  <a:srgbClr val="999999"/>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lack">
  <p:cSld name="Black_1">
    <p:bg>
      <p:bgPr>
        <a:solidFill>
          <a:srgbClr val="000000"/>
        </a:solidFill>
        <a:effectLst/>
      </p:bgPr>
    </p:bg>
    <p:spTree>
      <p:nvGrpSpPr>
        <p:cNvPr id="1" name="Shape 412"/>
        <p:cNvGrpSpPr/>
        <p:nvPr/>
      </p:nvGrpSpPr>
      <p:grpSpPr>
        <a:xfrm>
          <a:off x="0" y="0"/>
          <a:ext cx="0" cy="0"/>
          <a:chOff x="0" y="0"/>
          <a:chExt cx="0" cy="0"/>
        </a:xfrm>
      </p:grpSpPr>
      <p:sp>
        <p:nvSpPr>
          <p:cNvPr id="413" name="Google Shape;413;p118"/>
          <p:cNvSpPr txBox="1">
            <a:spLocks noGrp="1"/>
          </p:cNvSpPr>
          <p:nvPr>
            <p:ph type="sldNum" idx="12"/>
          </p:nvPr>
        </p:nvSpPr>
        <p:spPr>
          <a:xfrm>
            <a:off x="8345323" y="4868858"/>
            <a:ext cx="135600" cy="136500"/>
          </a:xfrm>
          <a:prstGeom prst="rect">
            <a:avLst/>
          </a:prstGeom>
          <a:noFill/>
          <a:ln>
            <a:noFill/>
          </a:ln>
        </p:spPr>
        <p:txBody>
          <a:bodyPr spcFirstLastPara="1" wrap="square" lIns="23050" tIns="23050" rIns="23050" bIns="23050" anchor="t" anchorCtr="0">
            <a:noAutofit/>
          </a:bodyPr>
          <a:lstStyle>
            <a:lvl1pPr marL="0" lvl="0" indent="0" algn="ctr" rtl="0">
              <a:lnSpc>
                <a:spcPct val="120000"/>
              </a:lnSpc>
              <a:spcBef>
                <a:spcPts val="0"/>
              </a:spcBef>
              <a:spcAft>
                <a:spcPts val="0"/>
              </a:spcAft>
              <a:buClr>
                <a:srgbClr val="FFFFFF"/>
              </a:buClr>
              <a:buSzPts val="600"/>
              <a:buFont typeface="Helvetica Neue"/>
              <a:buNone/>
              <a:defRPr sz="600" cap="none">
                <a:solidFill>
                  <a:srgbClr val="FFFFFF"/>
                </a:solidFill>
              </a:defRPr>
            </a:lvl1pPr>
            <a:lvl2pPr marL="0" lvl="1" indent="0" algn="ctr" rtl="0">
              <a:lnSpc>
                <a:spcPct val="120000"/>
              </a:lnSpc>
              <a:spcBef>
                <a:spcPts val="0"/>
              </a:spcBef>
              <a:spcAft>
                <a:spcPts val="0"/>
              </a:spcAft>
              <a:buClr>
                <a:srgbClr val="FFFFFF"/>
              </a:buClr>
              <a:buSzPts val="600"/>
              <a:buFont typeface="Helvetica Neue"/>
              <a:buNone/>
              <a:defRPr sz="600" cap="none">
                <a:solidFill>
                  <a:srgbClr val="FFFFFF"/>
                </a:solidFill>
              </a:defRPr>
            </a:lvl2pPr>
            <a:lvl3pPr marL="0" lvl="2" indent="0" algn="ctr" rtl="0">
              <a:lnSpc>
                <a:spcPct val="120000"/>
              </a:lnSpc>
              <a:spcBef>
                <a:spcPts val="0"/>
              </a:spcBef>
              <a:spcAft>
                <a:spcPts val="0"/>
              </a:spcAft>
              <a:buClr>
                <a:srgbClr val="FFFFFF"/>
              </a:buClr>
              <a:buSzPts val="600"/>
              <a:buFont typeface="Helvetica Neue"/>
              <a:buNone/>
              <a:defRPr sz="600" cap="none">
                <a:solidFill>
                  <a:srgbClr val="FFFFFF"/>
                </a:solidFill>
              </a:defRPr>
            </a:lvl3pPr>
            <a:lvl4pPr marL="0" lvl="3" indent="0" algn="ctr" rtl="0">
              <a:lnSpc>
                <a:spcPct val="120000"/>
              </a:lnSpc>
              <a:spcBef>
                <a:spcPts val="0"/>
              </a:spcBef>
              <a:spcAft>
                <a:spcPts val="0"/>
              </a:spcAft>
              <a:buClr>
                <a:srgbClr val="FFFFFF"/>
              </a:buClr>
              <a:buSzPts val="600"/>
              <a:buFont typeface="Helvetica Neue"/>
              <a:buNone/>
              <a:defRPr sz="600" cap="none">
                <a:solidFill>
                  <a:srgbClr val="FFFFFF"/>
                </a:solidFill>
              </a:defRPr>
            </a:lvl4pPr>
            <a:lvl5pPr marL="0" lvl="4" indent="0" algn="ctr" rtl="0">
              <a:lnSpc>
                <a:spcPct val="120000"/>
              </a:lnSpc>
              <a:spcBef>
                <a:spcPts val="0"/>
              </a:spcBef>
              <a:spcAft>
                <a:spcPts val="0"/>
              </a:spcAft>
              <a:buClr>
                <a:srgbClr val="FFFFFF"/>
              </a:buClr>
              <a:buSzPts val="600"/>
              <a:buFont typeface="Helvetica Neue"/>
              <a:buNone/>
              <a:defRPr sz="600" cap="none">
                <a:solidFill>
                  <a:srgbClr val="FFFFFF"/>
                </a:solidFill>
              </a:defRPr>
            </a:lvl5pPr>
            <a:lvl6pPr marL="0" lvl="5" indent="0" algn="ctr" rtl="0">
              <a:lnSpc>
                <a:spcPct val="120000"/>
              </a:lnSpc>
              <a:spcBef>
                <a:spcPts val="0"/>
              </a:spcBef>
              <a:spcAft>
                <a:spcPts val="0"/>
              </a:spcAft>
              <a:buClr>
                <a:srgbClr val="FFFFFF"/>
              </a:buClr>
              <a:buSzPts val="600"/>
              <a:buFont typeface="Helvetica Neue"/>
              <a:buNone/>
              <a:defRPr sz="600" cap="none">
                <a:solidFill>
                  <a:srgbClr val="FFFFFF"/>
                </a:solidFill>
              </a:defRPr>
            </a:lvl6pPr>
            <a:lvl7pPr marL="0" lvl="6" indent="0" algn="ctr" rtl="0">
              <a:lnSpc>
                <a:spcPct val="120000"/>
              </a:lnSpc>
              <a:spcBef>
                <a:spcPts val="0"/>
              </a:spcBef>
              <a:spcAft>
                <a:spcPts val="0"/>
              </a:spcAft>
              <a:buClr>
                <a:srgbClr val="FFFFFF"/>
              </a:buClr>
              <a:buSzPts val="600"/>
              <a:buFont typeface="Helvetica Neue"/>
              <a:buNone/>
              <a:defRPr sz="600" cap="none">
                <a:solidFill>
                  <a:srgbClr val="FFFFFF"/>
                </a:solidFill>
              </a:defRPr>
            </a:lvl7pPr>
            <a:lvl8pPr marL="0" lvl="7" indent="0" algn="ctr" rtl="0">
              <a:lnSpc>
                <a:spcPct val="120000"/>
              </a:lnSpc>
              <a:spcBef>
                <a:spcPts val="0"/>
              </a:spcBef>
              <a:spcAft>
                <a:spcPts val="0"/>
              </a:spcAft>
              <a:buClr>
                <a:srgbClr val="FFFFFF"/>
              </a:buClr>
              <a:buSzPts val="600"/>
              <a:buFont typeface="Helvetica Neue"/>
              <a:buNone/>
              <a:defRPr sz="600" cap="none">
                <a:solidFill>
                  <a:srgbClr val="FFFFFF"/>
                </a:solidFill>
              </a:defRPr>
            </a:lvl8pPr>
            <a:lvl9pPr marL="0" lvl="8" indent="0" algn="ctr" rtl="0">
              <a:lnSpc>
                <a:spcPct val="120000"/>
              </a:lnSpc>
              <a:spcBef>
                <a:spcPts val="0"/>
              </a:spcBef>
              <a:spcAft>
                <a:spcPts val="0"/>
              </a:spcAft>
              <a:buClr>
                <a:srgbClr val="FFFFFF"/>
              </a:buClr>
              <a:buSzPts val="600"/>
              <a:buFont typeface="Helvetica Neue"/>
              <a:buNone/>
              <a:defRPr sz="600" cap="none">
                <a:solidFill>
                  <a:srgbClr val="FFFFFF"/>
                </a:solidFill>
              </a:defRPr>
            </a:lvl9pPr>
          </a:lstStyle>
          <a:p>
            <a:pPr marL="0" lvl="0" indent="0" algn="ctr" rtl="0">
              <a:spcBef>
                <a:spcPts val="0"/>
              </a:spcBef>
              <a:spcAft>
                <a:spcPts val="0"/>
              </a:spcAft>
              <a:buNone/>
            </a:pPr>
            <a:fld id="{00000000-1234-1234-1234-123412341234}" type="slidenum">
              <a:rPr lang="en"/>
              <a:t>‹#›</a:t>
            </a:fld>
            <a:endParaRPr b="1" i="0" u="none" strike="noStrike">
              <a:latin typeface="Helvetica Neue"/>
              <a:ea typeface="Helvetica Neue"/>
              <a:cs typeface="Helvetica Neue"/>
              <a:sym typeface="Helvetica Neue"/>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4"/>
        <p:cNvGrpSpPr/>
        <p:nvPr/>
      </p:nvGrpSpPr>
      <p:grpSpPr>
        <a:xfrm>
          <a:off x="0" y="0"/>
          <a:ext cx="0" cy="0"/>
          <a:chOff x="0" y="0"/>
          <a:chExt cx="0" cy="0"/>
        </a:xfrm>
      </p:grpSpPr>
      <p:sp>
        <p:nvSpPr>
          <p:cNvPr id="415" name="Google Shape;415;p1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16" name="Google Shape;416;p1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7" name="Google Shape;417;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8"/>
        <p:cNvGrpSpPr/>
        <p:nvPr/>
      </p:nvGrpSpPr>
      <p:grpSpPr>
        <a:xfrm>
          <a:off x="0" y="0"/>
          <a:ext cx="0" cy="0"/>
          <a:chOff x="0" y="0"/>
          <a:chExt cx="0" cy="0"/>
        </a:xfrm>
      </p:grpSpPr>
      <p:sp>
        <p:nvSpPr>
          <p:cNvPr id="419" name="Google Shape;419;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ark 1 1">
  <p:cSld name="TITLE_1_18_1_1_1_1_1_2_1_9_6">
    <p:spTree>
      <p:nvGrpSpPr>
        <p:cNvPr id="1" name="Shape 35"/>
        <p:cNvGrpSpPr/>
        <p:nvPr/>
      </p:nvGrpSpPr>
      <p:grpSpPr>
        <a:xfrm>
          <a:off x="0" y="0"/>
          <a:ext cx="0" cy="0"/>
          <a:chOff x="0" y="0"/>
          <a:chExt cx="0" cy="0"/>
        </a:xfrm>
      </p:grpSpPr>
      <p:sp>
        <p:nvSpPr>
          <p:cNvPr id="36" name="Google Shape;36;p12"/>
          <p:cNvSpPr txBox="1"/>
          <p:nvPr/>
        </p:nvSpPr>
        <p:spPr>
          <a:xfrm>
            <a:off x="476126" y="197393"/>
            <a:ext cx="6444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37" name="Google Shape;37;p12"/>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38" name="Google Shape;38;p12"/>
          <p:cNvSpPr txBox="1"/>
          <p:nvPr/>
        </p:nvSpPr>
        <p:spPr>
          <a:xfrm>
            <a:off x="2196557" y="197400"/>
            <a:ext cx="1242000" cy="2199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500">
              <a:solidFill>
                <a:schemeClr val="lt1"/>
              </a:solidFill>
              <a:latin typeface="Helvetica Neue"/>
              <a:ea typeface="Helvetica Neue"/>
              <a:cs typeface="Helvetica Neue"/>
              <a:sym typeface="Helvetica Neue"/>
            </a:endParaRPr>
          </a:p>
        </p:txBody>
      </p:sp>
      <p:sp>
        <p:nvSpPr>
          <p:cNvPr id="39" name="Google Shape;39;p12"/>
          <p:cNvSpPr txBox="1"/>
          <p:nvPr/>
        </p:nvSpPr>
        <p:spPr>
          <a:xfrm>
            <a:off x="8373520" y="90642"/>
            <a:ext cx="369600" cy="3936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6" Type="http://schemas.openxmlformats.org/officeDocument/2006/relationships/theme" Target="../theme/theme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4.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798"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7" name="Google Shape;177;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78" name="Google Shape;178;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99" r:id="rId15"/>
    <p:sldLayoutId id="2147483800" r:id="rId16"/>
    <p:sldLayoutId id="214748380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335"/>
        <p:cNvGrpSpPr/>
        <p:nvPr/>
      </p:nvGrpSpPr>
      <p:grpSpPr>
        <a:xfrm>
          <a:off x="0" y="0"/>
          <a:ext cx="0" cy="0"/>
          <a:chOff x="0" y="0"/>
          <a:chExt cx="0" cy="0"/>
        </a:xfrm>
      </p:grpSpPr>
      <p:sp>
        <p:nvSpPr>
          <p:cNvPr id="336" name="Google Shape;336;p9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380"/>
        <p:cNvGrpSpPr/>
        <p:nvPr/>
      </p:nvGrpSpPr>
      <p:grpSpPr>
        <a:xfrm>
          <a:off x="0" y="0"/>
          <a:ext cx="0" cy="0"/>
          <a:chOff x="0" y="0"/>
          <a:chExt cx="0" cy="0"/>
        </a:xfrm>
      </p:grpSpPr>
      <p:sp>
        <p:nvSpPr>
          <p:cNvPr id="381" name="Google Shape;381;p10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41.xml"/><Relationship Id="rId4" Type="http://schemas.openxmlformats.org/officeDocument/2006/relationships/slide" Target="slide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4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1.tiff"/><Relationship Id="rId4"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9oryIMNVtto&amp;ab_channel=OpenAI"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6.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youtube.com/watch?v=73_fcWXYgYQ&amp;ab_channel=StartupItalia"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youtu.be/UudV1VdFtuQ"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hyperlink" Target="https://www.linkedin.com/company/syzygygrou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7.xml"/><Relationship Id="rId1" Type="http://schemas.openxmlformats.org/officeDocument/2006/relationships/slideLayout" Target="../slideLayouts/slideLayout77.xml"/></Relationships>
</file>

<file path=ppt/slides/_rels/slide41.xml.rels><?xml version="1.0" encoding="UTF-8" standalone="yes"?>
<Relationships xmlns="http://schemas.openxmlformats.org/package/2006/relationships"><Relationship Id="rId3" Type="http://schemas.openxmlformats.org/officeDocument/2006/relationships/hyperlink" Target="https://www.cnn.com/2018/10/03/tech/amazon-go/index.html"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4.jpeg"/><Relationship Id="rId4" Type="http://schemas.openxmlformats.org/officeDocument/2006/relationships/image" Target="../media/image53.jpeg"/></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hyperlink" Target="https://youtu.be/ilJCLhGpMOM" TargetMode="External"/><Relationship Id="rId4" Type="http://schemas.openxmlformats.org/officeDocument/2006/relationships/image" Target="../media/image58.pn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7.png"/><Relationship Id="rId7" Type="http://schemas.openxmlformats.org/officeDocument/2006/relationships/hyperlink" Target="https://youtu.be/duEioZkWYQM"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hyperlink" Target="https://plask.ai/"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73.jpeg"/><Relationship Id="rId5" Type="http://schemas.openxmlformats.org/officeDocument/2006/relationships/image" Target="../media/image72.png"/><Relationship Id="rId4" Type="http://schemas.openxmlformats.org/officeDocument/2006/relationships/hyperlink" Target="https://www.youtube.com/watch?v=67qwh5nrWY0&amp;ab_channel=OOHInsid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slide" Target="slide4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youtu.be/ufNNuafuU7M" TargetMode="Externa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youtube.com/watch?v=NgY6c1ycJDA&amp;ab_channel=TheAccountingPodcast" TargetMode="External"/><Relationship Id="rId1" Type="http://schemas.openxmlformats.org/officeDocument/2006/relationships/slideLayout" Target="../slideLayouts/slideLayout2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hyperlink" Target="https://www.linkedin.com/posts/juanjosedelgado_nobody-doubts-that-ai-will-overcome-human-activity-7051071311011323905-O4qM?utm_source=share&amp;utm_medium=member_desktop" TargetMode="External"/><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7"/>
        <p:cNvGrpSpPr/>
        <p:nvPr/>
      </p:nvGrpSpPr>
      <p:grpSpPr>
        <a:xfrm>
          <a:off x="0" y="0"/>
          <a:ext cx="0" cy="0"/>
          <a:chOff x="0" y="0"/>
          <a:chExt cx="0" cy="0"/>
        </a:xfrm>
      </p:grpSpPr>
      <p:sp>
        <p:nvSpPr>
          <p:cNvPr id="538" name="Google Shape;538;p151"/>
          <p:cNvSpPr txBox="1"/>
          <p:nvPr/>
        </p:nvSpPr>
        <p:spPr>
          <a:xfrm>
            <a:off x="469275" y="1775400"/>
            <a:ext cx="4837200" cy="14342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1200"/>
              </a:spcAft>
              <a:buNone/>
            </a:pPr>
            <a:r>
              <a:rPr lang="en-US" sz="3400" b="1" dirty="0">
                <a:solidFill>
                  <a:srgbClr val="FFFFFF"/>
                </a:solidFill>
                <a:latin typeface="Helvetica Neue"/>
                <a:ea typeface="Helvetica Neue"/>
                <a:cs typeface="Helvetica Neue"/>
                <a:sym typeface="Helvetica Neue"/>
              </a:rPr>
              <a:t>AI and Analytics Powered Marketing</a:t>
            </a:r>
            <a:endParaRPr sz="3400" b="1"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4718757" y="980874"/>
            <a:ext cx="4425243" cy="29501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827"/>
        <p:cNvGrpSpPr/>
        <p:nvPr/>
      </p:nvGrpSpPr>
      <p:grpSpPr>
        <a:xfrm>
          <a:off x="0" y="0"/>
          <a:ext cx="0" cy="0"/>
          <a:chOff x="0" y="0"/>
          <a:chExt cx="0" cy="0"/>
        </a:xfrm>
      </p:grpSpPr>
      <p:pic>
        <p:nvPicPr>
          <p:cNvPr id="10" name="Picture 10" descr="http://cdn.maypalo.com/wp-content/uploads/2012/11/400px-Grand-Theft-Auto-Series.jpg">
            <a:extLst>
              <a:ext uri="{FF2B5EF4-FFF2-40B4-BE49-F238E27FC236}">
                <a16:creationId xmlns:a16="http://schemas.microsoft.com/office/drawing/2014/main" id="{A4D41116-36F7-6BDE-AA34-49508A7214B6}"/>
              </a:ext>
            </a:extLst>
          </p:cNvPr>
          <p:cNvPicPr>
            <a:picLocks noChangeAspect="1" noChangeArrowheads="1"/>
          </p:cNvPicPr>
          <p:nvPr/>
        </p:nvPicPr>
        <p:blipFill>
          <a:blip r:embed="rId3" cstate="print">
            <a:alphaModFix amt="51000"/>
            <a:extLst>
              <a:ext uri="{28A0092B-C50C-407E-A947-70E740481C1C}">
                <a14:useLocalDpi xmlns:a14="http://schemas.microsoft.com/office/drawing/2010/main" val="0"/>
              </a:ext>
            </a:extLst>
          </a:blip>
          <a:srcRect/>
          <a:stretch>
            <a:fillRect/>
          </a:stretch>
        </p:blipFill>
        <p:spPr bwMode="auto">
          <a:xfrm>
            <a:off x="8070993" y="4174608"/>
            <a:ext cx="1056013" cy="96889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7C56989-9F01-FA73-C1A6-AB2BADA7A94C}"/>
              </a:ext>
            </a:extLst>
          </p:cNvPr>
          <p:cNvSpPr txBox="1">
            <a:spLocks/>
          </p:cNvSpPr>
          <p:nvPr/>
        </p:nvSpPr>
        <p:spPr>
          <a:xfrm>
            <a:off x="342988" y="330994"/>
            <a:ext cx="8590700" cy="109547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90% of Executives confirm having invested in AI </a:t>
            </a:r>
          </a:p>
          <a:p>
            <a:r>
              <a:rPr lang="en-US" sz="2000" b="1" dirty="0">
                <a:solidFill>
                  <a:schemeClr val="dk1"/>
                </a:solidFill>
                <a:latin typeface="Montserrat"/>
                <a:sym typeface="Montserrat"/>
              </a:rPr>
              <a:t>Less than 40% had seen business gains from it in the last three years</a:t>
            </a:r>
            <a:r>
              <a:rPr lang="en-US" sz="2000" b="1" baseline="30000" dirty="0">
                <a:solidFill>
                  <a:schemeClr val="dk1"/>
                </a:solidFill>
                <a:latin typeface="Montserrat"/>
                <a:sym typeface="Montserrat"/>
              </a:rPr>
              <a:t>1</a:t>
            </a:r>
          </a:p>
          <a:p>
            <a:endParaRPr lang="en-US" sz="1800" dirty="0">
              <a:solidFill>
                <a:srgbClr val="085631"/>
              </a:solidFill>
              <a:latin typeface="Helvetica Neue"/>
              <a:ea typeface="Helvetica Neue"/>
              <a:cs typeface="Helvetica Neue"/>
            </a:endParaRPr>
          </a:p>
        </p:txBody>
      </p:sp>
      <p:sp>
        <p:nvSpPr>
          <p:cNvPr id="5" name="TextBox 4">
            <a:extLst>
              <a:ext uri="{FF2B5EF4-FFF2-40B4-BE49-F238E27FC236}">
                <a16:creationId xmlns:a16="http://schemas.microsoft.com/office/drawing/2014/main" id="{73214607-2EC3-1850-BA1C-FAC998015781}"/>
              </a:ext>
            </a:extLst>
          </p:cNvPr>
          <p:cNvSpPr txBox="1"/>
          <p:nvPr/>
        </p:nvSpPr>
        <p:spPr>
          <a:xfrm>
            <a:off x="-4894" y="4912668"/>
            <a:ext cx="7346883" cy="238655"/>
          </a:xfrm>
          <a:prstGeom prst="rect">
            <a:avLst/>
          </a:prstGeom>
          <a:noFill/>
        </p:spPr>
        <p:txBody>
          <a:bodyPr wrap="none" rtlCol="0">
            <a:spAutoFit/>
          </a:bodyPr>
          <a:lstStyle/>
          <a:p>
            <a:pPr marL="0" marR="190500" lvl="0" indent="0" algn="l" rtl="0">
              <a:lnSpc>
                <a:spcPct val="130000"/>
              </a:lnSpc>
              <a:spcBef>
                <a:spcPts val="600"/>
              </a:spcBef>
              <a:spcAft>
                <a:spcPts val="0"/>
              </a:spcAft>
              <a:buClr>
                <a:schemeClr val="dk1"/>
              </a:buClr>
              <a:buSzPts val="1100"/>
              <a:buFont typeface="Arial"/>
              <a:buNone/>
            </a:pPr>
            <a:r>
              <a:rPr lang="en-CA" sz="800" b="0" i="0" dirty="0">
                <a:solidFill>
                  <a:srgbClr val="000000"/>
                </a:solidFill>
                <a:effectLst/>
                <a:latin typeface="benton-sans"/>
              </a:rPr>
              <a:t>1- S. </a:t>
            </a:r>
            <a:r>
              <a:rPr lang="en-CA" sz="800" b="0" i="0" dirty="0" err="1">
                <a:solidFill>
                  <a:srgbClr val="000000"/>
                </a:solidFill>
                <a:effectLst/>
                <a:latin typeface="benton-sans"/>
              </a:rPr>
              <a:t>Ransbotham</a:t>
            </a:r>
            <a:r>
              <a:rPr lang="en-CA" sz="800" b="0" i="0" dirty="0">
                <a:solidFill>
                  <a:srgbClr val="000000"/>
                </a:solidFill>
                <a:effectLst/>
                <a:latin typeface="benton-sans"/>
              </a:rPr>
              <a:t>, S. </a:t>
            </a:r>
            <a:r>
              <a:rPr lang="en-CA" sz="800" b="0" i="0" dirty="0" err="1">
                <a:solidFill>
                  <a:srgbClr val="000000"/>
                </a:solidFill>
                <a:effectLst/>
                <a:latin typeface="benton-sans"/>
              </a:rPr>
              <a:t>Khodabandeh</a:t>
            </a:r>
            <a:r>
              <a:rPr lang="en-CA" sz="800" b="0" i="0" dirty="0">
                <a:solidFill>
                  <a:srgbClr val="000000"/>
                </a:solidFill>
                <a:effectLst/>
                <a:latin typeface="benton-sans"/>
              </a:rPr>
              <a:t>, R. Fehling, B. </a:t>
            </a:r>
            <a:r>
              <a:rPr lang="en-CA" sz="800" b="0" i="0" dirty="0" err="1">
                <a:solidFill>
                  <a:srgbClr val="000000"/>
                </a:solidFill>
                <a:effectLst/>
                <a:latin typeface="benton-sans"/>
              </a:rPr>
              <a:t>LaFountain</a:t>
            </a:r>
            <a:r>
              <a:rPr lang="en-CA" sz="800" b="0" i="0" dirty="0">
                <a:solidFill>
                  <a:srgbClr val="000000"/>
                </a:solidFill>
                <a:effectLst/>
                <a:latin typeface="benton-sans"/>
              </a:rPr>
              <a:t>, D. Kiron, “Winning With AI,” </a:t>
            </a:r>
            <a:r>
              <a:rPr lang="en-CA" sz="800" b="0" i="1" dirty="0">
                <a:solidFill>
                  <a:srgbClr val="000000"/>
                </a:solidFill>
                <a:effectLst/>
                <a:latin typeface="benton-sans"/>
              </a:rPr>
              <a:t>MIT Sloan Management Review</a:t>
            </a:r>
            <a:r>
              <a:rPr lang="en-CA" sz="800" b="0" i="0" dirty="0">
                <a:solidFill>
                  <a:srgbClr val="000000"/>
                </a:solidFill>
                <a:effectLst/>
                <a:latin typeface="benton-sans"/>
              </a:rPr>
              <a:t> and Boston Consulting Group, October 2019.</a:t>
            </a:r>
            <a:endParaRPr lang="en-CA" sz="800" dirty="0"/>
          </a:p>
        </p:txBody>
      </p:sp>
      <p:sp>
        <p:nvSpPr>
          <p:cNvPr id="6" name="Google Shape;942;p156" descr="Lets">
            <a:extLst>
              <a:ext uri="{FF2B5EF4-FFF2-40B4-BE49-F238E27FC236}">
                <a16:creationId xmlns:a16="http://schemas.microsoft.com/office/drawing/2014/main" id="{451CE6EC-2EDF-41A5-5505-9F3D37A31618}"/>
              </a:ext>
            </a:extLst>
          </p:cNvPr>
          <p:cNvSpPr/>
          <p:nvPr/>
        </p:nvSpPr>
        <p:spPr>
          <a:xfrm rot="480517">
            <a:off x="644635" y="1786166"/>
            <a:ext cx="2039416" cy="2050699"/>
          </a:xfrm>
          <a:prstGeom prst="rect">
            <a:avLst/>
          </a:prstGeom>
          <a:solidFill>
            <a:srgbClr val="FFCB16"/>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7" name="Google Shape;943;p156">
            <a:extLst>
              <a:ext uri="{FF2B5EF4-FFF2-40B4-BE49-F238E27FC236}">
                <a16:creationId xmlns:a16="http://schemas.microsoft.com/office/drawing/2014/main" id="{C0B0A435-3E82-CF1E-DDBE-E3659F1A53CB}"/>
              </a:ext>
            </a:extLst>
          </p:cNvPr>
          <p:cNvSpPr/>
          <p:nvPr/>
        </p:nvSpPr>
        <p:spPr>
          <a:xfrm rot="21595589">
            <a:off x="680799" y="1801163"/>
            <a:ext cx="2039714" cy="1998313"/>
          </a:xfrm>
          <a:prstGeom prst="rect">
            <a:avLst/>
          </a:prstGeom>
          <a:solidFill>
            <a:schemeClr val="bg1">
              <a:lumMod val="50000"/>
            </a:schemeClr>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dirty="0">
                <a:solidFill>
                  <a:schemeClr val="bg1"/>
                </a:solidFill>
              </a:rPr>
              <a:t>Let’s do some brainstorming (aka quest for the right question)</a:t>
            </a:r>
            <a:endParaRPr dirty="0">
              <a:solidFill>
                <a:schemeClr val="bg1"/>
              </a:solidFill>
            </a:endParaRPr>
          </a:p>
        </p:txBody>
      </p:sp>
      <p:sp>
        <p:nvSpPr>
          <p:cNvPr id="8" name="Google Shape;840;p155">
            <a:extLst>
              <a:ext uri="{FF2B5EF4-FFF2-40B4-BE49-F238E27FC236}">
                <a16:creationId xmlns:a16="http://schemas.microsoft.com/office/drawing/2014/main" id="{9F940292-5F28-EF7E-F8EC-F0C80357D8B7}"/>
              </a:ext>
            </a:extLst>
          </p:cNvPr>
          <p:cNvSpPr txBox="1"/>
          <p:nvPr/>
        </p:nvSpPr>
        <p:spPr>
          <a:xfrm>
            <a:off x="3049029" y="1364873"/>
            <a:ext cx="5021964" cy="1461939"/>
          </a:xfrm>
          <a:prstGeom prst="rect">
            <a:avLst/>
          </a:prstGeom>
          <a:noFill/>
          <a:ln>
            <a:noFill/>
          </a:ln>
        </p:spPr>
        <p:txBody>
          <a:bodyPr spcFirstLastPara="1" wrap="square" lIns="0" tIns="0" rIns="0" bIns="0" anchor="t" anchorCtr="0">
            <a:spAutoFit/>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sz="1900" dirty="0">
                <a:solidFill>
                  <a:srgbClr val="434343"/>
                </a:solidFill>
                <a:latin typeface="Helvetica Neue"/>
                <a:ea typeface="Helvetica Neue"/>
                <a:cs typeface="Helvetica Neue"/>
                <a:sym typeface="Helvetica Neue"/>
              </a:rPr>
              <a:t>You are a large </a:t>
            </a:r>
            <a:r>
              <a:rPr lang="en-US" sz="1900" dirty="0">
                <a:solidFill>
                  <a:srgbClr val="0B550B"/>
                </a:solidFill>
                <a:latin typeface="Helvetica Neue"/>
                <a:ea typeface="Helvetica Neue"/>
                <a:cs typeface="Helvetica Neue"/>
                <a:sym typeface="Helvetica Neue"/>
              </a:rPr>
              <a:t>Telecom company </a:t>
            </a:r>
            <a:r>
              <a:rPr lang="en-US" sz="1900" dirty="0">
                <a:solidFill>
                  <a:srgbClr val="434343"/>
                </a:solidFill>
                <a:latin typeface="Helvetica Neue"/>
                <a:ea typeface="Helvetica Neue"/>
                <a:cs typeface="Helvetica Neue"/>
                <a:sym typeface="Helvetica Neue"/>
              </a:rPr>
              <a:t>and want to decrease customer churn. </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lang="en-US" sz="1900" dirty="0">
              <a:solidFill>
                <a:srgbClr val="434343"/>
              </a:solidFill>
              <a:latin typeface="Helvetica Neue"/>
              <a:ea typeface="Helvetica Neue"/>
              <a:cs typeface="Helvetica Neue"/>
              <a:sym typeface="Helvetica Neue"/>
            </a:endParaRPr>
          </a:p>
          <a:p>
            <a:pPr lvl="0" algn="ctr" rtl="0">
              <a:lnSpc>
                <a:spcPct val="100000"/>
              </a:lnSpc>
              <a:spcBef>
                <a:spcPts val="0"/>
              </a:spcBef>
              <a:spcAft>
                <a:spcPts val="0"/>
              </a:spcAft>
              <a:buClr>
                <a:schemeClr val="dk1"/>
              </a:buClr>
              <a:buSzPts val="1100"/>
            </a:pPr>
            <a:r>
              <a:rPr lang="en-US" sz="1900" u="sng" dirty="0">
                <a:solidFill>
                  <a:srgbClr val="434343"/>
                </a:solidFill>
                <a:latin typeface="Helvetica Neue"/>
                <a:ea typeface="Helvetica Neue"/>
                <a:cs typeface="Helvetica Neue"/>
                <a:sym typeface="Helvetica Neue"/>
              </a:rPr>
              <a:t>Which question should your AI focus on? </a:t>
            </a:r>
            <a:endParaRPr lang="en-US" sz="1900" b="1" u="sng" dirty="0">
              <a:solidFill>
                <a:srgbClr val="434343"/>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900" b="1" dirty="0">
              <a:solidFill>
                <a:srgbClr val="434343"/>
              </a:solidFill>
              <a:latin typeface="Helvetica Neue Light"/>
              <a:ea typeface="Helvetica Neue Light"/>
              <a:cs typeface="Helvetica Neue Light"/>
              <a:sym typeface="Helvetica Neue Light"/>
            </a:endParaRPr>
          </a:p>
        </p:txBody>
      </p:sp>
      <p:sp>
        <p:nvSpPr>
          <p:cNvPr id="9" name="Google Shape;840;p155">
            <a:extLst>
              <a:ext uri="{FF2B5EF4-FFF2-40B4-BE49-F238E27FC236}">
                <a16:creationId xmlns:a16="http://schemas.microsoft.com/office/drawing/2014/main" id="{FA4124FA-5C6E-4AD9-1CBB-568E0A906B5A}"/>
              </a:ext>
            </a:extLst>
          </p:cNvPr>
          <p:cNvSpPr txBox="1"/>
          <p:nvPr/>
        </p:nvSpPr>
        <p:spPr>
          <a:xfrm>
            <a:off x="3049029" y="2983528"/>
            <a:ext cx="5021964" cy="1754326"/>
          </a:xfrm>
          <a:prstGeom prst="rect">
            <a:avLst/>
          </a:prstGeom>
          <a:noFill/>
          <a:ln>
            <a:noFill/>
          </a:ln>
        </p:spPr>
        <p:txBody>
          <a:bodyPr spcFirstLastPara="1" wrap="square" lIns="0" tIns="0" rIns="0" bIns="0" anchor="t" anchorCtr="0">
            <a:spAutoFit/>
          </a:bodyPr>
          <a:lstStyle/>
          <a:p>
            <a:pPr marL="342900" lvl="0" indent="-342900" algn="l" rtl="0">
              <a:lnSpc>
                <a:spcPct val="100000"/>
              </a:lnSpc>
              <a:spcBef>
                <a:spcPts val="0"/>
              </a:spcBef>
              <a:spcAft>
                <a:spcPts val="0"/>
              </a:spcAft>
              <a:buClr>
                <a:schemeClr val="dk1"/>
              </a:buClr>
              <a:buSzPts val="1100"/>
              <a:buFont typeface="Arial" panose="020B0604020202020204" pitchFamily="34" charset="0"/>
              <a:buChar char="•"/>
            </a:pPr>
            <a:r>
              <a:rPr lang="en-US" sz="1900" dirty="0">
                <a:solidFill>
                  <a:srgbClr val="434343"/>
                </a:solidFill>
                <a:latin typeface="Helvetica Neue"/>
                <a:ea typeface="Helvetica Neue"/>
                <a:cs typeface="Helvetica Neue"/>
                <a:sym typeface="Helvetica Neue"/>
              </a:rPr>
              <a:t>You are a </a:t>
            </a:r>
            <a:r>
              <a:rPr lang="en-US" sz="1900" dirty="0">
                <a:solidFill>
                  <a:srgbClr val="0B550B"/>
                </a:solidFill>
                <a:latin typeface="Helvetica Neue"/>
                <a:ea typeface="Helvetica Neue"/>
                <a:cs typeface="Helvetica Neue"/>
                <a:sym typeface="Helvetica Neue"/>
              </a:rPr>
              <a:t>video game company </a:t>
            </a:r>
            <a:r>
              <a:rPr lang="en-US" sz="1900" dirty="0">
                <a:solidFill>
                  <a:srgbClr val="434343"/>
                </a:solidFill>
                <a:latin typeface="Helvetica Neue"/>
                <a:ea typeface="Helvetica Neue"/>
                <a:cs typeface="Helvetica Neue"/>
                <a:sym typeface="Helvetica Neue"/>
              </a:rPr>
              <a:t>and have detailed data on all players’ (e.g., sessions, length, games, levels, time). </a:t>
            </a:r>
          </a:p>
          <a:p>
            <a:pPr marL="342900" lvl="0" indent="-342900" algn="l" rtl="0">
              <a:lnSpc>
                <a:spcPct val="100000"/>
              </a:lnSpc>
              <a:spcBef>
                <a:spcPts val="0"/>
              </a:spcBef>
              <a:spcAft>
                <a:spcPts val="0"/>
              </a:spcAft>
              <a:buClr>
                <a:schemeClr val="dk1"/>
              </a:buClr>
              <a:buSzPts val="1100"/>
              <a:buFont typeface="Arial" panose="020B0604020202020204" pitchFamily="34" charset="0"/>
              <a:buChar char="•"/>
            </a:pPr>
            <a:endParaRPr lang="en-US" sz="1900" dirty="0">
              <a:solidFill>
                <a:srgbClr val="434343"/>
              </a:solidFill>
              <a:latin typeface="Helvetica Neue"/>
              <a:ea typeface="Helvetica Neue"/>
              <a:cs typeface="Helvetica Neue"/>
              <a:sym typeface="Helvetica Neue"/>
            </a:endParaRPr>
          </a:p>
          <a:p>
            <a:pPr lvl="0" algn="ctr" rtl="0">
              <a:lnSpc>
                <a:spcPct val="100000"/>
              </a:lnSpc>
              <a:spcBef>
                <a:spcPts val="0"/>
              </a:spcBef>
              <a:spcAft>
                <a:spcPts val="0"/>
              </a:spcAft>
              <a:buClr>
                <a:schemeClr val="dk1"/>
              </a:buClr>
              <a:buSzPts val="1100"/>
            </a:pPr>
            <a:r>
              <a:rPr lang="en-US" sz="1900" u="sng" dirty="0">
                <a:solidFill>
                  <a:srgbClr val="434343"/>
                </a:solidFill>
                <a:latin typeface="Helvetica Neue"/>
                <a:ea typeface="Helvetica Neue"/>
                <a:cs typeface="Helvetica Neue"/>
                <a:sym typeface="Helvetica Neue"/>
              </a:rPr>
              <a:t>Which question should your AI focus on? </a:t>
            </a:r>
            <a:endParaRPr lang="en-US" sz="1900" b="1" u="sng" dirty="0">
              <a:solidFill>
                <a:srgbClr val="434343"/>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900" b="1" dirty="0">
              <a:solidFill>
                <a:srgbClr val="434343"/>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110068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73"/>
          <p:cNvSpPr txBox="1"/>
          <p:nvPr/>
        </p:nvSpPr>
        <p:spPr>
          <a:xfrm>
            <a:off x="6923010" y="197393"/>
            <a:ext cx="1188600" cy="2199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222222"/>
                </a:solidFill>
                <a:latin typeface="Helvetica Neue"/>
                <a:ea typeface="Helvetica Neue"/>
                <a:cs typeface="Helvetica Neue"/>
                <a:sym typeface="Helvetica Neue"/>
              </a:rPr>
              <a:t>Proprietary &amp; Confidential</a:t>
            </a:r>
            <a:endParaRPr sz="500">
              <a:solidFill>
                <a:srgbClr val="222222"/>
              </a:solidFill>
              <a:latin typeface="Helvetica Neue"/>
              <a:ea typeface="Helvetica Neue"/>
              <a:cs typeface="Helvetica Neue"/>
              <a:sym typeface="Helvetica Neue"/>
            </a:endParaRPr>
          </a:p>
        </p:txBody>
      </p:sp>
      <p:pic>
        <p:nvPicPr>
          <p:cNvPr id="1628" name="Google Shape;1628;p173"/>
          <p:cNvPicPr preferRelativeResize="0"/>
          <p:nvPr/>
        </p:nvPicPr>
        <p:blipFill>
          <a:blip r:embed="rId3">
            <a:alphaModFix/>
          </a:blip>
          <a:stretch>
            <a:fillRect/>
          </a:stretch>
        </p:blipFill>
        <p:spPr>
          <a:xfrm>
            <a:off x="1143025" y="878774"/>
            <a:ext cx="6742191" cy="4264725"/>
          </a:xfrm>
          <a:prstGeom prst="rect">
            <a:avLst/>
          </a:prstGeom>
          <a:noFill/>
          <a:ln>
            <a:noFill/>
          </a:ln>
        </p:spPr>
      </p:pic>
      <p:sp>
        <p:nvSpPr>
          <p:cNvPr id="2" name="Google Shape;1065;p156">
            <a:extLst>
              <a:ext uri="{FF2B5EF4-FFF2-40B4-BE49-F238E27FC236}">
                <a16:creationId xmlns:a16="http://schemas.microsoft.com/office/drawing/2014/main" id="{717F7391-51D7-FC5A-ADA0-0FC1E4BBA486}"/>
              </a:ext>
            </a:extLst>
          </p:cNvPr>
          <p:cNvSpPr txBox="1"/>
          <p:nvPr/>
        </p:nvSpPr>
        <p:spPr>
          <a:xfrm>
            <a:off x="198666" y="197393"/>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dk2"/>
                </a:solidFill>
                <a:latin typeface="Helvetica Neue"/>
                <a:ea typeface="Helvetica Neue"/>
                <a:cs typeface="Helvetica Neue"/>
                <a:sym typeface="Helvetica Neue"/>
              </a:rPr>
              <a:t>In-house or Outsource? </a:t>
            </a:r>
          </a:p>
          <a:p>
            <a:pPr marL="0" lvl="0" indent="0" algn="l" rtl="0">
              <a:lnSpc>
                <a:spcPct val="100000"/>
              </a:lnSpc>
              <a:spcBef>
                <a:spcPts val="0"/>
              </a:spcBef>
              <a:spcAft>
                <a:spcPts val="0"/>
              </a:spcAft>
              <a:buNone/>
            </a:pPr>
            <a:r>
              <a:rPr lang="en-US" b="1" dirty="0">
                <a:solidFill>
                  <a:srgbClr val="0B550B"/>
                </a:solidFill>
                <a:latin typeface="Helvetica Neue"/>
                <a:ea typeface="Helvetica Neue"/>
                <a:cs typeface="Helvetica Neue"/>
                <a:sym typeface="Helvetica Neue"/>
              </a:rPr>
              <a:t>The </a:t>
            </a:r>
            <a:r>
              <a:rPr lang="en-US" b="1" dirty="0">
                <a:solidFill>
                  <a:srgbClr val="085631"/>
                </a:solidFill>
                <a:latin typeface="Helvetica Neue"/>
                <a:ea typeface="Helvetica Neue"/>
                <a:cs typeface="Helvetica Neue"/>
                <a:sym typeface="Helvetica Neue"/>
              </a:rPr>
              <a:t>Industry Evolves to Respond to the Needs</a:t>
            </a:r>
            <a:endParaRPr b="1" dirty="0">
              <a:solidFill>
                <a:srgbClr val="08563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88630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pic>
        <p:nvPicPr>
          <p:cNvPr id="2050" name="Picture 2">
            <a:extLst>
              <a:ext uri="{FF2B5EF4-FFF2-40B4-BE49-F238E27FC236}">
                <a16:creationId xmlns:a16="http://schemas.microsoft.com/office/drawing/2014/main" id="{70EFE3AE-7A27-7845-65A2-438B2652E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860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Shape 1199"/>
        <p:cNvGrpSpPr/>
        <p:nvPr/>
      </p:nvGrpSpPr>
      <p:grpSpPr>
        <a:xfrm>
          <a:off x="0" y="0"/>
          <a:ext cx="0" cy="0"/>
          <a:chOff x="0" y="0"/>
          <a:chExt cx="0" cy="0"/>
        </a:xfrm>
      </p:grpSpPr>
      <p:cxnSp>
        <p:nvCxnSpPr>
          <p:cNvPr id="12" name="Google Shape;1200;p158">
            <a:extLst>
              <a:ext uri="{FF2B5EF4-FFF2-40B4-BE49-F238E27FC236}">
                <a16:creationId xmlns:a16="http://schemas.microsoft.com/office/drawing/2014/main" id="{70CE3118-42AF-0984-9D91-98A50B169392}"/>
              </a:ext>
            </a:extLst>
          </p:cNvPr>
          <p:cNvCxnSpPr/>
          <p:nvPr/>
        </p:nvCxnSpPr>
        <p:spPr>
          <a:xfrm>
            <a:off x="1137700" y="2071469"/>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3" name="Google Shape;1201;p158">
            <a:extLst>
              <a:ext uri="{FF2B5EF4-FFF2-40B4-BE49-F238E27FC236}">
                <a16:creationId xmlns:a16="http://schemas.microsoft.com/office/drawing/2014/main" id="{6A908953-B1FD-6849-B27C-921D65578C83}"/>
              </a:ext>
            </a:extLst>
          </p:cNvPr>
          <p:cNvCxnSpPr/>
          <p:nvPr/>
        </p:nvCxnSpPr>
        <p:spPr>
          <a:xfrm>
            <a:off x="1137700" y="3356956"/>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4" name="Google Shape;1202;p158">
            <a:extLst>
              <a:ext uri="{FF2B5EF4-FFF2-40B4-BE49-F238E27FC236}">
                <a16:creationId xmlns:a16="http://schemas.microsoft.com/office/drawing/2014/main" id="{C9B4F3C7-A4F2-336C-B40D-4A357C2F5E5D}"/>
              </a:ext>
            </a:extLst>
          </p:cNvPr>
          <p:cNvCxnSpPr/>
          <p:nvPr/>
        </p:nvCxnSpPr>
        <p:spPr>
          <a:xfrm>
            <a:off x="1137700" y="2714213"/>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5" name="Google Shape;1203;p158">
            <a:extLst>
              <a:ext uri="{FF2B5EF4-FFF2-40B4-BE49-F238E27FC236}">
                <a16:creationId xmlns:a16="http://schemas.microsoft.com/office/drawing/2014/main" id="{9ECC9136-C88B-0B8B-C10D-FD8B960B13BD}"/>
              </a:ext>
            </a:extLst>
          </p:cNvPr>
          <p:cNvCxnSpPr/>
          <p:nvPr/>
        </p:nvCxnSpPr>
        <p:spPr>
          <a:xfrm>
            <a:off x="1137700" y="1428725"/>
            <a:ext cx="6870900" cy="0"/>
          </a:xfrm>
          <a:prstGeom prst="straightConnector1">
            <a:avLst/>
          </a:prstGeom>
          <a:noFill/>
          <a:ln w="9525" cap="flat" cmpd="sng">
            <a:solidFill>
              <a:srgbClr val="2D2D2D"/>
            </a:solidFill>
            <a:prstDash val="solid"/>
            <a:round/>
            <a:headEnd type="none" w="med" len="med"/>
            <a:tailEnd type="none" w="med" len="med"/>
          </a:ln>
        </p:spPr>
      </p:cxnSp>
      <p:sp>
        <p:nvSpPr>
          <p:cNvPr id="16" name="Google Shape;1204;p158">
            <a:hlinkClick r:id="" action="ppaction://noaction"/>
            <a:extLst>
              <a:ext uri="{FF2B5EF4-FFF2-40B4-BE49-F238E27FC236}">
                <a16:creationId xmlns:a16="http://schemas.microsoft.com/office/drawing/2014/main" id="{0E50DDD3-2952-BAD0-8C7C-043016C0D56B}"/>
              </a:ext>
            </a:extLst>
          </p:cNvPr>
          <p:cNvSpPr txBox="1"/>
          <p:nvPr/>
        </p:nvSpPr>
        <p:spPr>
          <a:xfrm>
            <a:off x="1024532" y="1465775"/>
            <a:ext cx="56403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cs typeface="Helvetica Neue Light"/>
                <a:sym typeface="Helvetica Neue Light"/>
              </a:rPr>
              <a:t>01</a:t>
            </a:r>
            <a:r>
              <a:rPr lang="en" sz="2700" dirty="0">
                <a:solidFill>
                  <a:srgbClr val="2D2D2D"/>
                </a:solidFill>
                <a:latin typeface="Helvetica Neue Light"/>
                <a:ea typeface="Helvetica Neue Light"/>
                <a:cs typeface="Helvetica Neue Light"/>
                <a:sym typeface="Helvetica Neue Light"/>
              </a:rPr>
              <a:t>    </a:t>
            </a:r>
            <a:r>
              <a:rPr lang="en-US" sz="2700" dirty="0">
                <a:solidFill>
                  <a:srgbClr val="AAAAAA"/>
                </a:solidFill>
                <a:latin typeface="Helvetica Neue Light"/>
                <a:ea typeface="Helvetica Neue Light"/>
                <a:cs typeface="Helvetica Neue Light"/>
                <a:sym typeface="Helvetica Neue Light"/>
              </a:rPr>
              <a:t>Foundations</a:t>
            </a:r>
            <a:endParaRPr sz="2700" dirty="0">
              <a:solidFill>
                <a:srgbClr val="AAAAAA"/>
              </a:solidFill>
              <a:latin typeface="Helvetica Neue Light"/>
              <a:ea typeface="Helvetica Neue Light"/>
              <a:cs typeface="Helvetica Neue Light"/>
              <a:sym typeface="Helvetica Neue Light"/>
            </a:endParaRPr>
          </a:p>
        </p:txBody>
      </p:sp>
      <p:sp>
        <p:nvSpPr>
          <p:cNvPr id="17" name="Google Shape;1205;p158">
            <a:hlinkClick r:id="rId3" action="ppaction://hlinksldjump"/>
            <a:extLst>
              <a:ext uri="{FF2B5EF4-FFF2-40B4-BE49-F238E27FC236}">
                <a16:creationId xmlns:a16="http://schemas.microsoft.com/office/drawing/2014/main" id="{2CB4EDBB-BF6E-00CD-F53D-58BD4131C7AB}"/>
              </a:ext>
            </a:extLst>
          </p:cNvPr>
          <p:cNvSpPr txBox="1"/>
          <p:nvPr/>
        </p:nvSpPr>
        <p:spPr>
          <a:xfrm>
            <a:off x="1024537" y="2106675"/>
            <a:ext cx="6984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sym typeface="Helvetica Neue Light"/>
              </a:rPr>
              <a:t>02</a:t>
            </a:r>
            <a:r>
              <a:rPr lang="en" sz="2700" dirty="0">
                <a:solidFill>
                  <a:srgbClr val="2D2D2D"/>
                </a:solidFill>
                <a:latin typeface="Helvetica Neue Light"/>
                <a:ea typeface="Helvetica Neue Light"/>
                <a:cs typeface="Helvetica Neue Light"/>
                <a:sym typeface="Helvetica Neue Light"/>
              </a:rPr>
              <a:t>    </a:t>
            </a:r>
            <a:r>
              <a:rPr lang="en" sz="2700" dirty="0">
                <a:solidFill>
                  <a:schemeClr val="bg1">
                    <a:lumMod val="65000"/>
                  </a:schemeClr>
                </a:solidFill>
                <a:latin typeface="Helvetica Neue Light"/>
                <a:ea typeface="Helvetica Neue Light"/>
                <a:cs typeface="Helvetica Neue Light"/>
                <a:sym typeface="Helvetica Neue Light"/>
              </a:rPr>
              <a:t>Marketing Today</a:t>
            </a:r>
            <a:endParaRPr sz="2700" dirty="0">
              <a:solidFill>
                <a:schemeClr val="bg1">
                  <a:lumMod val="65000"/>
                </a:schemeClr>
              </a:solidFill>
              <a:latin typeface="Helvetica Neue Light"/>
              <a:ea typeface="Helvetica Neue Light"/>
              <a:cs typeface="Helvetica Neue Light"/>
              <a:sym typeface="Helvetica Neue Light"/>
            </a:endParaRPr>
          </a:p>
        </p:txBody>
      </p:sp>
      <p:sp>
        <p:nvSpPr>
          <p:cNvPr id="18" name="Google Shape;1206;p158">
            <a:hlinkClick r:id="" action="ppaction://noaction"/>
            <a:extLst>
              <a:ext uri="{FF2B5EF4-FFF2-40B4-BE49-F238E27FC236}">
                <a16:creationId xmlns:a16="http://schemas.microsoft.com/office/drawing/2014/main" id="{C1B2C25F-5854-A567-26CA-1A4D0FEDC35F}"/>
              </a:ext>
            </a:extLst>
          </p:cNvPr>
          <p:cNvSpPr txBox="1"/>
          <p:nvPr/>
        </p:nvSpPr>
        <p:spPr>
          <a:xfrm>
            <a:off x="1024529" y="2731625"/>
            <a:ext cx="46905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085631"/>
                </a:solidFill>
                <a:latin typeface="Helvetica Neue Light"/>
                <a:ea typeface="Helvetica Neue Light"/>
                <a:cs typeface="Helvetica Neue Light"/>
                <a:sym typeface="Helvetica Neue Light"/>
              </a:rPr>
              <a:t>03</a:t>
            </a:r>
            <a:r>
              <a:rPr lang="en" sz="2700" dirty="0">
                <a:solidFill>
                  <a:srgbClr val="2D2D2D"/>
                </a:solidFill>
                <a:latin typeface="Helvetica Neue Light"/>
                <a:ea typeface="Helvetica Neue Light"/>
                <a:cs typeface="Helvetica Neue Light"/>
                <a:sym typeface="Helvetica Neue Light"/>
              </a:rPr>
              <a:t>    Marketing Tomorrow </a:t>
            </a:r>
            <a:endParaRPr sz="2700" dirty="0">
              <a:solidFill>
                <a:srgbClr val="2D2D2D"/>
              </a:solidFill>
              <a:latin typeface="Helvetica Neue Light"/>
              <a:ea typeface="Helvetica Neue Light"/>
              <a:cs typeface="Helvetica Neue Light"/>
              <a:sym typeface="Helvetica Neue Light"/>
            </a:endParaRPr>
          </a:p>
        </p:txBody>
      </p:sp>
      <p:sp>
        <p:nvSpPr>
          <p:cNvPr id="19" name="Google Shape;1207;p158">
            <a:extLst>
              <a:ext uri="{FF2B5EF4-FFF2-40B4-BE49-F238E27FC236}">
                <a16:creationId xmlns:a16="http://schemas.microsoft.com/office/drawing/2014/main" id="{0A5220AC-E571-147D-FBC3-C2198A4CEE4E}"/>
              </a:ext>
            </a:extLst>
          </p:cNvPr>
          <p:cNvSpPr txBox="1"/>
          <p:nvPr/>
        </p:nvSpPr>
        <p:spPr>
          <a:xfrm>
            <a:off x="1044707" y="1030430"/>
            <a:ext cx="30000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2D2D2D"/>
                </a:solidFill>
                <a:latin typeface="Space Grotesk"/>
                <a:ea typeface="Space Grotesk"/>
                <a:cs typeface="Space Grotesk"/>
                <a:sym typeface="Space Grotesk"/>
              </a:rPr>
              <a:t>Agenda</a:t>
            </a:r>
            <a:endParaRPr sz="700">
              <a:solidFill>
                <a:srgbClr val="2D2D2D"/>
              </a:solidFill>
              <a:latin typeface="Space Grotesk"/>
              <a:ea typeface="Space Grotesk"/>
              <a:cs typeface="Space Grotesk"/>
              <a:sym typeface="Space Grotesk"/>
            </a:endParaRPr>
          </a:p>
        </p:txBody>
      </p:sp>
      <p:cxnSp>
        <p:nvCxnSpPr>
          <p:cNvPr id="20" name="Google Shape;1208;p158">
            <a:extLst>
              <a:ext uri="{FF2B5EF4-FFF2-40B4-BE49-F238E27FC236}">
                <a16:creationId xmlns:a16="http://schemas.microsoft.com/office/drawing/2014/main" id="{93EE4B28-DC4E-493B-EF8D-03C8B8E71248}"/>
              </a:ext>
            </a:extLst>
          </p:cNvPr>
          <p:cNvCxnSpPr/>
          <p:nvPr/>
        </p:nvCxnSpPr>
        <p:spPr>
          <a:xfrm rot="10800000" flipH="1">
            <a:off x="1817250" y="1753750"/>
            <a:ext cx="2997900" cy="2400"/>
          </a:xfrm>
          <a:prstGeom prst="straightConnector1">
            <a:avLst/>
          </a:prstGeom>
          <a:noFill/>
          <a:ln w="19050" cap="flat" cmpd="sng">
            <a:solidFill>
              <a:srgbClr val="AAAAAA"/>
            </a:solidFill>
            <a:prstDash val="solid"/>
            <a:round/>
            <a:headEnd type="none" w="med" len="med"/>
            <a:tailEnd type="none" w="med" len="med"/>
          </a:ln>
        </p:spPr>
      </p:cxnSp>
      <p:sp>
        <p:nvSpPr>
          <p:cNvPr id="21" name="Google Shape;1209;p158">
            <a:hlinkClick r:id="rId4" action="ppaction://hlinksldjump"/>
            <a:extLst>
              <a:ext uri="{FF2B5EF4-FFF2-40B4-BE49-F238E27FC236}">
                <a16:creationId xmlns:a16="http://schemas.microsoft.com/office/drawing/2014/main" id="{91FF1669-0F01-8916-204B-04AC2323AA3B}"/>
              </a:ext>
            </a:extLst>
          </p:cNvPr>
          <p:cNvSpPr txBox="1"/>
          <p:nvPr/>
        </p:nvSpPr>
        <p:spPr>
          <a:xfrm>
            <a:off x="1044699" y="3410775"/>
            <a:ext cx="5528700" cy="571500"/>
          </a:xfrm>
          <a:prstGeom prst="rect">
            <a:avLst/>
          </a:prstGeom>
          <a:noFill/>
          <a:ln>
            <a:noFill/>
          </a:ln>
        </p:spPr>
        <p:txBody>
          <a:bodyPr spcFirstLastPara="1" wrap="square" lIns="91425" tIns="91425" rIns="91425" bIns="91425" anchor="ctr" anchorCtr="0">
            <a:noAutofit/>
          </a:bodyPr>
          <a:lstStyle/>
          <a:p>
            <a:endParaRPr lang="en" sz="2700" dirty="0">
              <a:solidFill>
                <a:srgbClr val="085631"/>
              </a:solidFill>
              <a:latin typeface="Helvetica Neue Light"/>
              <a:ea typeface="Helvetica Neue Light"/>
              <a:cs typeface="Helvetica Neue Light"/>
              <a:sym typeface="Helvetica Neue Light"/>
            </a:endParaRPr>
          </a:p>
          <a:p>
            <a:r>
              <a:rPr lang="en" sz="2700" dirty="0">
                <a:solidFill>
                  <a:srgbClr val="085631"/>
                </a:solidFill>
                <a:latin typeface="Helvetica Neue Light"/>
                <a:ea typeface="Helvetica Neue Light"/>
                <a:cs typeface="Helvetica Neue Light"/>
                <a:sym typeface="Helvetica Neue Light"/>
              </a:rPr>
              <a:t>04</a:t>
            </a:r>
            <a:r>
              <a:rPr lang="en" sz="2700" dirty="0">
                <a:solidFill>
                  <a:srgbClr val="2D2D2D"/>
                </a:solidFill>
                <a:latin typeface="Helvetica Neue Light"/>
                <a:ea typeface="Helvetica Neue Light"/>
                <a:cs typeface="Helvetica Neue Light"/>
                <a:sym typeface="Helvetica Neue Light"/>
              </a:rPr>
              <a:t>    </a:t>
            </a:r>
            <a:r>
              <a:rPr lang="en-CA" sz="2700" dirty="0">
                <a:solidFill>
                  <a:srgbClr val="2D2D2D"/>
                </a:solidFill>
                <a:latin typeface="Helvetica Neue Light"/>
                <a:ea typeface="Helvetica Neue Light"/>
                <a:cs typeface="Helvetica Neue Light"/>
                <a:sym typeface="Helvetica Neue Light"/>
              </a:rPr>
              <a:t>AI and Ethics</a:t>
            </a:r>
          </a:p>
          <a:p>
            <a:pPr marL="0" lvl="0" indent="0" algn="l" rtl="0">
              <a:spcBef>
                <a:spcPts val="0"/>
              </a:spcBef>
              <a:spcAft>
                <a:spcPts val="0"/>
              </a:spcAft>
              <a:buNone/>
            </a:pPr>
            <a:endParaRPr sz="2700" dirty="0">
              <a:solidFill>
                <a:srgbClr val="2D2D2D"/>
              </a:solidFill>
              <a:latin typeface="Helvetica Neue Light"/>
              <a:ea typeface="Helvetica Neue Light"/>
              <a:cs typeface="Helvetica Neue Light"/>
              <a:sym typeface="Helvetica Neue Light"/>
            </a:endParaRPr>
          </a:p>
        </p:txBody>
      </p:sp>
      <p:cxnSp>
        <p:nvCxnSpPr>
          <p:cNvPr id="22" name="Google Shape;1208;p158">
            <a:extLst>
              <a:ext uri="{FF2B5EF4-FFF2-40B4-BE49-F238E27FC236}">
                <a16:creationId xmlns:a16="http://schemas.microsoft.com/office/drawing/2014/main" id="{06487495-9915-07FE-1A23-B376B6CC3927}"/>
              </a:ext>
            </a:extLst>
          </p:cNvPr>
          <p:cNvCxnSpPr/>
          <p:nvPr/>
        </p:nvCxnSpPr>
        <p:spPr>
          <a:xfrm rot="10800000" flipH="1">
            <a:off x="1817250" y="2409054"/>
            <a:ext cx="2997900" cy="2400"/>
          </a:xfrm>
          <a:prstGeom prst="straightConnector1">
            <a:avLst/>
          </a:prstGeom>
          <a:noFill/>
          <a:ln w="19050" cap="flat" cmpd="sng">
            <a:solidFill>
              <a:srgbClr val="AAAAAA"/>
            </a:solidFill>
            <a:prstDash val="solid"/>
            <a:round/>
            <a:headEnd type="none" w="med" len="med"/>
            <a:tailEnd type="none" w="med" len="med"/>
          </a:ln>
        </p:spPr>
      </p:cxnSp>
    </p:spTree>
    <p:extLst>
      <p:ext uri="{BB962C8B-B14F-4D97-AF65-F5344CB8AC3E}">
        <p14:creationId xmlns:p14="http://schemas.microsoft.com/office/powerpoint/2010/main" val="211095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8"/>
        <p:cNvGrpSpPr/>
        <p:nvPr/>
      </p:nvGrpSpPr>
      <p:grpSpPr>
        <a:xfrm>
          <a:off x="0" y="0"/>
          <a:ext cx="0" cy="0"/>
          <a:chOff x="0" y="0"/>
          <a:chExt cx="0" cy="0"/>
        </a:xfrm>
      </p:grpSpPr>
      <p:sp>
        <p:nvSpPr>
          <p:cNvPr id="1299" name="Google Shape;1299;p162"/>
          <p:cNvSpPr txBox="1"/>
          <p:nvPr/>
        </p:nvSpPr>
        <p:spPr>
          <a:xfrm>
            <a:off x="336225" y="1926150"/>
            <a:ext cx="8471700" cy="213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dirty="0">
                <a:solidFill>
                  <a:schemeClr val="lt1"/>
                </a:solidFill>
                <a:latin typeface="Helvetica Neue"/>
                <a:ea typeface="Helvetica Neue"/>
                <a:cs typeface="Helvetica Neue"/>
                <a:sym typeface="Helvetica Neue"/>
              </a:rPr>
              <a:t>Marketing </a:t>
            </a:r>
            <a:r>
              <a:rPr lang="en-CA" sz="3800" b="1" dirty="0">
                <a:solidFill>
                  <a:schemeClr val="lt1"/>
                </a:solidFill>
                <a:latin typeface="Helvetica Neue"/>
                <a:ea typeface="Helvetica Neue"/>
                <a:cs typeface="Helvetica Neue"/>
                <a:sym typeface="Helvetica Neue"/>
              </a:rPr>
              <a:t>Tomorrow</a:t>
            </a:r>
            <a:endParaRPr sz="3800" b="1" dirty="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900" dirty="0">
                <a:solidFill>
                  <a:schemeClr val="lt1"/>
                </a:solidFill>
                <a:latin typeface="Helvetica Neue"/>
                <a:ea typeface="Helvetica Neue"/>
                <a:cs typeface="Helvetica Neue"/>
                <a:sym typeface="Helvetica Neue"/>
              </a:rPr>
              <a:t>Marrying technology with creativity</a:t>
            </a:r>
            <a:endParaRPr sz="2900" dirty="0">
              <a:solidFill>
                <a:schemeClr val="lt1"/>
              </a:solidFill>
              <a:latin typeface="Helvetica Neue"/>
              <a:ea typeface="Helvetica Neue"/>
              <a:cs typeface="Helvetica Neue"/>
              <a:sym typeface="Helvetica Neue"/>
            </a:endParaRPr>
          </a:p>
        </p:txBody>
      </p:sp>
      <p:sp>
        <p:nvSpPr>
          <p:cNvPr id="1300" name="Google Shape;1300;p162"/>
          <p:cNvSpPr txBox="1"/>
          <p:nvPr/>
        </p:nvSpPr>
        <p:spPr>
          <a:xfrm>
            <a:off x="2489550" y="937210"/>
            <a:ext cx="4164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dirty="0">
                <a:solidFill>
                  <a:schemeClr val="lt1"/>
                </a:solidFill>
                <a:latin typeface="Helvetica Neue"/>
                <a:ea typeface="Helvetica Neue"/>
                <a:cs typeface="Helvetica Neue"/>
                <a:sym typeface="Helvetica Neue"/>
              </a:rPr>
              <a:t>Where are we headed next? </a:t>
            </a:r>
            <a:endParaRPr sz="800" b="1"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814315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4" name="Picture 3" descr="A picture containing text, person, newspaper, people&#10;&#10;Description automatically generated">
            <a:extLst>
              <a:ext uri="{FF2B5EF4-FFF2-40B4-BE49-F238E27FC236}">
                <a16:creationId xmlns:a16="http://schemas.microsoft.com/office/drawing/2014/main" id="{5EC5541A-EDE1-7C1F-4857-7DACE31E9F9E}"/>
              </a:ext>
            </a:extLst>
          </p:cNvPr>
          <p:cNvPicPr>
            <a:picLocks noChangeAspect="1"/>
          </p:cNvPicPr>
          <p:nvPr/>
        </p:nvPicPr>
        <p:blipFill>
          <a:blip r:embed="rId3"/>
          <a:stretch>
            <a:fillRect/>
          </a:stretch>
        </p:blipFill>
        <p:spPr>
          <a:xfrm>
            <a:off x="398847" y="1168978"/>
            <a:ext cx="4239491" cy="3974522"/>
          </a:xfrm>
          <a:prstGeom prst="rect">
            <a:avLst/>
          </a:prstGeom>
          <a:noFill/>
        </p:spPr>
      </p:pic>
      <p:sp>
        <p:nvSpPr>
          <p:cNvPr id="1242" name="Google Shape;1242;p161"/>
          <p:cNvSpPr/>
          <p:nvPr/>
        </p:nvSpPr>
        <p:spPr>
          <a:xfrm>
            <a:off x="220275" y="4667650"/>
            <a:ext cx="2180100" cy="338700"/>
          </a:xfrm>
          <a:prstGeom prst="rect">
            <a:avLst/>
          </a:prstGeom>
          <a:no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Light"/>
              <a:ea typeface="Helvetica Neue Light"/>
              <a:cs typeface="Helvetica Neue Light"/>
              <a:sym typeface="Helvetica Neue Light"/>
            </a:endParaRPr>
          </a:p>
        </p:txBody>
      </p:sp>
      <p:pic>
        <p:nvPicPr>
          <p:cNvPr id="7" name="Picture 6" descr="Text&#10;&#10;Description automatically generated">
            <a:extLst>
              <a:ext uri="{FF2B5EF4-FFF2-40B4-BE49-F238E27FC236}">
                <a16:creationId xmlns:a16="http://schemas.microsoft.com/office/drawing/2014/main" id="{9509ADAA-B536-9FDF-6463-C88E1C2B739B}"/>
              </a:ext>
            </a:extLst>
          </p:cNvPr>
          <p:cNvPicPr>
            <a:picLocks noChangeAspect="1"/>
          </p:cNvPicPr>
          <p:nvPr/>
        </p:nvPicPr>
        <p:blipFill>
          <a:blip r:embed="rId4"/>
          <a:stretch>
            <a:fillRect/>
          </a:stretch>
        </p:blipFill>
        <p:spPr>
          <a:xfrm>
            <a:off x="4570488" y="1946677"/>
            <a:ext cx="4573512" cy="1250145"/>
          </a:xfrm>
          <a:prstGeom prst="rect">
            <a:avLst/>
          </a:prstGeom>
        </p:spPr>
      </p:pic>
      <p:sp>
        <p:nvSpPr>
          <p:cNvPr id="2" name="Title 1">
            <a:extLst>
              <a:ext uri="{FF2B5EF4-FFF2-40B4-BE49-F238E27FC236}">
                <a16:creationId xmlns:a16="http://schemas.microsoft.com/office/drawing/2014/main" id="{AD9D2416-EA25-0FA0-0FAD-46EB79F32BD5}"/>
              </a:ext>
            </a:extLst>
          </p:cNvPr>
          <p:cNvSpPr txBox="1">
            <a:spLocks/>
          </p:cNvSpPr>
          <p:nvPr/>
        </p:nvSpPr>
        <p:spPr>
          <a:xfrm>
            <a:off x="342988" y="330994"/>
            <a:ext cx="8590700" cy="700834"/>
          </a:xfrm>
          <a:prstGeom prst="rect">
            <a:avLst/>
          </a:prstGeom>
          <a:ln w="31750">
            <a:solidFill>
              <a:srgbClr val="FFC00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AI is moving at the speed of light. But is Marketing AI profitable for firms? </a:t>
            </a:r>
            <a:r>
              <a:rPr lang="en-US" sz="1200" b="1" dirty="0">
                <a:solidFill>
                  <a:schemeClr val="dk1"/>
                </a:solidFill>
                <a:latin typeface="Montserrat"/>
                <a:sym typeface="Montserrat"/>
              </a:rPr>
              <a:t>Bi-focal lens (revenue generation &amp; cost cutting)</a:t>
            </a:r>
            <a:endParaRPr lang="en-US" sz="1800" dirty="0">
              <a:solidFill>
                <a:srgbClr val="085631"/>
              </a:solidFill>
              <a:latin typeface="Helvetica Neue"/>
              <a:ea typeface="Helvetica Neue"/>
              <a:cs typeface="Helvetica Neue"/>
            </a:endParaRPr>
          </a:p>
        </p:txBody>
      </p:sp>
    </p:spTree>
    <p:extLst>
      <p:ext uri="{BB962C8B-B14F-4D97-AF65-F5344CB8AC3E}">
        <p14:creationId xmlns:p14="http://schemas.microsoft.com/office/powerpoint/2010/main" val="176744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41"/>
        <p:cNvGrpSpPr/>
        <p:nvPr/>
      </p:nvGrpSpPr>
      <p:grpSpPr>
        <a:xfrm>
          <a:off x="0" y="0"/>
          <a:ext cx="0" cy="0"/>
          <a:chOff x="0" y="0"/>
          <a:chExt cx="0" cy="0"/>
        </a:xfrm>
      </p:grpSpPr>
      <p:sp>
        <p:nvSpPr>
          <p:cNvPr id="1242" name="Google Shape;1242;p161"/>
          <p:cNvSpPr/>
          <p:nvPr/>
        </p:nvSpPr>
        <p:spPr>
          <a:xfrm>
            <a:off x="220275" y="4667650"/>
            <a:ext cx="2180100" cy="338700"/>
          </a:xfrm>
          <a:prstGeom prst="rect">
            <a:avLst/>
          </a:prstGeom>
          <a:no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Light"/>
              <a:ea typeface="Helvetica Neue Light"/>
              <a:cs typeface="Helvetica Neue Light"/>
              <a:sym typeface="Helvetica Neue Light"/>
            </a:endParaRPr>
          </a:p>
        </p:txBody>
      </p:sp>
      <p:sp>
        <p:nvSpPr>
          <p:cNvPr id="1293" name="Google Shape;1293;p161"/>
          <p:cNvSpPr txBox="1"/>
          <p:nvPr/>
        </p:nvSpPr>
        <p:spPr>
          <a:xfrm>
            <a:off x="438724" y="512650"/>
            <a:ext cx="8028619" cy="800189"/>
          </a:xfrm>
          <a:prstGeom prst="rect">
            <a:avLst/>
          </a:prstGeom>
          <a:noFill/>
          <a:ln>
            <a:noFill/>
          </a:ln>
        </p:spPr>
        <p:txBody>
          <a:bodyPr spcFirstLastPara="1" wrap="square" lIns="91425" tIns="91425" rIns="91425" bIns="91425" anchor="t" anchorCtr="0">
            <a:spAutoFit/>
          </a:bodyPr>
          <a:lstStyle/>
          <a:p>
            <a:pPr marL="0" marR="0" lvl="3" indent="0" algn="l" rtl="0">
              <a:lnSpc>
                <a:spcPct val="100000"/>
              </a:lnSpc>
              <a:spcBef>
                <a:spcPts val="0"/>
              </a:spcBef>
              <a:spcAft>
                <a:spcPts val="0"/>
              </a:spcAft>
              <a:buNone/>
            </a:pPr>
            <a:r>
              <a:rPr lang="en-CA" sz="2000" b="1" dirty="0">
                <a:solidFill>
                  <a:schemeClr val="dk1"/>
                </a:solidFill>
                <a:latin typeface="Helvetica Neue"/>
                <a:ea typeface="Helvetica Neue"/>
                <a:cs typeface="Helvetica Neue"/>
                <a:sym typeface="Helvetica Neue"/>
              </a:rPr>
              <a:t>AI-related revenue increases are most often reported in product development, marketing and sales</a:t>
            </a:r>
            <a:endParaRPr sz="2000" b="1" dirty="0">
              <a:solidFill>
                <a:schemeClr val="dk1"/>
              </a:solidFill>
              <a:latin typeface="Helvetica Neue"/>
              <a:ea typeface="Helvetica Neue"/>
              <a:cs typeface="Helvetica Neue"/>
              <a:sym typeface="Helvetica Neue"/>
            </a:endParaRPr>
          </a:p>
        </p:txBody>
      </p:sp>
      <p:sp>
        <p:nvSpPr>
          <p:cNvPr id="56" name="TextBox 55">
            <a:extLst>
              <a:ext uri="{FF2B5EF4-FFF2-40B4-BE49-F238E27FC236}">
                <a16:creationId xmlns:a16="http://schemas.microsoft.com/office/drawing/2014/main" id="{B11FE859-AFF9-FF40-3AD5-636B4CCEBA96}"/>
              </a:ext>
            </a:extLst>
          </p:cNvPr>
          <p:cNvSpPr txBox="1"/>
          <p:nvPr/>
        </p:nvSpPr>
        <p:spPr>
          <a:xfrm>
            <a:off x="438724" y="1244734"/>
            <a:ext cx="4910516" cy="461665"/>
          </a:xfrm>
          <a:prstGeom prst="rect">
            <a:avLst/>
          </a:prstGeom>
          <a:noFill/>
        </p:spPr>
        <p:txBody>
          <a:bodyPr wrap="square">
            <a:spAutoFit/>
          </a:bodyPr>
          <a:lstStyle/>
          <a:p>
            <a:pPr marL="0" lvl="0" indent="0" algn="l" rtl="0">
              <a:lnSpc>
                <a:spcPct val="100000"/>
              </a:lnSpc>
              <a:spcBef>
                <a:spcPts val="0"/>
              </a:spcBef>
              <a:spcAft>
                <a:spcPts val="0"/>
              </a:spcAft>
              <a:buNone/>
            </a:pPr>
            <a:r>
              <a:rPr lang="en-CA" sz="1200" b="1" dirty="0">
                <a:solidFill>
                  <a:srgbClr val="0B550B"/>
                </a:solidFill>
                <a:latin typeface="Helvetica Neue"/>
                <a:ea typeface="Helvetica Neue"/>
                <a:cs typeface="Helvetica Neue"/>
                <a:sym typeface="Helvetica Neue"/>
              </a:rPr>
              <a:t>Bottom-line value </a:t>
            </a:r>
            <a:r>
              <a:rPr lang="en-CA" sz="1200" b="1" dirty="0">
                <a:solidFill>
                  <a:schemeClr val="tx1"/>
                </a:solidFill>
                <a:latin typeface="Helvetica Neue"/>
                <a:ea typeface="Helvetica Neue"/>
                <a:cs typeface="Helvetica Neue"/>
                <a:sym typeface="Helvetica Neue"/>
              </a:rPr>
              <a:t>realized from AI remains consistent and strong </a:t>
            </a:r>
            <a:r>
              <a:rPr lang="en-CA" sz="1050" dirty="0">
                <a:solidFill>
                  <a:schemeClr val="tx1"/>
                </a:solidFill>
                <a:latin typeface="Helvetica Neue"/>
                <a:ea typeface="Helvetica Neue"/>
                <a:cs typeface="Helvetica Neue"/>
                <a:sym typeface="Helvetica Neue"/>
              </a:rPr>
              <a:t>(5% of EBIT)</a:t>
            </a:r>
            <a:endParaRPr lang="en-US" sz="1200" dirty="0">
              <a:solidFill>
                <a:srgbClr val="085631"/>
              </a:solidFill>
              <a:latin typeface="Helvetica Neue"/>
              <a:ea typeface="Helvetica Neue"/>
              <a:cs typeface="Helvetica Neue"/>
              <a:sym typeface="Helvetica Neue"/>
            </a:endParaRPr>
          </a:p>
        </p:txBody>
      </p:sp>
      <p:pic>
        <p:nvPicPr>
          <p:cNvPr id="3" name="Picture 2" descr="Graphical user interface&#10;&#10;Description automatically generated">
            <a:extLst>
              <a:ext uri="{FF2B5EF4-FFF2-40B4-BE49-F238E27FC236}">
                <a16:creationId xmlns:a16="http://schemas.microsoft.com/office/drawing/2014/main" id="{4DCEAC84-3BE9-EAD8-BBD8-6155E0DD8972}"/>
              </a:ext>
            </a:extLst>
          </p:cNvPr>
          <p:cNvPicPr>
            <a:picLocks noChangeAspect="1"/>
          </p:cNvPicPr>
          <p:nvPr/>
        </p:nvPicPr>
        <p:blipFill>
          <a:blip r:embed="rId3"/>
          <a:stretch>
            <a:fillRect/>
          </a:stretch>
        </p:blipFill>
        <p:spPr>
          <a:xfrm>
            <a:off x="3798859" y="1638294"/>
            <a:ext cx="5235600" cy="3476872"/>
          </a:xfrm>
          <a:prstGeom prst="rect">
            <a:avLst/>
          </a:prstGeom>
        </p:spPr>
      </p:pic>
      <p:sp>
        <p:nvSpPr>
          <p:cNvPr id="47" name="TextBox 46">
            <a:extLst>
              <a:ext uri="{FF2B5EF4-FFF2-40B4-BE49-F238E27FC236}">
                <a16:creationId xmlns:a16="http://schemas.microsoft.com/office/drawing/2014/main" id="{1B6C5D69-0F6F-FC8B-790F-F18B8567FFB9}"/>
              </a:ext>
            </a:extLst>
          </p:cNvPr>
          <p:cNvSpPr txBox="1"/>
          <p:nvPr/>
        </p:nvSpPr>
        <p:spPr>
          <a:xfrm>
            <a:off x="-4894" y="4912668"/>
            <a:ext cx="3863558" cy="238655"/>
          </a:xfrm>
          <a:prstGeom prst="rect">
            <a:avLst/>
          </a:prstGeom>
          <a:noFill/>
        </p:spPr>
        <p:txBody>
          <a:bodyPr wrap="none" rtlCol="0">
            <a:spAutoFit/>
          </a:bodyPr>
          <a:lstStyle/>
          <a:p>
            <a:pPr marL="0" marR="190500" lvl="0" indent="0" algn="l" rtl="0">
              <a:lnSpc>
                <a:spcPct val="130000"/>
              </a:lnSpc>
              <a:spcBef>
                <a:spcPts val="600"/>
              </a:spcBef>
              <a:spcAft>
                <a:spcPts val="0"/>
              </a:spcAft>
              <a:buClr>
                <a:schemeClr val="dk1"/>
              </a:buClr>
              <a:buSzPts val="1100"/>
              <a:buFont typeface="Arial"/>
              <a:buNone/>
            </a:pPr>
            <a:r>
              <a:rPr lang="en-CA" sz="800" b="0" i="0" dirty="0">
                <a:solidFill>
                  <a:srgbClr val="000000"/>
                </a:solidFill>
                <a:effectLst/>
                <a:latin typeface="benton-sans"/>
              </a:rPr>
              <a:t>Source: The State of AI in 2022 and a half decade in review, McKinsey Global Survey</a:t>
            </a:r>
            <a:endParaRPr lang="en-CA" sz="800" dirty="0"/>
          </a:p>
        </p:txBody>
      </p:sp>
    </p:spTree>
    <p:extLst>
      <p:ext uri="{BB962C8B-B14F-4D97-AF65-F5344CB8AC3E}">
        <p14:creationId xmlns:p14="http://schemas.microsoft.com/office/powerpoint/2010/main" val="354797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41"/>
        <p:cNvGrpSpPr/>
        <p:nvPr/>
      </p:nvGrpSpPr>
      <p:grpSpPr>
        <a:xfrm>
          <a:off x="0" y="0"/>
          <a:ext cx="0" cy="0"/>
          <a:chOff x="0" y="0"/>
          <a:chExt cx="0" cy="0"/>
        </a:xfrm>
      </p:grpSpPr>
      <p:sp>
        <p:nvSpPr>
          <p:cNvPr id="1242" name="Google Shape;1242;p161"/>
          <p:cNvSpPr/>
          <p:nvPr/>
        </p:nvSpPr>
        <p:spPr>
          <a:xfrm>
            <a:off x="220275" y="4667650"/>
            <a:ext cx="2180100" cy="338700"/>
          </a:xfrm>
          <a:prstGeom prst="rect">
            <a:avLst/>
          </a:prstGeom>
          <a:no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Light"/>
              <a:ea typeface="Helvetica Neue Light"/>
              <a:cs typeface="Helvetica Neue Light"/>
              <a:sym typeface="Helvetica Neue Light"/>
            </a:endParaRPr>
          </a:p>
        </p:txBody>
      </p:sp>
      <p:sp>
        <p:nvSpPr>
          <p:cNvPr id="1293" name="Google Shape;1293;p161"/>
          <p:cNvSpPr txBox="1"/>
          <p:nvPr/>
        </p:nvSpPr>
        <p:spPr>
          <a:xfrm>
            <a:off x="438724" y="512650"/>
            <a:ext cx="8028619" cy="492412"/>
          </a:xfrm>
          <a:prstGeom prst="rect">
            <a:avLst/>
          </a:prstGeom>
          <a:noFill/>
          <a:ln>
            <a:noFill/>
          </a:ln>
        </p:spPr>
        <p:txBody>
          <a:bodyPr spcFirstLastPara="1" wrap="square" lIns="91425" tIns="91425" rIns="91425" bIns="91425" anchor="t" anchorCtr="0">
            <a:spAutoFit/>
          </a:bodyPr>
          <a:lstStyle/>
          <a:p>
            <a:pPr marL="0" marR="0" lvl="3" indent="0" algn="l" rtl="0">
              <a:lnSpc>
                <a:spcPct val="100000"/>
              </a:lnSpc>
              <a:spcBef>
                <a:spcPts val="0"/>
              </a:spcBef>
              <a:spcAft>
                <a:spcPts val="0"/>
              </a:spcAft>
              <a:buNone/>
            </a:pPr>
            <a:r>
              <a:rPr lang="en-CA" sz="2000" b="1" dirty="0">
                <a:solidFill>
                  <a:schemeClr val="dk1"/>
                </a:solidFill>
                <a:latin typeface="Helvetica Neue"/>
                <a:ea typeface="Helvetica Neue"/>
                <a:cs typeface="Helvetica Neue"/>
                <a:sym typeface="Helvetica Neue"/>
              </a:rPr>
              <a:t>Deeper Dive into AI and Analytics-based Value Generated </a:t>
            </a:r>
            <a:endParaRPr sz="2000" b="1" dirty="0">
              <a:solidFill>
                <a:schemeClr val="dk1"/>
              </a:solidFill>
              <a:latin typeface="Helvetica Neue"/>
              <a:ea typeface="Helvetica Neue"/>
              <a:cs typeface="Helvetica Neue"/>
              <a:sym typeface="Helvetica Neue"/>
            </a:endParaRPr>
          </a:p>
        </p:txBody>
      </p:sp>
      <p:sp>
        <p:nvSpPr>
          <p:cNvPr id="56" name="TextBox 55">
            <a:extLst>
              <a:ext uri="{FF2B5EF4-FFF2-40B4-BE49-F238E27FC236}">
                <a16:creationId xmlns:a16="http://schemas.microsoft.com/office/drawing/2014/main" id="{B11FE859-AFF9-FF40-3AD5-636B4CCEBA96}"/>
              </a:ext>
            </a:extLst>
          </p:cNvPr>
          <p:cNvSpPr txBox="1"/>
          <p:nvPr/>
        </p:nvSpPr>
        <p:spPr>
          <a:xfrm>
            <a:off x="438724" y="965225"/>
            <a:ext cx="4910516" cy="276999"/>
          </a:xfrm>
          <a:prstGeom prst="rect">
            <a:avLst/>
          </a:prstGeom>
          <a:noFill/>
        </p:spPr>
        <p:txBody>
          <a:bodyPr wrap="square">
            <a:spAutoFit/>
          </a:bodyPr>
          <a:lstStyle/>
          <a:p>
            <a:pPr marL="0" lvl="0" indent="0" algn="l" rtl="0">
              <a:lnSpc>
                <a:spcPct val="100000"/>
              </a:lnSpc>
              <a:spcBef>
                <a:spcPts val="0"/>
              </a:spcBef>
              <a:spcAft>
                <a:spcPts val="0"/>
              </a:spcAft>
              <a:buNone/>
            </a:pPr>
            <a:r>
              <a:rPr lang="en-CA" sz="1200" b="1" dirty="0">
                <a:solidFill>
                  <a:srgbClr val="0B550B"/>
                </a:solidFill>
                <a:latin typeface="Helvetica Neue"/>
                <a:ea typeface="Helvetica Neue"/>
                <a:cs typeface="Helvetica Neue"/>
                <a:sym typeface="Helvetica Neue"/>
              </a:rPr>
              <a:t>Half</a:t>
            </a:r>
            <a:r>
              <a:rPr lang="en-CA" sz="1200" b="1" dirty="0">
                <a:solidFill>
                  <a:schemeClr val="tx1"/>
                </a:solidFill>
                <a:latin typeface="Helvetica Neue"/>
                <a:ea typeface="Helvetica Neue"/>
                <a:cs typeface="Helvetica Neue"/>
                <a:sym typeface="Helvetica Neue"/>
              </a:rPr>
              <a:t> </a:t>
            </a:r>
            <a:r>
              <a:rPr lang="en-CA" sz="1200" b="1" dirty="0">
                <a:solidFill>
                  <a:srgbClr val="0B550B"/>
                </a:solidFill>
                <a:latin typeface="Helvetica Neue"/>
                <a:ea typeface="Helvetica Neue"/>
                <a:cs typeface="Helvetica Neue"/>
                <a:sym typeface="Helvetica Neue"/>
              </a:rPr>
              <a:t>of the $20 trillion is unlocked by marketing </a:t>
            </a:r>
            <a:r>
              <a:rPr lang="en-CA" sz="1000" dirty="0">
                <a:solidFill>
                  <a:srgbClr val="0B550B"/>
                </a:solidFill>
                <a:latin typeface="Helvetica Neue"/>
                <a:ea typeface="Helvetica Neue"/>
                <a:cs typeface="Helvetica Neue"/>
                <a:sym typeface="Helvetica Neue"/>
              </a:rPr>
              <a:t>(at least)</a:t>
            </a:r>
            <a:endParaRPr lang="en-US" sz="1200" dirty="0">
              <a:solidFill>
                <a:srgbClr val="0B550B"/>
              </a:solidFill>
              <a:latin typeface="Helvetica Neue"/>
              <a:ea typeface="Helvetica Neue"/>
              <a:cs typeface="Helvetica Neue"/>
              <a:sym typeface="Helvetica Neue"/>
            </a:endParaRPr>
          </a:p>
        </p:txBody>
      </p:sp>
      <p:sp>
        <p:nvSpPr>
          <p:cNvPr id="47" name="TextBox 46">
            <a:extLst>
              <a:ext uri="{FF2B5EF4-FFF2-40B4-BE49-F238E27FC236}">
                <a16:creationId xmlns:a16="http://schemas.microsoft.com/office/drawing/2014/main" id="{1B6C5D69-0F6F-FC8B-790F-F18B8567FFB9}"/>
              </a:ext>
            </a:extLst>
          </p:cNvPr>
          <p:cNvSpPr txBox="1"/>
          <p:nvPr/>
        </p:nvSpPr>
        <p:spPr>
          <a:xfrm>
            <a:off x="-4894" y="4912668"/>
            <a:ext cx="3946914" cy="239489"/>
          </a:xfrm>
          <a:prstGeom prst="rect">
            <a:avLst/>
          </a:prstGeom>
          <a:noFill/>
        </p:spPr>
        <p:txBody>
          <a:bodyPr wrap="none" rtlCol="0">
            <a:spAutoFit/>
          </a:bodyPr>
          <a:lstStyle/>
          <a:p>
            <a:pPr marL="0" marR="190500" lvl="0" indent="0" algn="l" rtl="0">
              <a:lnSpc>
                <a:spcPct val="130000"/>
              </a:lnSpc>
              <a:spcBef>
                <a:spcPts val="600"/>
              </a:spcBef>
              <a:spcAft>
                <a:spcPts val="0"/>
              </a:spcAft>
              <a:buClr>
                <a:schemeClr val="dk1"/>
              </a:buClr>
              <a:buSzPts val="1100"/>
              <a:buFont typeface="Arial"/>
              <a:buNone/>
            </a:pPr>
            <a:r>
              <a:rPr lang="en-CA" sz="800" b="0" i="0" dirty="0">
                <a:solidFill>
                  <a:srgbClr val="000000"/>
                </a:solidFill>
                <a:effectLst/>
                <a:latin typeface="benton-sans"/>
              </a:rPr>
              <a:t>Source: Most of AI’s business will be in two areas, Harvard Business Review, July 2018</a:t>
            </a:r>
          </a:p>
        </p:txBody>
      </p:sp>
      <p:pic>
        <p:nvPicPr>
          <p:cNvPr id="5" name="Picture 4" descr="Chart, bar chart&#10;&#10;Description automatically generated">
            <a:extLst>
              <a:ext uri="{FF2B5EF4-FFF2-40B4-BE49-F238E27FC236}">
                <a16:creationId xmlns:a16="http://schemas.microsoft.com/office/drawing/2014/main" id="{8CF33A02-8C2D-ACBA-CFEA-365D653C3842}"/>
              </a:ext>
            </a:extLst>
          </p:cNvPr>
          <p:cNvPicPr>
            <a:picLocks noChangeAspect="1"/>
          </p:cNvPicPr>
          <p:nvPr/>
        </p:nvPicPr>
        <p:blipFill>
          <a:blip r:embed="rId3"/>
          <a:stretch>
            <a:fillRect/>
          </a:stretch>
        </p:blipFill>
        <p:spPr>
          <a:xfrm>
            <a:off x="4422074" y="1642659"/>
            <a:ext cx="4283202" cy="3333750"/>
          </a:xfrm>
          <a:prstGeom prst="rect">
            <a:avLst/>
          </a:prstGeom>
        </p:spPr>
      </p:pic>
      <p:sp>
        <p:nvSpPr>
          <p:cNvPr id="50" name="TextBox 49">
            <a:extLst>
              <a:ext uri="{FF2B5EF4-FFF2-40B4-BE49-F238E27FC236}">
                <a16:creationId xmlns:a16="http://schemas.microsoft.com/office/drawing/2014/main" id="{29487011-AB40-A4EA-24F5-EBCC5AB40799}"/>
              </a:ext>
            </a:extLst>
          </p:cNvPr>
          <p:cNvSpPr txBox="1"/>
          <p:nvPr/>
        </p:nvSpPr>
        <p:spPr>
          <a:xfrm>
            <a:off x="658180" y="2262656"/>
            <a:ext cx="3081716" cy="1754326"/>
          </a:xfrm>
          <a:prstGeom prst="rect">
            <a:avLst/>
          </a:prstGeom>
          <a:noFill/>
        </p:spPr>
        <p:txBody>
          <a:bodyPr wrap="square" rtlCol="0">
            <a:spAutoFit/>
          </a:bodyPr>
          <a:lstStyle/>
          <a:p>
            <a:r>
              <a:rPr lang="en-US" sz="1800" dirty="0">
                <a:latin typeface="Aharoni" panose="02010803020104030203" pitchFamily="2" charset="-79"/>
                <a:cs typeface="Aharoni" panose="02010803020104030203" pitchFamily="2" charset="-79"/>
              </a:rPr>
              <a:t>Marketing’s alignment with AI disruption and value is driven by 1) </a:t>
            </a:r>
            <a:r>
              <a:rPr lang="en-US" sz="1800" dirty="0">
                <a:solidFill>
                  <a:srgbClr val="0B550B"/>
                </a:solidFill>
                <a:latin typeface="Aharoni" panose="02010803020104030203" pitchFamily="2" charset="-79"/>
                <a:cs typeface="Aharoni" panose="02010803020104030203" pitchFamily="2" charset="-79"/>
              </a:rPr>
              <a:t>impact score </a:t>
            </a:r>
            <a:r>
              <a:rPr lang="en-US" sz="1800" dirty="0">
                <a:latin typeface="Aharoni" panose="02010803020104030203" pitchFamily="2" charset="-79"/>
                <a:cs typeface="Aharoni" panose="02010803020104030203" pitchFamily="2" charset="-79"/>
              </a:rPr>
              <a:t>and 2) volume, breadth and frequency of </a:t>
            </a:r>
            <a:r>
              <a:rPr lang="en-US" sz="1800" dirty="0">
                <a:solidFill>
                  <a:srgbClr val="0B550B"/>
                </a:solidFill>
                <a:latin typeface="Aharoni" panose="02010803020104030203" pitchFamily="2" charset="-79"/>
                <a:cs typeface="Aharoni" panose="02010803020104030203" pitchFamily="2" charset="-79"/>
              </a:rPr>
              <a:t>data</a:t>
            </a:r>
          </a:p>
        </p:txBody>
      </p:sp>
    </p:spTree>
    <p:extLst>
      <p:ext uri="{BB962C8B-B14F-4D97-AF65-F5344CB8AC3E}">
        <p14:creationId xmlns:p14="http://schemas.microsoft.com/office/powerpoint/2010/main" val="223762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41"/>
        <p:cNvGrpSpPr/>
        <p:nvPr/>
      </p:nvGrpSpPr>
      <p:grpSpPr>
        <a:xfrm>
          <a:off x="0" y="0"/>
          <a:ext cx="0" cy="0"/>
          <a:chOff x="0" y="0"/>
          <a:chExt cx="0" cy="0"/>
        </a:xfrm>
      </p:grpSpPr>
      <p:sp>
        <p:nvSpPr>
          <p:cNvPr id="1242" name="Google Shape;1242;p161"/>
          <p:cNvSpPr/>
          <p:nvPr/>
        </p:nvSpPr>
        <p:spPr>
          <a:xfrm>
            <a:off x="220275" y="4667650"/>
            <a:ext cx="2180100" cy="338700"/>
          </a:xfrm>
          <a:prstGeom prst="rect">
            <a:avLst/>
          </a:prstGeom>
          <a:no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Helvetica Neue Light"/>
              <a:ea typeface="Helvetica Neue Light"/>
              <a:cs typeface="Helvetica Neue Light"/>
              <a:sym typeface="Helvetica Neue Light"/>
            </a:endParaRPr>
          </a:p>
        </p:txBody>
      </p:sp>
      <p:sp>
        <p:nvSpPr>
          <p:cNvPr id="1244" name="Google Shape;1244;p161"/>
          <p:cNvSpPr/>
          <p:nvPr/>
        </p:nvSpPr>
        <p:spPr>
          <a:xfrm>
            <a:off x="2369825" y="4500900"/>
            <a:ext cx="2217600" cy="504900"/>
          </a:xfrm>
          <a:prstGeom prst="rect">
            <a:avLst/>
          </a:prstGeom>
          <a:solidFill>
            <a:srgbClr val="1E8E3E"/>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45" name="Google Shape;1245;p161"/>
          <p:cNvSpPr/>
          <p:nvPr/>
        </p:nvSpPr>
        <p:spPr>
          <a:xfrm>
            <a:off x="4580425" y="3814150"/>
            <a:ext cx="2217600" cy="1192200"/>
          </a:xfrm>
          <a:prstGeom prst="rect">
            <a:avLst/>
          </a:prstGeom>
          <a:solidFill>
            <a:srgbClr val="5BB974"/>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1" i="0" u="none" strike="noStrike" cap="none">
              <a:solidFill>
                <a:schemeClr val="dk1"/>
              </a:solidFill>
              <a:latin typeface="Arial"/>
              <a:ea typeface="Arial"/>
              <a:cs typeface="Arial"/>
              <a:sym typeface="Arial"/>
            </a:endParaRPr>
          </a:p>
        </p:txBody>
      </p:sp>
      <p:sp>
        <p:nvSpPr>
          <p:cNvPr id="1246" name="Google Shape;1246;p161"/>
          <p:cNvSpPr/>
          <p:nvPr/>
        </p:nvSpPr>
        <p:spPr>
          <a:xfrm>
            <a:off x="6776700" y="3115575"/>
            <a:ext cx="2144100" cy="1890300"/>
          </a:xfrm>
          <a:prstGeom prst="rect">
            <a:avLst/>
          </a:prstGeom>
          <a:solidFill>
            <a:srgbClr val="81C995"/>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600"/>
              <a:buFont typeface="Arial"/>
              <a:buNone/>
            </a:pPr>
            <a:endParaRPr sz="600" b="1" i="0" u="none" strike="noStrike" cap="none">
              <a:solidFill>
                <a:schemeClr val="lt1"/>
              </a:solidFill>
              <a:latin typeface="Arial"/>
              <a:ea typeface="Arial"/>
              <a:cs typeface="Arial"/>
              <a:sym typeface="Arial"/>
            </a:endParaRPr>
          </a:p>
        </p:txBody>
      </p:sp>
      <p:sp>
        <p:nvSpPr>
          <p:cNvPr id="1247" name="Google Shape;1247;p161"/>
          <p:cNvSpPr txBox="1"/>
          <p:nvPr/>
        </p:nvSpPr>
        <p:spPr>
          <a:xfrm>
            <a:off x="2552005" y="4689115"/>
            <a:ext cx="1821900" cy="291900"/>
          </a:xfrm>
          <a:prstGeom prst="rect">
            <a:avLst/>
          </a:prstGeom>
          <a:noFill/>
          <a:ln>
            <a:noFill/>
          </a:ln>
        </p:spPr>
        <p:txBody>
          <a:bodyPr spcFirstLastPara="1" wrap="square" lIns="68700" tIns="68700" rIns="68700" bIns="68700" anchor="b"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 sz="1300" b="1" i="0" u="none" strike="noStrike" cap="none" dirty="0">
                <a:solidFill>
                  <a:schemeClr val="lt1"/>
                </a:solidFill>
                <a:latin typeface="Helvetica Neue"/>
                <a:ea typeface="Helvetica Neue"/>
                <a:cs typeface="Helvetica Neue"/>
                <a:sym typeface="Helvetica Neue"/>
              </a:rPr>
              <a:t>Automation</a:t>
            </a:r>
            <a:endParaRPr sz="1300" b="1" i="0" u="none" strike="noStrike" cap="none" dirty="0">
              <a:solidFill>
                <a:schemeClr val="lt1"/>
              </a:solidFill>
              <a:latin typeface="Helvetica Neue"/>
              <a:ea typeface="Helvetica Neue"/>
              <a:cs typeface="Helvetica Neue"/>
              <a:sym typeface="Helvetica Neue"/>
            </a:endParaRPr>
          </a:p>
        </p:txBody>
      </p:sp>
      <p:sp>
        <p:nvSpPr>
          <p:cNvPr id="1248" name="Google Shape;1248;p161"/>
          <p:cNvSpPr txBox="1"/>
          <p:nvPr/>
        </p:nvSpPr>
        <p:spPr>
          <a:xfrm>
            <a:off x="4764325" y="4706815"/>
            <a:ext cx="1821900" cy="291900"/>
          </a:xfrm>
          <a:prstGeom prst="rect">
            <a:avLst/>
          </a:prstGeom>
          <a:noFill/>
          <a:ln>
            <a:noFill/>
          </a:ln>
        </p:spPr>
        <p:txBody>
          <a:bodyPr spcFirstLastPara="1" wrap="square" lIns="68700" tIns="68700" rIns="68700" bIns="68700" anchor="b"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 sz="1300" b="1" i="0" u="none" strike="noStrike" cap="none" dirty="0">
                <a:solidFill>
                  <a:schemeClr val="lt1"/>
                </a:solidFill>
                <a:latin typeface="Helvetica Neue"/>
                <a:ea typeface="Helvetica Neue"/>
                <a:cs typeface="Helvetica Neue"/>
                <a:sym typeface="Helvetica Neue"/>
              </a:rPr>
              <a:t>Integrated</a:t>
            </a:r>
            <a:endParaRPr sz="1300" b="1" i="0" u="none" strike="noStrike" cap="none" dirty="0">
              <a:solidFill>
                <a:schemeClr val="lt1"/>
              </a:solidFill>
              <a:latin typeface="Helvetica Neue"/>
              <a:ea typeface="Helvetica Neue"/>
              <a:cs typeface="Helvetica Neue"/>
              <a:sym typeface="Helvetica Neue"/>
            </a:endParaRPr>
          </a:p>
        </p:txBody>
      </p:sp>
      <p:sp>
        <p:nvSpPr>
          <p:cNvPr id="1249" name="Google Shape;1249;p161"/>
          <p:cNvSpPr txBox="1"/>
          <p:nvPr/>
        </p:nvSpPr>
        <p:spPr>
          <a:xfrm>
            <a:off x="6925441" y="4689115"/>
            <a:ext cx="1821900" cy="291900"/>
          </a:xfrm>
          <a:prstGeom prst="rect">
            <a:avLst/>
          </a:prstGeom>
          <a:noFill/>
          <a:ln>
            <a:noFill/>
          </a:ln>
        </p:spPr>
        <p:txBody>
          <a:bodyPr spcFirstLastPara="1" wrap="square" lIns="68700" tIns="68700" rIns="68700" bIns="68700" anchor="b"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 sz="1300" b="1" i="0" u="none" strike="noStrike" cap="none" dirty="0">
                <a:solidFill>
                  <a:schemeClr val="lt1"/>
                </a:solidFill>
                <a:latin typeface="Helvetica Neue"/>
                <a:ea typeface="Helvetica Neue"/>
                <a:cs typeface="Helvetica Neue"/>
                <a:sym typeface="Helvetica Neue"/>
              </a:rPr>
              <a:t>Stand-alone</a:t>
            </a:r>
            <a:endParaRPr sz="1300" b="1" i="0" u="none" strike="noStrike" cap="none" dirty="0">
              <a:solidFill>
                <a:schemeClr val="lt1"/>
              </a:solidFill>
              <a:latin typeface="Helvetica Neue"/>
              <a:ea typeface="Helvetica Neue"/>
              <a:cs typeface="Helvetica Neue"/>
              <a:sym typeface="Helvetica Neue"/>
            </a:endParaRPr>
          </a:p>
        </p:txBody>
      </p:sp>
      <p:sp>
        <p:nvSpPr>
          <p:cNvPr id="1251" name="Google Shape;1251;p161"/>
          <p:cNvSpPr/>
          <p:nvPr/>
        </p:nvSpPr>
        <p:spPr>
          <a:xfrm>
            <a:off x="2397892" y="4154176"/>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Custom funnel activation for audiences stages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2" name="Google Shape;1252;p161"/>
          <p:cNvSpPr/>
          <p:nvPr/>
        </p:nvSpPr>
        <p:spPr>
          <a:xfrm>
            <a:off x="3487501" y="4157135"/>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Optimisation (CRO) </a:t>
            </a:r>
            <a:r>
              <a:rPr lang="en" sz="600">
                <a:solidFill>
                  <a:schemeClr val="dk1"/>
                </a:solidFill>
                <a:latin typeface="Helvetica Neue Light"/>
                <a:ea typeface="Helvetica Neue Light"/>
                <a:cs typeface="Helvetica Neue Light"/>
                <a:sym typeface="Helvetica Neue Light"/>
              </a:rPr>
              <a:t>Consultancy</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3" name="Google Shape;1253;p161"/>
          <p:cNvSpPr/>
          <p:nvPr/>
        </p:nvSpPr>
        <p:spPr>
          <a:xfrm>
            <a:off x="4582729" y="345934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Optimisation With Advanced Audience Targeting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4" name="Google Shape;1254;p161"/>
          <p:cNvSpPr/>
          <p:nvPr/>
        </p:nvSpPr>
        <p:spPr>
          <a:xfrm>
            <a:off x="6776703" y="1748194"/>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Real Time Recommendations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5" name="Google Shape;1255;p161"/>
          <p:cNvSpPr/>
          <p:nvPr/>
        </p:nvSpPr>
        <p:spPr>
          <a:xfrm>
            <a:off x="5674342" y="345934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GCP architecture and utilisation plan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6" name="Google Shape;1256;p161"/>
          <p:cNvSpPr/>
          <p:nvPr/>
        </p:nvSpPr>
        <p:spPr>
          <a:xfrm>
            <a:off x="5674342" y="3115567"/>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Advanced online + offline Segmentation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7" name="Google Shape;1257;p161"/>
          <p:cNvSpPr/>
          <p:nvPr/>
        </p:nvSpPr>
        <p:spPr>
          <a:xfrm>
            <a:off x="6776703"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Content Recommendation Engine</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8" name="Google Shape;1258;p161"/>
          <p:cNvSpPr/>
          <p:nvPr/>
        </p:nvSpPr>
        <p:spPr>
          <a:xfrm>
            <a:off x="6771791" y="243585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Advanced Media Analysis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59" name="Google Shape;1259;p161"/>
          <p:cNvSpPr/>
          <p:nvPr/>
        </p:nvSpPr>
        <p:spPr>
          <a:xfrm>
            <a:off x="7869221"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External data injection for data-driven decisions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0" name="Google Shape;1260;p161"/>
          <p:cNvSpPr/>
          <p:nvPr/>
        </p:nvSpPr>
        <p:spPr>
          <a:xfrm>
            <a:off x="7869221" y="1745114"/>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Data Driven Segmentation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1" name="Google Shape;1261;p161"/>
          <p:cNvSpPr/>
          <p:nvPr/>
        </p:nvSpPr>
        <p:spPr>
          <a:xfrm>
            <a:off x="5674342" y="208875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lvl="0" indent="0" algn="ctr" rtl="0">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Custom funnel for online + offline journeys</a:t>
            </a:r>
            <a:endParaRPr sz="600">
              <a:solidFill>
                <a:schemeClr val="dk1"/>
              </a:solidFill>
              <a:latin typeface="Helvetica Neue Light"/>
              <a:ea typeface="Helvetica Neue Light"/>
              <a:cs typeface="Helvetica Neue Light"/>
              <a:sym typeface="Helvetica Neue Light"/>
            </a:endParaRPr>
          </a:p>
        </p:txBody>
      </p:sp>
      <p:sp>
        <p:nvSpPr>
          <p:cNvPr id="1262" name="Google Shape;1262;p161"/>
          <p:cNvSpPr/>
          <p:nvPr/>
        </p:nvSpPr>
        <p:spPr>
          <a:xfrm>
            <a:off x="6776703" y="208875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1:1 Personalisation Onsite </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3" name="Google Shape;1263;p161"/>
          <p:cNvSpPr/>
          <p:nvPr/>
        </p:nvSpPr>
        <p:spPr>
          <a:xfrm>
            <a:off x="2397892" y="345934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Creative/media analytics and optimisation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4" name="Google Shape;1264;p161"/>
          <p:cNvSpPr/>
          <p:nvPr/>
        </p:nvSpPr>
        <p:spPr>
          <a:xfrm>
            <a:off x="3487501" y="3813359"/>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Performance Monitoring Dashboards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5" name="Google Shape;1265;p161"/>
          <p:cNvSpPr/>
          <p:nvPr/>
        </p:nvSpPr>
        <p:spPr>
          <a:xfrm>
            <a:off x="3487501" y="345934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Customer Journey IDs Mapping</a:t>
            </a:r>
            <a:endParaRPr sz="600">
              <a:solidFill>
                <a:schemeClr val="dk1"/>
              </a:solidFill>
              <a:latin typeface="Helvetica Neue Light"/>
              <a:ea typeface="Helvetica Neue Light"/>
              <a:cs typeface="Helvetica Neue Light"/>
              <a:sym typeface="Helvetica Neue Light"/>
            </a:endParaRPr>
          </a:p>
        </p:txBody>
      </p:sp>
      <p:sp>
        <p:nvSpPr>
          <p:cNvPr id="1266" name="Google Shape;1266;p161"/>
          <p:cNvSpPr/>
          <p:nvPr/>
        </p:nvSpPr>
        <p:spPr>
          <a:xfrm>
            <a:off x="2397892" y="3115567"/>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Custom funnel visualisation for online journeys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7" name="Google Shape;1267;p161"/>
          <p:cNvSpPr/>
          <p:nvPr/>
        </p:nvSpPr>
        <p:spPr>
          <a:xfrm>
            <a:off x="3487501"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Customer Segmentation </a:t>
            </a:r>
            <a:endParaRPr sz="600">
              <a:solidFill>
                <a:schemeClr val="dk1"/>
              </a:solidFill>
              <a:latin typeface="Helvetica Neue Light"/>
              <a:ea typeface="Helvetica Neue Light"/>
              <a:cs typeface="Helvetica Neue Light"/>
              <a:sym typeface="Helvetica Neue Light"/>
            </a:endParaRPr>
          </a:p>
        </p:txBody>
      </p:sp>
      <p:sp>
        <p:nvSpPr>
          <p:cNvPr id="1268" name="Google Shape;1268;p161"/>
          <p:cNvSpPr/>
          <p:nvPr/>
        </p:nvSpPr>
        <p:spPr>
          <a:xfrm>
            <a:off x="4582729" y="3115567"/>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CRM/Loyalty Integration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69" name="Google Shape;1269;p161"/>
          <p:cNvSpPr/>
          <p:nvPr/>
        </p:nvSpPr>
        <p:spPr>
          <a:xfrm>
            <a:off x="4582729"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Lifetime Customer analysis and tracking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70" name="Google Shape;1270;p161"/>
          <p:cNvSpPr/>
          <p:nvPr/>
        </p:nvSpPr>
        <p:spPr>
          <a:xfrm>
            <a:off x="5674342" y="243320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Self-serve analytics for all teams and departments</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71" name="Google Shape;1271;p161"/>
          <p:cNvSpPr/>
          <p:nvPr/>
        </p:nvSpPr>
        <p:spPr>
          <a:xfrm>
            <a:off x="7869221" y="243320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Customer Lifetime Value Prediction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72" name="Google Shape;1272;p161"/>
          <p:cNvSpPr/>
          <p:nvPr/>
        </p:nvSpPr>
        <p:spPr>
          <a:xfrm>
            <a:off x="7869221" y="208875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Machine Learning Customer Journey Mapping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74" name="Google Shape;1274;p161"/>
          <p:cNvSpPr/>
          <p:nvPr/>
        </p:nvSpPr>
        <p:spPr>
          <a:xfrm>
            <a:off x="2397892"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Privacy Data Management And Monitoring</a:t>
            </a:r>
            <a:endParaRPr sz="600">
              <a:solidFill>
                <a:schemeClr val="dk1"/>
              </a:solidFill>
              <a:latin typeface="Helvetica Neue Light"/>
              <a:ea typeface="Helvetica Neue Light"/>
              <a:cs typeface="Helvetica Neue Light"/>
              <a:sym typeface="Helvetica Neue Light"/>
            </a:endParaRPr>
          </a:p>
        </p:txBody>
      </p:sp>
      <p:sp>
        <p:nvSpPr>
          <p:cNvPr id="1275" name="Google Shape;1275;p161"/>
          <p:cNvSpPr/>
          <p:nvPr/>
        </p:nvSpPr>
        <p:spPr>
          <a:xfrm>
            <a:off x="3487501" y="243320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lvl="0" indent="0" algn="ctr" rtl="0">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A/B Testing practices for key audiences</a:t>
            </a:r>
            <a:endParaRPr sz="600">
              <a:solidFill>
                <a:schemeClr val="dk1"/>
              </a:solidFill>
              <a:latin typeface="Helvetica Neue Light"/>
              <a:ea typeface="Helvetica Neue Light"/>
              <a:cs typeface="Helvetica Neue Light"/>
              <a:sym typeface="Helvetica Neue Light"/>
            </a:endParaRPr>
          </a:p>
        </p:txBody>
      </p:sp>
      <p:sp>
        <p:nvSpPr>
          <p:cNvPr id="1278" name="Google Shape;1278;p161"/>
          <p:cNvSpPr/>
          <p:nvPr/>
        </p:nvSpPr>
        <p:spPr>
          <a:xfrm>
            <a:off x="6776703" y="140133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Automated Audience Creation &amp; Activation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85" name="Google Shape;1285;p161"/>
          <p:cNvSpPr/>
          <p:nvPr/>
        </p:nvSpPr>
        <p:spPr>
          <a:xfrm>
            <a:off x="2397892" y="380452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Attribution Modelling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86" name="Google Shape;1286;p161"/>
          <p:cNvSpPr/>
          <p:nvPr/>
        </p:nvSpPr>
        <p:spPr>
          <a:xfrm>
            <a:off x="7869225" y="105756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lvl="0" indent="0" algn="ctr" rtl="0">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Predictive models - churn &amp; likelihood to convert</a:t>
            </a:r>
            <a:endParaRPr sz="600">
              <a:solidFill>
                <a:schemeClr val="dk1"/>
              </a:solidFill>
              <a:latin typeface="Helvetica Neue Light"/>
              <a:ea typeface="Helvetica Neue Light"/>
              <a:cs typeface="Helvetica Neue Light"/>
              <a:sym typeface="Helvetica Neue Light"/>
            </a:endParaRPr>
          </a:p>
        </p:txBody>
      </p:sp>
      <p:sp>
        <p:nvSpPr>
          <p:cNvPr id="1287" name="Google Shape;1287;p161"/>
          <p:cNvSpPr/>
          <p:nvPr/>
        </p:nvSpPr>
        <p:spPr>
          <a:xfrm>
            <a:off x="6776703" y="105756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Automated Forecasting &amp; Anomaly Detection</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88" name="Google Shape;1288;p161"/>
          <p:cNvSpPr/>
          <p:nvPr/>
        </p:nvSpPr>
        <p:spPr>
          <a:xfrm>
            <a:off x="4582729" y="2433201"/>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lvl="0" indent="0" algn="ctr" rtl="0">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Offline Data Ingestion</a:t>
            </a:r>
            <a:endParaRPr sz="600">
              <a:solidFill>
                <a:schemeClr val="dk1"/>
              </a:solidFill>
              <a:latin typeface="Helvetica Neue Light"/>
              <a:ea typeface="Helvetica Neue Light"/>
              <a:cs typeface="Helvetica Neue Light"/>
              <a:sym typeface="Helvetica Neue Light"/>
            </a:endParaRPr>
          </a:p>
        </p:txBody>
      </p:sp>
      <p:sp>
        <p:nvSpPr>
          <p:cNvPr id="1289" name="Google Shape;1289;p161"/>
          <p:cNvSpPr/>
          <p:nvPr/>
        </p:nvSpPr>
        <p:spPr>
          <a:xfrm>
            <a:off x="5674342" y="2770878"/>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GA goals and metrics for media bidding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90" name="Google Shape;1290;p161"/>
          <p:cNvSpPr/>
          <p:nvPr/>
        </p:nvSpPr>
        <p:spPr>
          <a:xfrm>
            <a:off x="3487501" y="3115567"/>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Content &amp; Engagement Scoring</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91" name="Google Shape;1291;p161"/>
          <p:cNvSpPr/>
          <p:nvPr/>
        </p:nvSpPr>
        <p:spPr>
          <a:xfrm>
            <a:off x="7869221" y="1401350"/>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a:solidFill>
                  <a:schemeClr val="dk1"/>
                </a:solidFill>
                <a:latin typeface="Helvetica Neue Light"/>
                <a:ea typeface="Helvetica Neue Light"/>
                <a:cs typeface="Helvetica Neue Light"/>
                <a:sym typeface="Helvetica Neue Light"/>
              </a:rPr>
              <a:t>Recommendations using AI</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92" name="Google Shape;1292;p161"/>
          <p:cNvSpPr/>
          <p:nvPr/>
        </p:nvSpPr>
        <p:spPr>
          <a:xfrm>
            <a:off x="4582729" y="208875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Helvetica Neue Light"/>
                <a:ea typeface="Helvetica Neue Light"/>
                <a:cs typeface="Helvetica Neue Light"/>
                <a:sym typeface="Helvetica Neue Light"/>
              </a:rPr>
              <a:t>Data Driven Attribution - Online And Offline</a:t>
            </a:r>
            <a:endParaRPr sz="600" b="0" i="0" u="none" strike="noStrike" cap="none">
              <a:solidFill>
                <a:schemeClr val="dk1"/>
              </a:solidFill>
              <a:latin typeface="Helvetica Neue Light"/>
              <a:ea typeface="Helvetica Neue Light"/>
              <a:cs typeface="Helvetica Neue Light"/>
              <a:sym typeface="Helvetica Neue Light"/>
            </a:endParaRPr>
          </a:p>
        </p:txBody>
      </p:sp>
      <p:sp>
        <p:nvSpPr>
          <p:cNvPr id="1293" name="Google Shape;1293;p161"/>
          <p:cNvSpPr txBox="1"/>
          <p:nvPr/>
        </p:nvSpPr>
        <p:spPr>
          <a:xfrm>
            <a:off x="438725" y="512650"/>
            <a:ext cx="5235600" cy="492412"/>
          </a:xfrm>
          <a:prstGeom prst="rect">
            <a:avLst/>
          </a:prstGeom>
          <a:noFill/>
          <a:ln>
            <a:noFill/>
          </a:ln>
        </p:spPr>
        <p:txBody>
          <a:bodyPr spcFirstLastPara="1" wrap="square" lIns="91425" tIns="91425" rIns="91425" bIns="91425" anchor="t" anchorCtr="0">
            <a:spAutoFit/>
          </a:bodyPr>
          <a:lstStyle/>
          <a:p>
            <a:pPr marL="0" marR="0" lvl="3" indent="0" algn="l" rtl="0">
              <a:lnSpc>
                <a:spcPct val="100000"/>
              </a:lnSpc>
              <a:spcBef>
                <a:spcPts val="0"/>
              </a:spcBef>
              <a:spcAft>
                <a:spcPts val="0"/>
              </a:spcAft>
              <a:buNone/>
            </a:pPr>
            <a:r>
              <a:rPr lang="en" sz="2000" b="1" dirty="0">
                <a:solidFill>
                  <a:schemeClr val="dk1"/>
                </a:solidFill>
                <a:latin typeface="Helvetica Neue"/>
                <a:ea typeface="Helvetica Neue"/>
                <a:cs typeface="Helvetica Neue"/>
                <a:sym typeface="Helvetica Neue"/>
              </a:rPr>
              <a:t>Marketing is ripe for AI-driven disruption. </a:t>
            </a:r>
            <a:endParaRPr sz="2000" b="1" dirty="0">
              <a:solidFill>
                <a:schemeClr val="dk1"/>
              </a:solidFill>
              <a:latin typeface="Helvetica Neue"/>
              <a:ea typeface="Helvetica Neue"/>
              <a:cs typeface="Helvetica Neue"/>
              <a:sym typeface="Helvetica Neue"/>
            </a:endParaRPr>
          </a:p>
        </p:txBody>
      </p:sp>
      <p:sp>
        <p:nvSpPr>
          <p:cNvPr id="1294" name="Google Shape;1294;p161"/>
          <p:cNvSpPr/>
          <p:nvPr/>
        </p:nvSpPr>
        <p:spPr>
          <a:xfrm>
            <a:off x="4013251" y="542425"/>
            <a:ext cx="1765090" cy="432862"/>
          </a:xfrm>
          <a:custGeom>
            <a:avLst/>
            <a:gdLst/>
            <a:ahLst/>
            <a:cxnLst/>
            <a:rect l="l" t="t" r="r" b="b"/>
            <a:pathLst>
              <a:path w="68678" h="50642" fill="none" extrusionOk="0">
                <a:moveTo>
                  <a:pt x="42199" y="4033"/>
                </a:moveTo>
                <a:cubicBezTo>
                  <a:pt x="33803" y="5435"/>
                  <a:pt x="24730" y="6254"/>
                  <a:pt x="16949" y="10066"/>
                </a:cubicBezTo>
                <a:cubicBezTo>
                  <a:pt x="12444" y="12271"/>
                  <a:pt x="8144" y="16067"/>
                  <a:pt x="5277" y="20225"/>
                </a:cubicBezTo>
                <a:cubicBezTo>
                  <a:pt x="158" y="27692"/>
                  <a:pt x="0" y="40072"/>
                  <a:pt x="8112" y="45444"/>
                </a:cubicBezTo>
                <a:cubicBezTo>
                  <a:pt x="11704" y="47822"/>
                  <a:pt x="15973" y="48940"/>
                  <a:pt x="20147" y="49555"/>
                </a:cubicBezTo>
                <a:cubicBezTo>
                  <a:pt x="27629" y="50642"/>
                  <a:pt x="35158" y="49681"/>
                  <a:pt x="42435" y="47680"/>
                </a:cubicBezTo>
                <a:cubicBezTo>
                  <a:pt x="53209" y="44735"/>
                  <a:pt x="62534" y="38135"/>
                  <a:pt x="66661" y="27062"/>
                </a:cubicBezTo>
                <a:cubicBezTo>
                  <a:pt x="67984" y="23470"/>
                  <a:pt x="68677" y="19375"/>
                  <a:pt x="67937" y="15563"/>
                </a:cubicBezTo>
                <a:cubicBezTo>
                  <a:pt x="67008" y="10790"/>
                  <a:pt x="63747" y="7687"/>
                  <a:pt x="59731" y="5498"/>
                </a:cubicBezTo>
                <a:cubicBezTo>
                  <a:pt x="49665" y="0"/>
                  <a:pt x="36276" y="378"/>
                  <a:pt x="25770" y="4301"/>
                </a:cubicBezTo>
                <a:cubicBezTo>
                  <a:pt x="14901" y="8349"/>
                  <a:pt x="725" y="16650"/>
                  <a:pt x="709" y="30385"/>
                </a:cubicBezTo>
                <a:cubicBezTo>
                  <a:pt x="693" y="36843"/>
                  <a:pt x="4616" y="41143"/>
                  <a:pt x="9640" y="44373"/>
                </a:cubicBezTo>
                <a:cubicBezTo>
                  <a:pt x="12098" y="45963"/>
                  <a:pt x="14130" y="47003"/>
                  <a:pt x="16823" y="48074"/>
                </a:cubicBezTo>
                <a:cubicBezTo>
                  <a:pt x="19721" y="49240"/>
                  <a:pt x="22620" y="49665"/>
                  <a:pt x="25628" y="50390"/>
                </a:cubicBezTo>
              </a:path>
            </a:pathLst>
          </a:custGeom>
          <a:noFill/>
          <a:ln w="9525" cap="rnd"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TextBox 55">
            <a:extLst>
              <a:ext uri="{FF2B5EF4-FFF2-40B4-BE49-F238E27FC236}">
                <a16:creationId xmlns:a16="http://schemas.microsoft.com/office/drawing/2014/main" id="{B11FE859-AFF9-FF40-3AD5-636B4CCEBA96}"/>
              </a:ext>
            </a:extLst>
          </p:cNvPr>
          <p:cNvSpPr txBox="1"/>
          <p:nvPr/>
        </p:nvSpPr>
        <p:spPr>
          <a:xfrm>
            <a:off x="438725" y="1029903"/>
            <a:ext cx="4910516" cy="461665"/>
          </a:xfrm>
          <a:prstGeom prst="rect">
            <a:avLst/>
          </a:prstGeom>
          <a:noFill/>
        </p:spPr>
        <p:txBody>
          <a:bodyPr wrap="square">
            <a:spAutoFit/>
          </a:bodyPr>
          <a:lstStyle/>
          <a:p>
            <a:pPr marL="0" lvl="0" indent="0" algn="l" rtl="0">
              <a:lnSpc>
                <a:spcPct val="100000"/>
              </a:lnSpc>
              <a:spcBef>
                <a:spcPts val="0"/>
              </a:spcBef>
              <a:spcAft>
                <a:spcPts val="0"/>
              </a:spcAft>
              <a:buNone/>
            </a:pPr>
            <a:r>
              <a:rPr lang="en-US" sz="1200" b="1" dirty="0">
                <a:solidFill>
                  <a:srgbClr val="0B550B"/>
                </a:solidFill>
                <a:latin typeface="Helvetica Neue"/>
                <a:ea typeface="Helvetica Neue"/>
                <a:cs typeface="Helvetica Neue"/>
                <a:sym typeface="Helvetica Neue"/>
              </a:rPr>
              <a:t>Disruption</a:t>
            </a:r>
            <a:r>
              <a:rPr lang="en-US" sz="1200" b="1" dirty="0">
                <a:solidFill>
                  <a:schemeClr val="dk2"/>
                </a:solidFill>
                <a:latin typeface="Helvetica Neue"/>
                <a:ea typeface="Helvetica Neue"/>
                <a:cs typeface="Helvetica Neue"/>
                <a:sym typeface="Helvetica Neue"/>
              </a:rPr>
              <a:t>: </a:t>
            </a:r>
            <a:r>
              <a:rPr lang="en-CA" sz="1200" b="0" i="0" dirty="0">
                <a:solidFill>
                  <a:srgbClr val="202124"/>
                </a:solidFill>
                <a:effectLst/>
                <a:latin typeface="arial" panose="020B0604020202020204" pitchFamily="34" charset="0"/>
              </a:rPr>
              <a:t>radical change to an existing industry or market due to technological innovation</a:t>
            </a:r>
            <a:endParaRPr lang="en-US" sz="1200" b="1" dirty="0">
              <a:solidFill>
                <a:srgbClr val="085631"/>
              </a:solidFill>
              <a:latin typeface="Helvetica Neue"/>
              <a:ea typeface="Helvetica Neue"/>
              <a:cs typeface="Helvetica Neue"/>
              <a:sym typeface="Helvetica Neue"/>
            </a:endParaRPr>
          </a:p>
        </p:txBody>
      </p:sp>
      <p:sp>
        <p:nvSpPr>
          <p:cNvPr id="57" name="Google Shape;1244;p161">
            <a:extLst>
              <a:ext uri="{FF2B5EF4-FFF2-40B4-BE49-F238E27FC236}">
                <a16:creationId xmlns:a16="http://schemas.microsoft.com/office/drawing/2014/main" id="{64CEC4BF-6E0E-12B1-0CFA-56ECB9C8A527}"/>
              </a:ext>
            </a:extLst>
          </p:cNvPr>
          <p:cNvSpPr/>
          <p:nvPr/>
        </p:nvSpPr>
        <p:spPr>
          <a:xfrm>
            <a:off x="92859" y="4689115"/>
            <a:ext cx="2217600" cy="309600"/>
          </a:xfrm>
          <a:prstGeom prst="rect">
            <a:avLst/>
          </a:prstGeom>
          <a:solidFill>
            <a:srgbClr val="0B550B"/>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8" name="Google Shape;1247;p161">
            <a:extLst>
              <a:ext uri="{FF2B5EF4-FFF2-40B4-BE49-F238E27FC236}">
                <a16:creationId xmlns:a16="http://schemas.microsoft.com/office/drawing/2014/main" id="{4851ECEF-665C-8EB4-B82E-96E23EE0C524}"/>
              </a:ext>
            </a:extLst>
          </p:cNvPr>
          <p:cNvSpPr txBox="1"/>
          <p:nvPr/>
        </p:nvSpPr>
        <p:spPr>
          <a:xfrm>
            <a:off x="247050" y="4719590"/>
            <a:ext cx="1821900" cy="291900"/>
          </a:xfrm>
          <a:prstGeom prst="rect">
            <a:avLst/>
          </a:prstGeom>
          <a:noFill/>
          <a:ln>
            <a:noFill/>
          </a:ln>
        </p:spPr>
        <p:txBody>
          <a:bodyPr spcFirstLastPara="1" wrap="square" lIns="68700" tIns="68700" rIns="68700" bIns="68700" anchor="b"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 sz="1300" b="1" i="0" u="none" strike="noStrike" cap="none" dirty="0">
                <a:solidFill>
                  <a:schemeClr val="lt1"/>
                </a:solidFill>
                <a:latin typeface="Helvetica Neue"/>
                <a:ea typeface="Helvetica Neue"/>
                <a:cs typeface="Helvetica Neue"/>
                <a:sym typeface="Helvetica Neue"/>
              </a:rPr>
              <a:t>Nascent</a:t>
            </a:r>
            <a:endParaRPr sz="1300" b="1" i="0" u="none" strike="noStrike" cap="none" dirty="0">
              <a:solidFill>
                <a:schemeClr val="lt1"/>
              </a:solidFill>
              <a:latin typeface="Helvetica Neue"/>
              <a:ea typeface="Helvetica Neue"/>
              <a:cs typeface="Helvetica Neue"/>
              <a:sym typeface="Helvetica Neue"/>
            </a:endParaRPr>
          </a:p>
        </p:txBody>
      </p:sp>
      <p:sp>
        <p:nvSpPr>
          <p:cNvPr id="59" name="Google Shape;1251;p161">
            <a:extLst>
              <a:ext uri="{FF2B5EF4-FFF2-40B4-BE49-F238E27FC236}">
                <a16:creationId xmlns:a16="http://schemas.microsoft.com/office/drawing/2014/main" id="{B860C760-749A-A2A0-B355-D8105A4CF210}"/>
              </a:ext>
            </a:extLst>
          </p:cNvPr>
          <p:cNvSpPr/>
          <p:nvPr/>
        </p:nvSpPr>
        <p:spPr>
          <a:xfrm>
            <a:off x="1255251" y="4366246"/>
            <a:ext cx="1045492"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dirty="0">
                <a:solidFill>
                  <a:schemeClr val="dk1"/>
                </a:solidFill>
                <a:latin typeface="Helvetica Neue Light"/>
                <a:ea typeface="Helvetica Neue Light"/>
                <a:cs typeface="Helvetica Neue Light"/>
                <a:sym typeface="Helvetica Neue Light"/>
              </a:rPr>
              <a:t>Generative AI</a:t>
            </a:r>
            <a:endParaRPr sz="600" b="0" i="0" u="none" strike="noStrike" cap="none" dirty="0">
              <a:solidFill>
                <a:schemeClr val="dk1"/>
              </a:solidFill>
              <a:latin typeface="Helvetica Neue Light"/>
              <a:ea typeface="Helvetica Neue Light"/>
              <a:cs typeface="Helvetica Neue Light"/>
              <a:sym typeface="Helvetica Neue Light"/>
            </a:endParaRPr>
          </a:p>
        </p:txBody>
      </p:sp>
      <p:pic>
        <p:nvPicPr>
          <p:cNvPr id="6" name="Picture 5" descr="A blue background with white text&#10;&#10;Description automatically generated with low confidence">
            <a:extLst>
              <a:ext uri="{FF2B5EF4-FFF2-40B4-BE49-F238E27FC236}">
                <a16:creationId xmlns:a16="http://schemas.microsoft.com/office/drawing/2014/main" id="{DB8ADA43-2EEC-C1E8-F447-A241865F94CF}"/>
              </a:ext>
            </a:extLst>
          </p:cNvPr>
          <p:cNvPicPr>
            <a:picLocks noChangeAspect="1"/>
          </p:cNvPicPr>
          <p:nvPr/>
        </p:nvPicPr>
        <p:blipFill>
          <a:blip r:embed="rId3"/>
          <a:stretch>
            <a:fillRect/>
          </a:stretch>
        </p:blipFill>
        <p:spPr>
          <a:xfrm>
            <a:off x="114839" y="2934913"/>
            <a:ext cx="575208" cy="338701"/>
          </a:xfrm>
          <a:prstGeom prst="rect">
            <a:avLst/>
          </a:prstGeom>
        </p:spPr>
      </p:pic>
      <p:sp>
        <p:nvSpPr>
          <p:cNvPr id="64" name="Google Shape;1251;p161">
            <a:extLst>
              <a:ext uri="{FF2B5EF4-FFF2-40B4-BE49-F238E27FC236}">
                <a16:creationId xmlns:a16="http://schemas.microsoft.com/office/drawing/2014/main" id="{43F85947-A78F-0EC4-E98C-9EE78EE18F7C}"/>
              </a:ext>
            </a:extLst>
          </p:cNvPr>
          <p:cNvSpPr/>
          <p:nvPr/>
        </p:nvSpPr>
        <p:spPr>
          <a:xfrm>
            <a:off x="1255251" y="4015061"/>
            <a:ext cx="1045492"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dirty="0">
                <a:solidFill>
                  <a:schemeClr val="dk1"/>
                </a:solidFill>
                <a:latin typeface="Helvetica Neue Light"/>
                <a:ea typeface="Helvetica Neue Light"/>
                <a:cs typeface="Helvetica Neue Light"/>
                <a:sym typeface="Helvetica Neue Light"/>
              </a:rPr>
              <a:t>Blockchain</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65" name="Google Shape;1251;p161">
            <a:extLst>
              <a:ext uri="{FF2B5EF4-FFF2-40B4-BE49-F238E27FC236}">
                <a16:creationId xmlns:a16="http://schemas.microsoft.com/office/drawing/2014/main" id="{C6394DEC-B454-173A-53CD-6B4015FD603B}"/>
              </a:ext>
            </a:extLst>
          </p:cNvPr>
          <p:cNvSpPr/>
          <p:nvPr/>
        </p:nvSpPr>
        <p:spPr>
          <a:xfrm>
            <a:off x="1255251" y="3663876"/>
            <a:ext cx="1045492"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dirty="0">
                <a:solidFill>
                  <a:schemeClr val="dk1"/>
                </a:solidFill>
                <a:latin typeface="Helvetica Neue Light"/>
                <a:ea typeface="Helvetica Neue Light"/>
                <a:cs typeface="Helvetica Neue Light"/>
                <a:sym typeface="Helvetica Neue Light"/>
              </a:rPr>
              <a:t>Metaverse</a:t>
            </a:r>
            <a:endParaRPr sz="600" b="0" i="0" u="none" strike="noStrike" cap="none" dirty="0">
              <a:solidFill>
                <a:schemeClr val="dk1"/>
              </a:solidFill>
              <a:latin typeface="Helvetica Neue Light"/>
              <a:ea typeface="Helvetica Neue Light"/>
              <a:cs typeface="Helvetica Neue Light"/>
              <a:sym typeface="Helvetica Neue Light"/>
            </a:endParaRPr>
          </a:p>
        </p:txBody>
      </p:sp>
      <p:grpSp>
        <p:nvGrpSpPr>
          <p:cNvPr id="7" name="Group 6">
            <a:extLst>
              <a:ext uri="{FF2B5EF4-FFF2-40B4-BE49-F238E27FC236}">
                <a16:creationId xmlns:a16="http://schemas.microsoft.com/office/drawing/2014/main" id="{1DBA34B2-2CE1-B0AE-442A-06BB2984828D}"/>
              </a:ext>
            </a:extLst>
          </p:cNvPr>
          <p:cNvGrpSpPr/>
          <p:nvPr/>
        </p:nvGrpSpPr>
        <p:grpSpPr>
          <a:xfrm>
            <a:off x="30527" y="3244400"/>
            <a:ext cx="1189809" cy="1357260"/>
            <a:chOff x="30527" y="3244400"/>
            <a:chExt cx="1189809" cy="1357260"/>
          </a:xfrm>
        </p:grpSpPr>
        <p:sp>
          <p:nvSpPr>
            <p:cNvPr id="67" name="Google Shape;775;p152">
              <a:extLst>
                <a:ext uri="{FF2B5EF4-FFF2-40B4-BE49-F238E27FC236}">
                  <a16:creationId xmlns:a16="http://schemas.microsoft.com/office/drawing/2014/main" id="{D354C8A1-E83A-56DF-969B-FC446D7C5760}"/>
                </a:ext>
              </a:extLst>
            </p:cNvPr>
            <p:cNvSpPr/>
            <p:nvPr/>
          </p:nvSpPr>
          <p:spPr>
            <a:xfrm rot="21494008" flipH="1">
              <a:off x="30527" y="3244400"/>
              <a:ext cx="1179361" cy="1339259"/>
            </a:xfrm>
            <a:custGeom>
              <a:avLst/>
              <a:gdLst/>
              <a:ahLst/>
              <a:cxnLst/>
              <a:rect l="l" t="t" r="r" b="b"/>
              <a:pathLst>
                <a:path w="8891" h="5241" fill="none" extrusionOk="0">
                  <a:moveTo>
                    <a:pt x="7483" y="142"/>
                  </a:moveTo>
                  <a:cubicBezTo>
                    <a:pt x="7887" y="73"/>
                    <a:pt x="8242" y="0"/>
                    <a:pt x="8597" y="264"/>
                  </a:cubicBezTo>
                  <a:cubicBezTo>
                    <a:pt x="8890" y="481"/>
                    <a:pt x="8887" y="733"/>
                    <a:pt x="8665" y="1004"/>
                  </a:cubicBezTo>
                  <a:cubicBezTo>
                    <a:pt x="7998" y="1812"/>
                    <a:pt x="6964" y="2373"/>
                    <a:pt x="5988" y="2708"/>
                  </a:cubicBezTo>
                  <a:cubicBezTo>
                    <a:pt x="4851" y="3105"/>
                    <a:pt x="3646" y="3429"/>
                    <a:pt x="2433" y="3483"/>
                  </a:cubicBezTo>
                  <a:cubicBezTo>
                    <a:pt x="1980" y="3502"/>
                    <a:pt x="1488" y="3505"/>
                    <a:pt x="1041" y="3399"/>
                  </a:cubicBezTo>
                  <a:cubicBezTo>
                    <a:pt x="854" y="3353"/>
                    <a:pt x="603" y="3204"/>
                    <a:pt x="877" y="3052"/>
                  </a:cubicBezTo>
                  <a:cubicBezTo>
                    <a:pt x="1533" y="2685"/>
                    <a:pt x="2613" y="2769"/>
                    <a:pt x="3314" y="2895"/>
                  </a:cubicBezTo>
                  <a:cubicBezTo>
                    <a:pt x="3757" y="2975"/>
                    <a:pt x="4512" y="3319"/>
                    <a:pt x="4100" y="3879"/>
                  </a:cubicBezTo>
                  <a:cubicBezTo>
                    <a:pt x="3864" y="4200"/>
                    <a:pt x="3433" y="4356"/>
                    <a:pt x="3082" y="4489"/>
                  </a:cubicBezTo>
                  <a:cubicBezTo>
                    <a:pt x="2525" y="4695"/>
                    <a:pt x="1941" y="4848"/>
                    <a:pt x="1362" y="4985"/>
                  </a:cubicBezTo>
                  <a:cubicBezTo>
                    <a:pt x="912" y="5088"/>
                    <a:pt x="458" y="5184"/>
                    <a:pt x="0" y="524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6;p152">
              <a:extLst>
                <a:ext uri="{FF2B5EF4-FFF2-40B4-BE49-F238E27FC236}">
                  <a16:creationId xmlns:a16="http://schemas.microsoft.com/office/drawing/2014/main" id="{7208112F-ABCC-6606-4432-D9FA19E83511}"/>
                </a:ext>
              </a:extLst>
            </p:cNvPr>
            <p:cNvSpPr/>
            <p:nvPr/>
          </p:nvSpPr>
          <p:spPr>
            <a:xfrm rot="21494008" flipH="1">
              <a:off x="722033" y="4564351"/>
              <a:ext cx="486813" cy="37309"/>
            </a:xfrm>
            <a:custGeom>
              <a:avLst/>
              <a:gdLst/>
              <a:ahLst/>
              <a:cxnLst/>
              <a:rect l="l" t="t" r="r" b="b"/>
              <a:pathLst>
                <a:path w="3670" h="146" fill="none" extrusionOk="0">
                  <a:moveTo>
                    <a:pt x="0" y="145"/>
                  </a:moveTo>
                  <a:cubicBezTo>
                    <a:pt x="1221" y="77"/>
                    <a:pt x="2445" y="0"/>
                    <a:pt x="3669" y="0"/>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77;p152">
              <a:extLst>
                <a:ext uri="{FF2B5EF4-FFF2-40B4-BE49-F238E27FC236}">
                  <a16:creationId xmlns:a16="http://schemas.microsoft.com/office/drawing/2014/main" id="{97A8F85F-F020-929A-770D-577928F2B50B}"/>
                </a:ext>
              </a:extLst>
            </p:cNvPr>
            <p:cNvSpPr/>
            <p:nvPr/>
          </p:nvSpPr>
          <p:spPr>
            <a:xfrm rot="21494008" flipH="1">
              <a:off x="1023887" y="4335789"/>
              <a:ext cx="196449" cy="208006"/>
            </a:xfrm>
            <a:custGeom>
              <a:avLst/>
              <a:gdLst/>
              <a:ahLst/>
              <a:cxnLst/>
              <a:rect l="l" t="t" r="r" b="b"/>
              <a:pathLst>
                <a:path w="1481" h="814" fill="none" extrusionOk="0">
                  <a:moveTo>
                    <a:pt x="1" y="813"/>
                  </a:moveTo>
                  <a:cubicBezTo>
                    <a:pt x="497" y="546"/>
                    <a:pt x="996" y="291"/>
                    <a:pt x="1481" y="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51;p161">
            <a:extLst>
              <a:ext uri="{FF2B5EF4-FFF2-40B4-BE49-F238E27FC236}">
                <a16:creationId xmlns:a16="http://schemas.microsoft.com/office/drawing/2014/main" id="{0C335884-5504-172A-74BF-C5D119F112B6}"/>
              </a:ext>
            </a:extLst>
          </p:cNvPr>
          <p:cNvSpPr/>
          <p:nvPr/>
        </p:nvSpPr>
        <p:spPr>
          <a:xfrm>
            <a:off x="1255251" y="3331411"/>
            <a:ext cx="1045492"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dirty="0">
                <a:solidFill>
                  <a:schemeClr val="dk1"/>
                </a:solidFill>
                <a:latin typeface="Helvetica Neue Light"/>
                <a:ea typeface="Helvetica Neue Light"/>
                <a:cs typeface="Helvetica Neue Light"/>
                <a:sym typeface="Helvetica Neue Light"/>
              </a:rPr>
              <a:t>Augmented Reality</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72" name="Google Shape;1251;p161">
            <a:extLst>
              <a:ext uri="{FF2B5EF4-FFF2-40B4-BE49-F238E27FC236}">
                <a16:creationId xmlns:a16="http://schemas.microsoft.com/office/drawing/2014/main" id="{A18591B7-7FC9-7C8C-EA2C-81916A96569A}"/>
              </a:ext>
            </a:extLst>
          </p:cNvPr>
          <p:cNvSpPr/>
          <p:nvPr/>
        </p:nvSpPr>
        <p:spPr>
          <a:xfrm>
            <a:off x="1264967" y="2988213"/>
            <a:ext cx="1045492"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dirty="0">
                <a:solidFill>
                  <a:schemeClr val="dk1"/>
                </a:solidFill>
                <a:latin typeface="Helvetica Neue Light"/>
                <a:ea typeface="Helvetica Neue Light"/>
                <a:cs typeface="Helvetica Neue Light"/>
                <a:sym typeface="Helvetica Neue Light"/>
              </a:rPr>
              <a:t>Virtual Reality</a:t>
            </a:r>
            <a:endParaRPr sz="600" b="0" i="0" u="none" strike="noStrike" cap="none" dirty="0">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checkerboard(down)">
                                      <p:cBhvr>
                                        <p:cTn id="7" dur="500"/>
                                        <p:tgtEl>
                                          <p:spTgt spid="72"/>
                                        </p:tgtEl>
                                      </p:cBhvr>
                                    </p:animEffect>
                                  </p:childTnLst>
                                </p:cTn>
                              </p:par>
                              <p:par>
                                <p:cTn id="8" presetID="5" presetClass="entr" presetSubtype="5"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checkerboard(down)">
                                      <p:cBhvr>
                                        <p:cTn id="10" dur="500"/>
                                        <p:tgtEl>
                                          <p:spTgt spid="71"/>
                                        </p:tgtEl>
                                      </p:cBhvr>
                                    </p:animEffect>
                                  </p:childTnLst>
                                </p:cTn>
                              </p:par>
                              <p:par>
                                <p:cTn id="11" presetID="5" presetClass="entr" presetSubtype="5"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checkerboard(down)">
                                      <p:cBhvr>
                                        <p:cTn id="13" dur="500"/>
                                        <p:tgtEl>
                                          <p:spTgt spid="65"/>
                                        </p:tgtEl>
                                      </p:cBhvr>
                                    </p:animEffect>
                                  </p:childTnLst>
                                </p:cTn>
                              </p:par>
                              <p:par>
                                <p:cTn id="14" presetID="5" presetClass="entr" presetSubtype="5"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checkerboard(down)">
                                      <p:cBhvr>
                                        <p:cTn id="16" dur="500"/>
                                        <p:tgtEl>
                                          <p:spTgt spid="64"/>
                                        </p:tgtEl>
                                      </p:cBhvr>
                                    </p:animEffect>
                                  </p:childTnLst>
                                </p:cTn>
                              </p:par>
                              <p:par>
                                <p:cTn id="17" presetID="5" presetClass="entr" presetSubtype="5"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checkerboard(down)">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4" grpId="0" animBg="1"/>
      <p:bldP spid="65" grpId="0" animBg="1"/>
      <p:bldP spid="71" grpId="0" animBg="1"/>
      <p:bldP spid="7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4E5"/>
        </a:solidFill>
        <a:effectLst/>
      </p:bgPr>
    </p:bg>
    <p:spTree>
      <p:nvGrpSpPr>
        <p:cNvPr id="1" name="Shape 1085"/>
        <p:cNvGrpSpPr/>
        <p:nvPr/>
      </p:nvGrpSpPr>
      <p:grpSpPr>
        <a:xfrm>
          <a:off x="0" y="0"/>
          <a:ext cx="0" cy="0"/>
          <a:chOff x="0" y="0"/>
          <a:chExt cx="0" cy="0"/>
        </a:xfrm>
      </p:grpSpPr>
      <p:sp>
        <p:nvSpPr>
          <p:cNvPr id="1086" name="Google Shape;1086;p157"/>
          <p:cNvSpPr/>
          <p:nvPr/>
        </p:nvSpPr>
        <p:spPr>
          <a:xfrm>
            <a:off x="6609125" y="499918"/>
            <a:ext cx="2535000" cy="3970181"/>
          </a:xfrm>
          <a:prstGeom prst="rect">
            <a:avLst/>
          </a:prstGeom>
          <a:solidFill>
            <a:srgbClr val="E4E4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57"/>
          <p:cNvSpPr txBox="1"/>
          <p:nvPr/>
        </p:nvSpPr>
        <p:spPr>
          <a:xfrm>
            <a:off x="6772800" y="1417125"/>
            <a:ext cx="1935000" cy="30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dirty="0">
                <a:solidFill>
                  <a:srgbClr val="2C2D38"/>
                </a:solidFill>
                <a:latin typeface="Helvetica Neue"/>
                <a:ea typeface="Helvetica Neue"/>
                <a:cs typeface="Helvetica Neue"/>
                <a:sym typeface="Helvetica Neue"/>
              </a:rPr>
              <a:t>Plateauing of 3 Major technology S-curves: </a:t>
            </a:r>
            <a:r>
              <a:rPr lang="en" sz="1500" dirty="0">
                <a:solidFill>
                  <a:srgbClr val="2C2D38"/>
                </a:solidFill>
                <a:latin typeface="Helvetica Neue"/>
                <a:ea typeface="Helvetica Neue"/>
                <a:cs typeface="Helvetica Neue"/>
                <a:sym typeface="Helvetica Neue"/>
              </a:rPr>
              <a:t>SaaS, Mobile, Social Media </a:t>
            </a:r>
            <a:r>
              <a:rPr lang="en" sz="1100" dirty="0">
                <a:solidFill>
                  <a:srgbClr val="2C2D38"/>
                </a:solidFill>
                <a:latin typeface="Helvetica Neue"/>
                <a:ea typeface="Helvetica Neue"/>
                <a:cs typeface="Helvetica Neue"/>
                <a:sym typeface="Helvetica Neue"/>
              </a:rPr>
              <a:t>(i.e., the status quo)</a:t>
            </a:r>
            <a:r>
              <a:rPr lang="en" sz="1100" b="1" i="1" dirty="0">
                <a:solidFill>
                  <a:srgbClr val="2C2D38"/>
                </a:solidFill>
                <a:latin typeface="Helvetica Neue"/>
                <a:ea typeface="Helvetica Neue"/>
                <a:cs typeface="Helvetica Neue"/>
                <a:sym typeface="Helvetica Neue"/>
              </a:rPr>
              <a:t>. </a:t>
            </a:r>
          </a:p>
          <a:p>
            <a:pPr>
              <a:buClr>
                <a:schemeClr val="dk1"/>
              </a:buClr>
              <a:buSzPts val="1100"/>
            </a:pPr>
            <a:r>
              <a:rPr lang="en-CA" sz="1500" b="1" dirty="0">
                <a:solidFill>
                  <a:srgbClr val="2C2D38"/>
                </a:solidFill>
                <a:latin typeface="Helvetica Neue"/>
                <a:ea typeface="Helvetica Neue"/>
                <a:cs typeface="Helvetica Neue"/>
                <a:sym typeface="Helvetica Neue"/>
              </a:rPr>
              <a:t>Start of 4 Major technology S-curves: </a:t>
            </a:r>
            <a:r>
              <a:rPr lang="en-CA" sz="1500" dirty="0">
                <a:solidFill>
                  <a:srgbClr val="2C2D38"/>
                </a:solidFill>
                <a:latin typeface="Helvetica Neue"/>
                <a:ea typeface="Helvetica Neue"/>
                <a:cs typeface="Helvetica Neue"/>
                <a:sym typeface="Helvetica Neue"/>
              </a:rPr>
              <a:t>AI, AR/VR, Composability, Web3 </a:t>
            </a:r>
            <a:r>
              <a:rPr lang="en-CA" sz="1100" dirty="0">
                <a:solidFill>
                  <a:srgbClr val="2C2D38"/>
                </a:solidFill>
                <a:latin typeface="Helvetica Neue"/>
                <a:ea typeface="Helvetica Neue"/>
                <a:cs typeface="Helvetica Neue"/>
                <a:sym typeface="Helvetica Neue"/>
              </a:rPr>
              <a:t>(i.e., existing on the market with upward trajectories)</a:t>
            </a:r>
            <a:r>
              <a:rPr lang="en-CA" sz="1100" b="1" i="1" dirty="0">
                <a:solidFill>
                  <a:srgbClr val="2C2D38"/>
                </a:solidFill>
                <a:latin typeface="Helvetica Neue"/>
                <a:ea typeface="Helvetica Neue"/>
                <a:cs typeface="Helvetica Neue"/>
                <a:sym typeface="Helvetica Neue"/>
              </a:rPr>
              <a:t>. </a:t>
            </a:r>
            <a:endParaRPr lang="en-CA" sz="1100" b="1" dirty="0">
              <a:solidFill>
                <a:srgbClr val="2C2D38"/>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500" b="1" dirty="0">
              <a:solidFill>
                <a:srgbClr val="2C2D38"/>
              </a:solidFill>
              <a:latin typeface="Helvetica Neue"/>
              <a:ea typeface="Helvetica Neue"/>
              <a:cs typeface="Helvetica Neue"/>
              <a:sym typeface="Helvetica Neue"/>
            </a:endParaRPr>
          </a:p>
        </p:txBody>
      </p:sp>
      <p:cxnSp>
        <p:nvCxnSpPr>
          <p:cNvPr id="1088" name="Google Shape;1088;p157"/>
          <p:cNvCxnSpPr/>
          <p:nvPr/>
        </p:nvCxnSpPr>
        <p:spPr>
          <a:xfrm>
            <a:off x="6484814" y="1631525"/>
            <a:ext cx="279600" cy="0"/>
          </a:xfrm>
          <a:prstGeom prst="straightConnector1">
            <a:avLst/>
          </a:prstGeom>
          <a:noFill/>
          <a:ln w="19050" cap="flat" cmpd="sng">
            <a:solidFill>
              <a:srgbClr val="2D2D2D"/>
            </a:solidFill>
            <a:prstDash val="solid"/>
            <a:round/>
            <a:headEnd type="none" w="med" len="med"/>
            <a:tailEnd type="none" w="med" len="med"/>
          </a:ln>
        </p:spPr>
      </p:cxnSp>
      <p:sp>
        <p:nvSpPr>
          <p:cNvPr id="1144" name="Google Shape;1144;p157"/>
          <p:cNvSpPr txBox="1"/>
          <p:nvPr/>
        </p:nvSpPr>
        <p:spPr>
          <a:xfrm>
            <a:off x="250694" y="530008"/>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dirty="0">
                <a:solidFill>
                  <a:schemeClr val="dk2"/>
                </a:solidFill>
                <a:latin typeface="Helvetica Neue"/>
                <a:ea typeface="Helvetica Neue"/>
                <a:cs typeface="Helvetica Neue"/>
                <a:sym typeface="Helvetica Neue"/>
              </a:rPr>
              <a:t>…the famous S-curve of adoption and unstoppable wave of </a:t>
            </a:r>
            <a:r>
              <a:rPr lang="en" sz="1800" b="1" dirty="0">
                <a:solidFill>
                  <a:srgbClr val="0B550B"/>
                </a:solidFill>
                <a:latin typeface="Helvetica Neue"/>
                <a:ea typeface="Helvetica Neue"/>
                <a:cs typeface="Helvetica Neue"/>
                <a:sym typeface="Helvetica Neue"/>
              </a:rPr>
              <a:t>growth</a:t>
            </a:r>
            <a:endParaRPr sz="1800" b="1" dirty="0">
              <a:solidFill>
                <a:srgbClr val="0B550B"/>
              </a:solidFill>
              <a:latin typeface="Helvetica Neue"/>
              <a:ea typeface="Helvetica Neue"/>
              <a:cs typeface="Helvetica Neue"/>
              <a:sym typeface="Helvetica Neue"/>
            </a:endParaRPr>
          </a:p>
        </p:txBody>
      </p:sp>
      <p:sp>
        <p:nvSpPr>
          <p:cNvPr id="1147" name="Google Shape;1147;p157"/>
          <p:cNvSpPr/>
          <p:nvPr/>
        </p:nvSpPr>
        <p:spPr>
          <a:xfrm rot="155273">
            <a:off x="6823644" y="520120"/>
            <a:ext cx="905966" cy="493970"/>
          </a:xfrm>
          <a:custGeom>
            <a:avLst/>
            <a:gdLst/>
            <a:ahLst/>
            <a:cxnLst/>
            <a:rect l="l" t="t" r="r" b="b"/>
            <a:pathLst>
              <a:path w="33983" h="25116" fill="none" extrusionOk="0">
                <a:moveTo>
                  <a:pt x="20882" y="2003"/>
                </a:moveTo>
                <a:cubicBezTo>
                  <a:pt x="16732" y="2689"/>
                  <a:pt x="12239" y="3105"/>
                  <a:pt x="8383" y="4993"/>
                </a:cubicBezTo>
                <a:cubicBezTo>
                  <a:pt x="6160" y="6084"/>
                  <a:pt x="4032" y="7964"/>
                  <a:pt x="2613" y="10035"/>
                </a:cubicBezTo>
                <a:cubicBezTo>
                  <a:pt x="77" y="13731"/>
                  <a:pt x="0" y="19871"/>
                  <a:pt x="4016" y="22533"/>
                </a:cubicBezTo>
                <a:cubicBezTo>
                  <a:pt x="5794" y="23716"/>
                  <a:pt x="7903" y="24269"/>
                  <a:pt x="9970" y="24570"/>
                </a:cubicBezTo>
                <a:cubicBezTo>
                  <a:pt x="13673" y="25115"/>
                  <a:pt x="17399" y="24635"/>
                  <a:pt x="20996" y="23647"/>
                </a:cubicBezTo>
                <a:cubicBezTo>
                  <a:pt x="26332" y="22186"/>
                  <a:pt x="30947" y="18914"/>
                  <a:pt x="32983" y="13422"/>
                </a:cubicBezTo>
                <a:cubicBezTo>
                  <a:pt x="33643" y="11641"/>
                  <a:pt x="33982" y="9612"/>
                  <a:pt x="33616" y="7716"/>
                </a:cubicBezTo>
                <a:cubicBezTo>
                  <a:pt x="33159" y="5355"/>
                  <a:pt x="31545" y="3814"/>
                  <a:pt x="29558" y="2727"/>
                </a:cubicBezTo>
                <a:cubicBezTo>
                  <a:pt x="24577" y="0"/>
                  <a:pt x="17953" y="191"/>
                  <a:pt x="12754" y="2132"/>
                </a:cubicBezTo>
                <a:cubicBezTo>
                  <a:pt x="7376" y="4142"/>
                  <a:pt x="359" y="8254"/>
                  <a:pt x="347" y="15073"/>
                </a:cubicBezTo>
                <a:cubicBezTo>
                  <a:pt x="344" y="18273"/>
                  <a:pt x="2289" y="20401"/>
                  <a:pt x="4768" y="22007"/>
                </a:cubicBezTo>
                <a:cubicBezTo>
                  <a:pt x="5988" y="22796"/>
                  <a:pt x="6991" y="23311"/>
                  <a:pt x="8322" y="23841"/>
                </a:cubicBezTo>
                <a:cubicBezTo>
                  <a:pt x="9760" y="24417"/>
                  <a:pt x="11194" y="24631"/>
                  <a:pt x="12682" y="24989"/>
                </a:cubicBezTo>
              </a:path>
            </a:pathLst>
          </a:custGeom>
          <a:noFill/>
          <a:ln w="9525" cap="rnd" cmpd="sng">
            <a:solidFill>
              <a:srgbClr val="0856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a:extLst>
              <a:ext uri="{FF2B5EF4-FFF2-40B4-BE49-F238E27FC236}">
                <a16:creationId xmlns:a16="http://schemas.microsoft.com/office/drawing/2014/main" id="{446610C9-EA26-679D-95CE-825AC0C17E8D}"/>
              </a:ext>
            </a:extLst>
          </p:cNvPr>
          <p:cNvPicPr>
            <a:picLocks noChangeAspect="1" noChangeArrowheads="1"/>
          </p:cNvPicPr>
          <p:nvPr/>
        </p:nvPicPr>
        <p:blipFill>
          <a:blip r:embed="rId3">
            <a:alphaModFix amt="98000"/>
            <a:extLst>
              <a:ext uri="{28A0092B-C50C-407E-A947-70E740481C1C}">
                <a14:useLocalDpi xmlns:a14="http://schemas.microsoft.com/office/drawing/2010/main" val="0"/>
              </a:ext>
            </a:extLst>
          </a:blip>
          <a:srcRect/>
          <a:stretch>
            <a:fillRect/>
          </a:stretch>
        </p:blipFill>
        <p:spPr bwMode="auto">
          <a:xfrm>
            <a:off x="250694" y="1225526"/>
            <a:ext cx="6102096" cy="3470148"/>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7F0A2C8E-5BD4-8526-823D-94CF7991CFAA}"/>
              </a:ext>
            </a:extLst>
          </p:cNvPr>
          <p:cNvSpPr txBox="1"/>
          <p:nvPr/>
        </p:nvSpPr>
        <p:spPr>
          <a:xfrm>
            <a:off x="-4894" y="4912668"/>
            <a:ext cx="3752950" cy="239489"/>
          </a:xfrm>
          <a:prstGeom prst="rect">
            <a:avLst/>
          </a:prstGeom>
          <a:noFill/>
        </p:spPr>
        <p:txBody>
          <a:bodyPr wrap="none" rtlCol="0">
            <a:spAutoFit/>
          </a:bodyPr>
          <a:lstStyle/>
          <a:p>
            <a:pPr marL="0" marR="190500" lvl="0" indent="0" algn="l" rtl="0">
              <a:lnSpc>
                <a:spcPct val="130000"/>
              </a:lnSpc>
              <a:spcBef>
                <a:spcPts val="600"/>
              </a:spcBef>
              <a:spcAft>
                <a:spcPts val="0"/>
              </a:spcAft>
              <a:buClr>
                <a:schemeClr val="dk1"/>
              </a:buClr>
              <a:buSzPts val="1100"/>
              <a:buFont typeface="Arial"/>
              <a:buNone/>
            </a:pPr>
            <a:r>
              <a:rPr lang="en-CA" sz="800" b="0" i="0" dirty="0">
                <a:solidFill>
                  <a:srgbClr val="000000"/>
                </a:solidFill>
                <a:effectLst/>
                <a:latin typeface="benton-sans"/>
              </a:rPr>
              <a:t>Source: 2023 </a:t>
            </a:r>
            <a:r>
              <a:rPr lang="en-CA" sz="800" dirty="0">
                <a:latin typeface="benton-sans"/>
              </a:rPr>
              <a:t>will be a chaotic year for </a:t>
            </a:r>
            <a:r>
              <a:rPr lang="en-CA" sz="800" dirty="0" err="1">
                <a:latin typeface="benton-sans"/>
              </a:rPr>
              <a:t>martech</a:t>
            </a:r>
            <a:r>
              <a:rPr lang="en-CA" sz="800" dirty="0">
                <a:latin typeface="benton-sans"/>
              </a:rPr>
              <a:t>…, Scott Brinker, </a:t>
            </a:r>
            <a:r>
              <a:rPr lang="en-CA" sz="800" dirty="0" err="1">
                <a:latin typeface="benton-sans"/>
              </a:rPr>
              <a:t>Chiefmartec.com</a:t>
            </a:r>
            <a:endParaRPr lang="en-CA" sz="800" b="0" i="0" dirty="0">
              <a:solidFill>
                <a:srgbClr val="000000"/>
              </a:solidFill>
              <a:effectLst/>
              <a:latin typeface="benton-sans"/>
            </a:endParaRPr>
          </a:p>
        </p:txBody>
      </p:sp>
      <p:grpSp>
        <p:nvGrpSpPr>
          <p:cNvPr id="114" name="Group 113">
            <a:extLst>
              <a:ext uri="{FF2B5EF4-FFF2-40B4-BE49-F238E27FC236}">
                <a16:creationId xmlns:a16="http://schemas.microsoft.com/office/drawing/2014/main" id="{9455B51B-41EB-B84C-EDA9-C1ACC9613998}"/>
              </a:ext>
            </a:extLst>
          </p:cNvPr>
          <p:cNvGrpSpPr/>
          <p:nvPr/>
        </p:nvGrpSpPr>
        <p:grpSpPr>
          <a:xfrm flipH="1">
            <a:off x="7630622" y="3630168"/>
            <a:ext cx="553257" cy="1282500"/>
            <a:chOff x="30527" y="3244400"/>
            <a:chExt cx="1189809" cy="1357260"/>
          </a:xfrm>
        </p:grpSpPr>
        <p:sp>
          <p:nvSpPr>
            <p:cNvPr id="115" name="Google Shape;775;p152">
              <a:extLst>
                <a:ext uri="{FF2B5EF4-FFF2-40B4-BE49-F238E27FC236}">
                  <a16:creationId xmlns:a16="http://schemas.microsoft.com/office/drawing/2014/main" id="{43931C4C-B565-0A99-92B8-6CAF1FA86623}"/>
                </a:ext>
              </a:extLst>
            </p:cNvPr>
            <p:cNvSpPr/>
            <p:nvPr/>
          </p:nvSpPr>
          <p:spPr>
            <a:xfrm rot="21494008" flipH="1">
              <a:off x="30527" y="3244400"/>
              <a:ext cx="1179361" cy="1339259"/>
            </a:xfrm>
            <a:custGeom>
              <a:avLst/>
              <a:gdLst/>
              <a:ahLst/>
              <a:cxnLst/>
              <a:rect l="l" t="t" r="r" b="b"/>
              <a:pathLst>
                <a:path w="8891" h="5241" fill="none" extrusionOk="0">
                  <a:moveTo>
                    <a:pt x="7483" y="142"/>
                  </a:moveTo>
                  <a:cubicBezTo>
                    <a:pt x="7887" y="73"/>
                    <a:pt x="8242" y="0"/>
                    <a:pt x="8597" y="264"/>
                  </a:cubicBezTo>
                  <a:cubicBezTo>
                    <a:pt x="8890" y="481"/>
                    <a:pt x="8887" y="733"/>
                    <a:pt x="8665" y="1004"/>
                  </a:cubicBezTo>
                  <a:cubicBezTo>
                    <a:pt x="7998" y="1812"/>
                    <a:pt x="6964" y="2373"/>
                    <a:pt x="5988" y="2708"/>
                  </a:cubicBezTo>
                  <a:cubicBezTo>
                    <a:pt x="4851" y="3105"/>
                    <a:pt x="3646" y="3429"/>
                    <a:pt x="2433" y="3483"/>
                  </a:cubicBezTo>
                  <a:cubicBezTo>
                    <a:pt x="1980" y="3502"/>
                    <a:pt x="1488" y="3505"/>
                    <a:pt x="1041" y="3399"/>
                  </a:cubicBezTo>
                  <a:cubicBezTo>
                    <a:pt x="854" y="3353"/>
                    <a:pt x="603" y="3204"/>
                    <a:pt x="877" y="3052"/>
                  </a:cubicBezTo>
                  <a:cubicBezTo>
                    <a:pt x="1533" y="2685"/>
                    <a:pt x="2613" y="2769"/>
                    <a:pt x="3314" y="2895"/>
                  </a:cubicBezTo>
                  <a:cubicBezTo>
                    <a:pt x="3757" y="2975"/>
                    <a:pt x="4512" y="3319"/>
                    <a:pt x="4100" y="3879"/>
                  </a:cubicBezTo>
                  <a:cubicBezTo>
                    <a:pt x="3864" y="4200"/>
                    <a:pt x="3433" y="4356"/>
                    <a:pt x="3082" y="4489"/>
                  </a:cubicBezTo>
                  <a:cubicBezTo>
                    <a:pt x="2525" y="4695"/>
                    <a:pt x="1941" y="4848"/>
                    <a:pt x="1362" y="4985"/>
                  </a:cubicBezTo>
                  <a:cubicBezTo>
                    <a:pt x="912" y="5088"/>
                    <a:pt x="458" y="5184"/>
                    <a:pt x="0" y="524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76;p152">
              <a:extLst>
                <a:ext uri="{FF2B5EF4-FFF2-40B4-BE49-F238E27FC236}">
                  <a16:creationId xmlns:a16="http://schemas.microsoft.com/office/drawing/2014/main" id="{DE22524A-60CF-A76F-88D9-CEEA8B97C40A}"/>
                </a:ext>
              </a:extLst>
            </p:cNvPr>
            <p:cNvSpPr/>
            <p:nvPr/>
          </p:nvSpPr>
          <p:spPr>
            <a:xfrm rot="21494008" flipH="1">
              <a:off x="722033" y="4564351"/>
              <a:ext cx="486813" cy="37309"/>
            </a:xfrm>
            <a:custGeom>
              <a:avLst/>
              <a:gdLst/>
              <a:ahLst/>
              <a:cxnLst/>
              <a:rect l="l" t="t" r="r" b="b"/>
              <a:pathLst>
                <a:path w="3670" h="146" fill="none" extrusionOk="0">
                  <a:moveTo>
                    <a:pt x="0" y="145"/>
                  </a:moveTo>
                  <a:cubicBezTo>
                    <a:pt x="1221" y="77"/>
                    <a:pt x="2445" y="0"/>
                    <a:pt x="3669" y="0"/>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77;p152">
              <a:extLst>
                <a:ext uri="{FF2B5EF4-FFF2-40B4-BE49-F238E27FC236}">
                  <a16:creationId xmlns:a16="http://schemas.microsoft.com/office/drawing/2014/main" id="{2E260BC4-1AD8-9888-6B96-2F290E07D25B}"/>
                </a:ext>
              </a:extLst>
            </p:cNvPr>
            <p:cNvSpPr/>
            <p:nvPr/>
          </p:nvSpPr>
          <p:spPr>
            <a:xfrm rot="21494008" flipH="1">
              <a:off x="1023887" y="4335789"/>
              <a:ext cx="196449" cy="208006"/>
            </a:xfrm>
            <a:custGeom>
              <a:avLst/>
              <a:gdLst/>
              <a:ahLst/>
              <a:cxnLst/>
              <a:rect l="l" t="t" r="r" b="b"/>
              <a:pathLst>
                <a:path w="1481" h="814" fill="none" extrusionOk="0">
                  <a:moveTo>
                    <a:pt x="1" y="813"/>
                  </a:moveTo>
                  <a:cubicBezTo>
                    <a:pt x="497" y="546"/>
                    <a:pt x="996" y="291"/>
                    <a:pt x="1481" y="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TextBox 118">
            <a:extLst>
              <a:ext uri="{FF2B5EF4-FFF2-40B4-BE49-F238E27FC236}">
                <a16:creationId xmlns:a16="http://schemas.microsoft.com/office/drawing/2014/main" id="{4A25EF33-35AA-90CF-535E-D1FC842766FC}"/>
              </a:ext>
            </a:extLst>
          </p:cNvPr>
          <p:cNvSpPr txBox="1"/>
          <p:nvPr/>
        </p:nvSpPr>
        <p:spPr>
          <a:xfrm>
            <a:off x="6342802" y="4868643"/>
            <a:ext cx="2546604" cy="215444"/>
          </a:xfrm>
          <a:prstGeom prst="rect">
            <a:avLst/>
          </a:prstGeom>
          <a:noFill/>
        </p:spPr>
        <p:txBody>
          <a:bodyPr wrap="square">
            <a:spAutoFit/>
          </a:bodyPr>
          <a:lstStyle/>
          <a:p>
            <a:r>
              <a:rPr lang="en" sz="800" u="sng" dirty="0">
                <a:solidFill>
                  <a:srgbClr val="2C2D38"/>
                </a:solidFill>
                <a:latin typeface="Helvetica Neue"/>
                <a:ea typeface="Helvetica Neue"/>
                <a:cs typeface="Helvetica Neue"/>
                <a:sym typeface="Helvetica Neue"/>
              </a:rPr>
              <a:t>True cloud-native software</a:t>
            </a:r>
            <a:r>
              <a:rPr lang="en" sz="800" dirty="0">
                <a:solidFill>
                  <a:srgbClr val="2C2D38"/>
                </a:solidFill>
                <a:latin typeface="Helvetica Neue"/>
                <a:ea typeface="Helvetica Neue"/>
                <a:cs typeface="Helvetica Neue"/>
                <a:sym typeface="Helvetica Neue"/>
              </a:rPr>
              <a:t> + </a:t>
            </a:r>
            <a:r>
              <a:rPr lang="en" sz="800" u="sng" dirty="0">
                <a:solidFill>
                  <a:srgbClr val="2C2D38"/>
                </a:solidFill>
                <a:latin typeface="Helvetica Neue"/>
                <a:ea typeface="Helvetica Neue"/>
                <a:cs typeface="Helvetica Neue"/>
                <a:sym typeface="Helvetica Neue"/>
              </a:rPr>
              <a:t>no-code interfaces</a:t>
            </a:r>
            <a:endParaRPr lang="en-US" sz="800" dirty="0"/>
          </a:p>
        </p:txBody>
      </p:sp>
      <p:cxnSp>
        <p:nvCxnSpPr>
          <p:cNvPr id="120" name="Google Shape;1088;p157">
            <a:extLst>
              <a:ext uri="{FF2B5EF4-FFF2-40B4-BE49-F238E27FC236}">
                <a16:creationId xmlns:a16="http://schemas.microsoft.com/office/drawing/2014/main" id="{C07BB854-7FD9-ED47-179D-C0A172D7A848}"/>
              </a:ext>
            </a:extLst>
          </p:cNvPr>
          <p:cNvCxnSpPr/>
          <p:nvPr/>
        </p:nvCxnSpPr>
        <p:spPr>
          <a:xfrm>
            <a:off x="6493200" y="2959582"/>
            <a:ext cx="279600" cy="0"/>
          </a:xfrm>
          <a:prstGeom prst="straightConnector1">
            <a:avLst/>
          </a:prstGeom>
          <a:noFill/>
          <a:ln w="19050" cap="flat" cmpd="sng">
            <a:solidFill>
              <a:srgbClr val="2D2D2D"/>
            </a:solidFill>
            <a:prstDash val="solid"/>
            <a:round/>
            <a:headEnd type="none" w="med" len="med"/>
            <a:tailEnd type="none" w="med" len="med"/>
          </a:ln>
        </p:spPr>
      </p:cxnSp>
      <p:sp>
        <p:nvSpPr>
          <p:cNvPr id="2" name="Rectangle 1">
            <a:extLst>
              <a:ext uri="{FF2B5EF4-FFF2-40B4-BE49-F238E27FC236}">
                <a16:creationId xmlns:a16="http://schemas.microsoft.com/office/drawing/2014/main" id="{97CABD1D-96EA-7EDF-7F0B-2D095E6484E7}"/>
              </a:ext>
            </a:extLst>
          </p:cNvPr>
          <p:cNvSpPr/>
          <p:nvPr/>
        </p:nvSpPr>
        <p:spPr>
          <a:xfrm>
            <a:off x="6484814" y="2857731"/>
            <a:ext cx="2139422" cy="1597794"/>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468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dissolve">
                                      <p:cBhvr>
                                        <p:cTn id="12" dur="500"/>
                                        <p:tgtEl>
                                          <p:spTgt spid="11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dissolve">
                                      <p:cBhvr>
                                        <p:cTn id="15"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cxnSp>
        <p:nvCxnSpPr>
          <p:cNvPr id="2" name="Google Shape;1200;p158">
            <a:extLst>
              <a:ext uri="{FF2B5EF4-FFF2-40B4-BE49-F238E27FC236}">
                <a16:creationId xmlns:a16="http://schemas.microsoft.com/office/drawing/2014/main" id="{62EFB441-461E-2E82-2C05-28EE7E50C029}"/>
              </a:ext>
            </a:extLst>
          </p:cNvPr>
          <p:cNvCxnSpPr/>
          <p:nvPr/>
        </p:nvCxnSpPr>
        <p:spPr>
          <a:xfrm>
            <a:off x="1137700" y="2071469"/>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3" name="Google Shape;1201;p158">
            <a:extLst>
              <a:ext uri="{FF2B5EF4-FFF2-40B4-BE49-F238E27FC236}">
                <a16:creationId xmlns:a16="http://schemas.microsoft.com/office/drawing/2014/main" id="{AA103EF8-0414-DF2D-5688-4D9824EB7645}"/>
              </a:ext>
            </a:extLst>
          </p:cNvPr>
          <p:cNvCxnSpPr/>
          <p:nvPr/>
        </p:nvCxnSpPr>
        <p:spPr>
          <a:xfrm>
            <a:off x="1137700" y="3356956"/>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4" name="Google Shape;1202;p158">
            <a:extLst>
              <a:ext uri="{FF2B5EF4-FFF2-40B4-BE49-F238E27FC236}">
                <a16:creationId xmlns:a16="http://schemas.microsoft.com/office/drawing/2014/main" id="{CE5BC990-C9DA-789E-F9D3-F0FDE60BC878}"/>
              </a:ext>
            </a:extLst>
          </p:cNvPr>
          <p:cNvCxnSpPr/>
          <p:nvPr/>
        </p:nvCxnSpPr>
        <p:spPr>
          <a:xfrm>
            <a:off x="1137700" y="2714213"/>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5" name="Google Shape;1203;p158">
            <a:extLst>
              <a:ext uri="{FF2B5EF4-FFF2-40B4-BE49-F238E27FC236}">
                <a16:creationId xmlns:a16="http://schemas.microsoft.com/office/drawing/2014/main" id="{91384878-9F13-250D-72EB-26365E4F9B31}"/>
              </a:ext>
            </a:extLst>
          </p:cNvPr>
          <p:cNvCxnSpPr/>
          <p:nvPr/>
        </p:nvCxnSpPr>
        <p:spPr>
          <a:xfrm>
            <a:off x="1137700" y="1428725"/>
            <a:ext cx="6870900" cy="0"/>
          </a:xfrm>
          <a:prstGeom prst="straightConnector1">
            <a:avLst/>
          </a:prstGeom>
          <a:noFill/>
          <a:ln w="9525" cap="flat" cmpd="sng">
            <a:solidFill>
              <a:srgbClr val="2D2D2D"/>
            </a:solidFill>
            <a:prstDash val="solid"/>
            <a:round/>
            <a:headEnd type="none" w="med" len="med"/>
            <a:tailEnd type="none" w="med" len="med"/>
          </a:ln>
        </p:spPr>
      </p:cxnSp>
      <p:sp>
        <p:nvSpPr>
          <p:cNvPr id="6" name="Google Shape;1204;p158">
            <a:hlinkClick r:id="" action="ppaction://noaction"/>
            <a:extLst>
              <a:ext uri="{FF2B5EF4-FFF2-40B4-BE49-F238E27FC236}">
                <a16:creationId xmlns:a16="http://schemas.microsoft.com/office/drawing/2014/main" id="{FE6BE46D-AB9A-AD7F-2AFF-8382E008B630}"/>
              </a:ext>
            </a:extLst>
          </p:cNvPr>
          <p:cNvSpPr txBox="1"/>
          <p:nvPr/>
        </p:nvSpPr>
        <p:spPr>
          <a:xfrm>
            <a:off x="1024532" y="1465775"/>
            <a:ext cx="56403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cs typeface="Helvetica Neue Light"/>
                <a:sym typeface="Helvetica Neue Light"/>
              </a:rPr>
              <a:t>01</a:t>
            </a:r>
            <a:r>
              <a:rPr lang="en" sz="2700" dirty="0">
                <a:solidFill>
                  <a:srgbClr val="2D2D2D"/>
                </a:solidFill>
                <a:latin typeface="Helvetica Neue Light"/>
                <a:ea typeface="Helvetica Neue Light"/>
                <a:cs typeface="Helvetica Neue Light"/>
                <a:sym typeface="Helvetica Neue Light"/>
              </a:rPr>
              <a:t>    </a:t>
            </a:r>
            <a:r>
              <a:rPr lang="en-US" sz="2700" dirty="0">
                <a:solidFill>
                  <a:srgbClr val="AAAAAA"/>
                </a:solidFill>
                <a:latin typeface="Helvetica Neue Light"/>
                <a:ea typeface="Helvetica Neue Light"/>
                <a:cs typeface="Helvetica Neue Light"/>
                <a:sym typeface="Helvetica Neue Light"/>
              </a:rPr>
              <a:t>Foundations</a:t>
            </a:r>
            <a:endParaRPr sz="2700" dirty="0">
              <a:solidFill>
                <a:srgbClr val="AAAAAA"/>
              </a:solidFill>
              <a:latin typeface="Helvetica Neue Light"/>
              <a:ea typeface="Helvetica Neue Light"/>
              <a:cs typeface="Helvetica Neue Light"/>
              <a:sym typeface="Helvetica Neue Light"/>
            </a:endParaRPr>
          </a:p>
        </p:txBody>
      </p:sp>
      <p:sp>
        <p:nvSpPr>
          <p:cNvPr id="7" name="Google Shape;1205;p158">
            <a:hlinkClick r:id="rId3" action="ppaction://hlinksldjump"/>
            <a:extLst>
              <a:ext uri="{FF2B5EF4-FFF2-40B4-BE49-F238E27FC236}">
                <a16:creationId xmlns:a16="http://schemas.microsoft.com/office/drawing/2014/main" id="{2977D417-7454-B6F3-BAAD-F24E4B39D09C}"/>
              </a:ext>
            </a:extLst>
          </p:cNvPr>
          <p:cNvSpPr txBox="1"/>
          <p:nvPr/>
        </p:nvSpPr>
        <p:spPr>
          <a:xfrm>
            <a:off x="1024537" y="2106675"/>
            <a:ext cx="6984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085631"/>
                </a:solidFill>
                <a:latin typeface="Helvetica Neue Light"/>
                <a:ea typeface="Helvetica Neue Light"/>
                <a:cs typeface="Helvetica Neue Light"/>
                <a:sym typeface="Helvetica Neue Light"/>
              </a:rPr>
              <a:t>02</a:t>
            </a:r>
            <a:r>
              <a:rPr lang="en" sz="2700" dirty="0">
                <a:solidFill>
                  <a:srgbClr val="2D2D2D"/>
                </a:solidFill>
                <a:latin typeface="Helvetica Neue Light"/>
                <a:ea typeface="Helvetica Neue Light"/>
                <a:cs typeface="Helvetica Neue Light"/>
                <a:sym typeface="Helvetica Neue Light"/>
              </a:rPr>
              <a:t>    Marketing Today</a:t>
            </a:r>
            <a:endParaRPr sz="2700" dirty="0">
              <a:solidFill>
                <a:srgbClr val="2D2D2D"/>
              </a:solidFill>
              <a:latin typeface="Helvetica Neue Light"/>
              <a:ea typeface="Helvetica Neue Light"/>
              <a:cs typeface="Helvetica Neue Light"/>
              <a:sym typeface="Helvetica Neue Light"/>
            </a:endParaRPr>
          </a:p>
        </p:txBody>
      </p:sp>
      <p:sp>
        <p:nvSpPr>
          <p:cNvPr id="8" name="Google Shape;1206;p158">
            <a:hlinkClick r:id="" action="ppaction://noaction"/>
            <a:extLst>
              <a:ext uri="{FF2B5EF4-FFF2-40B4-BE49-F238E27FC236}">
                <a16:creationId xmlns:a16="http://schemas.microsoft.com/office/drawing/2014/main" id="{EB79D117-1292-B9C6-CCE2-B61342C03420}"/>
              </a:ext>
            </a:extLst>
          </p:cNvPr>
          <p:cNvSpPr txBox="1"/>
          <p:nvPr/>
        </p:nvSpPr>
        <p:spPr>
          <a:xfrm>
            <a:off x="1024529" y="2731625"/>
            <a:ext cx="46905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085631"/>
                </a:solidFill>
                <a:latin typeface="Helvetica Neue Light"/>
                <a:ea typeface="Helvetica Neue Light"/>
                <a:cs typeface="Helvetica Neue Light"/>
                <a:sym typeface="Helvetica Neue Light"/>
              </a:rPr>
              <a:t>03</a:t>
            </a:r>
            <a:r>
              <a:rPr lang="en" sz="2700" dirty="0">
                <a:solidFill>
                  <a:srgbClr val="2D2D2D"/>
                </a:solidFill>
                <a:latin typeface="Helvetica Neue Light"/>
                <a:ea typeface="Helvetica Neue Light"/>
                <a:cs typeface="Helvetica Neue Light"/>
                <a:sym typeface="Helvetica Neue Light"/>
              </a:rPr>
              <a:t>    Marketing Tomorrow </a:t>
            </a:r>
            <a:endParaRPr sz="2700" dirty="0">
              <a:solidFill>
                <a:srgbClr val="2D2D2D"/>
              </a:solidFill>
              <a:latin typeface="Helvetica Neue Light"/>
              <a:ea typeface="Helvetica Neue Light"/>
              <a:cs typeface="Helvetica Neue Light"/>
              <a:sym typeface="Helvetica Neue Light"/>
            </a:endParaRPr>
          </a:p>
        </p:txBody>
      </p:sp>
      <p:sp>
        <p:nvSpPr>
          <p:cNvPr id="9" name="Google Shape;1207;p158">
            <a:extLst>
              <a:ext uri="{FF2B5EF4-FFF2-40B4-BE49-F238E27FC236}">
                <a16:creationId xmlns:a16="http://schemas.microsoft.com/office/drawing/2014/main" id="{9C0425DC-128E-5026-F778-95C62C82DC66}"/>
              </a:ext>
            </a:extLst>
          </p:cNvPr>
          <p:cNvSpPr txBox="1"/>
          <p:nvPr/>
        </p:nvSpPr>
        <p:spPr>
          <a:xfrm>
            <a:off x="1044707" y="1030430"/>
            <a:ext cx="30000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dirty="0">
                <a:solidFill>
                  <a:srgbClr val="2D2D2D"/>
                </a:solidFill>
                <a:latin typeface="Space Grotesk"/>
                <a:ea typeface="Space Grotesk"/>
                <a:cs typeface="Space Grotesk"/>
                <a:sym typeface="Space Grotesk"/>
              </a:rPr>
              <a:t>Agenda</a:t>
            </a:r>
            <a:endParaRPr sz="700" dirty="0">
              <a:solidFill>
                <a:srgbClr val="2D2D2D"/>
              </a:solidFill>
              <a:latin typeface="Space Grotesk"/>
              <a:ea typeface="Space Grotesk"/>
              <a:cs typeface="Space Grotesk"/>
              <a:sym typeface="Space Grotesk"/>
            </a:endParaRPr>
          </a:p>
        </p:txBody>
      </p:sp>
      <p:cxnSp>
        <p:nvCxnSpPr>
          <p:cNvPr id="10" name="Google Shape;1208;p158">
            <a:extLst>
              <a:ext uri="{FF2B5EF4-FFF2-40B4-BE49-F238E27FC236}">
                <a16:creationId xmlns:a16="http://schemas.microsoft.com/office/drawing/2014/main" id="{C717BA4A-019A-02B7-AB73-94197320DA65}"/>
              </a:ext>
            </a:extLst>
          </p:cNvPr>
          <p:cNvCxnSpPr/>
          <p:nvPr/>
        </p:nvCxnSpPr>
        <p:spPr>
          <a:xfrm rot="10800000" flipH="1">
            <a:off x="1817250" y="1753750"/>
            <a:ext cx="2997900" cy="2400"/>
          </a:xfrm>
          <a:prstGeom prst="straightConnector1">
            <a:avLst/>
          </a:prstGeom>
          <a:noFill/>
          <a:ln w="19050" cap="flat" cmpd="sng">
            <a:solidFill>
              <a:srgbClr val="AAAAAA"/>
            </a:solidFill>
            <a:prstDash val="solid"/>
            <a:round/>
            <a:headEnd type="none" w="med" len="med"/>
            <a:tailEnd type="none" w="med" len="med"/>
          </a:ln>
        </p:spPr>
      </p:cxnSp>
      <p:sp>
        <p:nvSpPr>
          <p:cNvPr id="11" name="Google Shape;1209;p158">
            <a:hlinkClick r:id="rId4" action="ppaction://hlinksldjump"/>
            <a:extLst>
              <a:ext uri="{FF2B5EF4-FFF2-40B4-BE49-F238E27FC236}">
                <a16:creationId xmlns:a16="http://schemas.microsoft.com/office/drawing/2014/main" id="{36B84DB1-B62B-B05F-4BBA-BDFC854C4F2B}"/>
              </a:ext>
            </a:extLst>
          </p:cNvPr>
          <p:cNvSpPr txBox="1"/>
          <p:nvPr/>
        </p:nvSpPr>
        <p:spPr>
          <a:xfrm>
            <a:off x="1044699" y="3410775"/>
            <a:ext cx="55287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085631"/>
                </a:solidFill>
                <a:latin typeface="Helvetica Neue Light"/>
                <a:ea typeface="Helvetica Neue Light"/>
                <a:cs typeface="Helvetica Neue Light"/>
                <a:sym typeface="Helvetica Neue Light"/>
              </a:rPr>
              <a:t>04</a:t>
            </a:r>
            <a:r>
              <a:rPr lang="en" sz="2700" dirty="0">
                <a:solidFill>
                  <a:srgbClr val="2D2D2D"/>
                </a:solidFill>
                <a:latin typeface="Helvetica Neue Light"/>
                <a:ea typeface="Helvetica Neue Light"/>
                <a:cs typeface="Helvetica Neue Light"/>
                <a:sym typeface="Helvetica Neue Light"/>
              </a:rPr>
              <a:t>    </a:t>
            </a:r>
            <a:r>
              <a:rPr lang="en-US" sz="2700" dirty="0">
                <a:solidFill>
                  <a:srgbClr val="2D2D2D"/>
                </a:solidFill>
                <a:latin typeface="Helvetica Neue Light"/>
                <a:ea typeface="Helvetica Neue Light"/>
                <a:cs typeface="Helvetica Neue Light"/>
                <a:sym typeface="Helvetica Neue Light"/>
              </a:rPr>
              <a:t>AI and Ethics</a:t>
            </a:r>
            <a:endParaRPr sz="2700" dirty="0">
              <a:solidFill>
                <a:srgbClr val="2D2D2D"/>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747140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51"/>
        <p:cNvGrpSpPr/>
        <p:nvPr/>
      </p:nvGrpSpPr>
      <p:grpSpPr>
        <a:xfrm>
          <a:off x="0" y="0"/>
          <a:ext cx="0" cy="0"/>
          <a:chOff x="0" y="0"/>
          <a:chExt cx="0" cy="0"/>
        </a:xfrm>
      </p:grpSpPr>
      <p:sp>
        <p:nvSpPr>
          <p:cNvPr id="1952" name="Google Shape;1952;p182"/>
          <p:cNvSpPr/>
          <p:nvPr/>
        </p:nvSpPr>
        <p:spPr>
          <a:xfrm>
            <a:off x="181264" y="1277822"/>
            <a:ext cx="3207950" cy="63690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3800" dirty="0">
                <a:solidFill>
                  <a:srgbClr val="0B550B"/>
                </a:solidFill>
                <a:latin typeface="Montserrat ExtraBold"/>
                <a:ea typeface="Montserrat ExtraBold"/>
                <a:cs typeface="Montserrat ExtraBold"/>
                <a:sym typeface="Google Sans"/>
              </a:rPr>
              <a:t>Blockchain</a:t>
            </a:r>
          </a:p>
          <a:p>
            <a:pPr marL="0" lvl="0" indent="0" algn="l" rtl="0">
              <a:spcBef>
                <a:spcPts val="0"/>
              </a:spcBef>
              <a:spcAft>
                <a:spcPts val="0"/>
              </a:spcAft>
              <a:buClr>
                <a:schemeClr val="dk1"/>
              </a:buClr>
              <a:buSzPts val="1100"/>
              <a:buFont typeface="Arial"/>
              <a:buNone/>
            </a:pPr>
            <a:endParaRPr sz="4800" b="1" dirty="0">
              <a:solidFill>
                <a:srgbClr val="085631"/>
              </a:solidFill>
              <a:latin typeface="Google Sans"/>
              <a:ea typeface="Google Sans"/>
              <a:cs typeface="Google Sans"/>
              <a:sym typeface="Google Sans"/>
            </a:endParaRPr>
          </a:p>
        </p:txBody>
      </p:sp>
      <p:sp>
        <p:nvSpPr>
          <p:cNvPr id="6" name="TextBox 5">
            <a:extLst>
              <a:ext uri="{FF2B5EF4-FFF2-40B4-BE49-F238E27FC236}">
                <a16:creationId xmlns:a16="http://schemas.microsoft.com/office/drawing/2014/main" id="{DF553BD3-F5BB-D565-EBCB-70EC77481C91}"/>
              </a:ext>
            </a:extLst>
          </p:cNvPr>
          <p:cNvSpPr txBox="1"/>
          <p:nvPr/>
        </p:nvSpPr>
        <p:spPr>
          <a:xfrm>
            <a:off x="86014" y="1986974"/>
            <a:ext cx="4572000" cy="1169551"/>
          </a:xfrm>
          <a:prstGeom prst="rect">
            <a:avLst/>
          </a:prstGeom>
          <a:noFill/>
        </p:spPr>
        <p:txBody>
          <a:bodyPr wrap="square">
            <a:spAutoFit/>
          </a:bodyPr>
          <a:lstStyle/>
          <a:p>
            <a:r>
              <a:rPr lang="en-CA" b="1" i="1" dirty="0">
                <a:solidFill>
                  <a:srgbClr val="2E2E2E"/>
                </a:solidFill>
                <a:effectLst/>
                <a:latin typeface="ElsevierGulliver"/>
              </a:rPr>
              <a:t>Blockchain</a:t>
            </a:r>
            <a:r>
              <a:rPr lang="en-CA" b="0" i="0" dirty="0">
                <a:solidFill>
                  <a:srgbClr val="2E2E2E"/>
                </a:solidFill>
                <a:effectLst/>
                <a:latin typeface="ElsevierGulliver"/>
              </a:rPr>
              <a:t> is a technology for storing and logging transaction data. It is defined as a “</a:t>
            </a:r>
            <a:r>
              <a:rPr lang="en-CA" b="0" i="0" dirty="0">
                <a:solidFill>
                  <a:srgbClr val="0B550B"/>
                </a:solidFill>
                <a:effectLst/>
                <a:latin typeface="ElsevierGulliver"/>
              </a:rPr>
              <a:t>digital</a:t>
            </a:r>
            <a:r>
              <a:rPr lang="en-CA" b="0" i="0" dirty="0">
                <a:solidFill>
                  <a:srgbClr val="2E2E2E"/>
                </a:solidFill>
                <a:effectLst/>
                <a:latin typeface="ElsevierGulliver"/>
              </a:rPr>
              <a:t>, </a:t>
            </a:r>
            <a:r>
              <a:rPr lang="en-CA" b="0" i="0" dirty="0">
                <a:solidFill>
                  <a:srgbClr val="0B550B"/>
                </a:solidFill>
                <a:effectLst/>
                <a:latin typeface="ElsevierGulliver"/>
              </a:rPr>
              <a:t>decentralized</a:t>
            </a:r>
            <a:r>
              <a:rPr lang="en-CA" b="0" i="0" dirty="0">
                <a:solidFill>
                  <a:srgbClr val="2E2E2E"/>
                </a:solidFill>
                <a:effectLst/>
                <a:latin typeface="ElsevierGulliver"/>
              </a:rPr>
              <a:t> and </a:t>
            </a:r>
            <a:r>
              <a:rPr lang="en-CA" b="0" i="0" dirty="0">
                <a:solidFill>
                  <a:srgbClr val="0B550B"/>
                </a:solidFill>
                <a:effectLst/>
                <a:latin typeface="ElsevierGulliver"/>
              </a:rPr>
              <a:t>distributed ledger </a:t>
            </a:r>
            <a:r>
              <a:rPr lang="en-CA" b="0" i="0" dirty="0">
                <a:solidFill>
                  <a:srgbClr val="2E2E2E"/>
                </a:solidFill>
                <a:effectLst/>
                <a:latin typeface="ElsevierGulliver"/>
              </a:rPr>
              <a:t>in which transactions are logged and added in chronological order with the goal of creating permanent and tamperproof records</a:t>
            </a:r>
            <a:r>
              <a:rPr lang="en-CA" b="0" i="0" baseline="30000" dirty="0">
                <a:solidFill>
                  <a:srgbClr val="2E2E2E"/>
                </a:solidFill>
                <a:effectLst/>
                <a:latin typeface="ElsevierGulliver"/>
              </a:rPr>
              <a:t>1</a:t>
            </a:r>
            <a:r>
              <a:rPr lang="en-CA" b="0" i="0" dirty="0">
                <a:solidFill>
                  <a:srgbClr val="2E2E2E"/>
                </a:solidFill>
                <a:effectLst/>
                <a:latin typeface="ElsevierGulliver"/>
              </a:rPr>
              <a:t>”</a:t>
            </a:r>
            <a:endParaRPr lang="en-US" dirty="0"/>
          </a:p>
        </p:txBody>
      </p:sp>
      <p:sp>
        <p:nvSpPr>
          <p:cNvPr id="12" name="TextBox 11">
            <a:extLst>
              <a:ext uri="{FF2B5EF4-FFF2-40B4-BE49-F238E27FC236}">
                <a16:creationId xmlns:a16="http://schemas.microsoft.com/office/drawing/2014/main" id="{774B75D7-4E14-96EE-7040-FFC7DAC4144D}"/>
              </a:ext>
            </a:extLst>
          </p:cNvPr>
          <p:cNvSpPr txBox="1"/>
          <p:nvPr/>
        </p:nvSpPr>
        <p:spPr>
          <a:xfrm>
            <a:off x="86014" y="4713873"/>
            <a:ext cx="8956386" cy="215444"/>
          </a:xfrm>
          <a:prstGeom prst="rect">
            <a:avLst/>
          </a:prstGeom>
          <a:noFill/>
        </p:spPr>
        <p:txBody>
          <a:bodyPr wrap="square">
            <a:spAutoFit/>
          </a:bodyPr>
          <a:lstStyle/>
          <a:p>
            <a:r>
              <a:rPr lang="en-CA" sz="800" dirty="0">
                <a:solidFill>
                  <a:srgbClr val="007FAD"/>
                </a:solidFill>
                <a:effectLst/>
                <a:latin typeface="AdvGulliv"/>
              </a:rPr>
              <a:t>1- </a:t>
            </a:r>
            <a:r>
              <a:rPr lang="en-CA" sz="800" dirty="0" err="1">
                <a:solidFill>
                  <a:srgbClr val="007FAD"/>
                </a:solidFill>
                <a:effectLst/>
                <a:latin typeface="AdvGulliv"/>
              </a:rPr>
              <a:t>Treiblmaier</a:t>
            </a:r>
            <a:r>
              <a:rPr lang="en-CA" sz="800" dirty="0">
                <a:solidFill>
                  <a:srgbClr val="007FAD"/>
                </a:solidFill>
                <a:effectLst/>
                <a:latin typeface="AdvGulliv"/>
              </a:rPr>
              <a:t>, H. (2018). The impact of the blockchain on the supply chain: a theory-based research framework and a call for action. Supply Chain Management: An International Journal</a:t>
            </a:r>
            <a:r>
              <a:rPr lang="en-CA" sz="800" dirty="0">
                <a:effectLst/>
                <a:latin typeface="AdvGulliv"/>
              </a:rPr>
              <a:t>. </a:t>
            </a:r>
            <a:endParaRPr lang="en-CA" dirty="0"/>
          </a:p>
        </p:txBody>
      </p:sp>
      <p:pic>
        <p:nvPicPr>
          <p:cNvPr id="13" name="Picture 12" descr="Diagram&#10;&#10;Description automatically generated">
            <a:extLst>
              <a:ext uri="{FF2B5EF4-FFF2-40B4-BE49-F238E27FC236}">
                <a16:creationId xmlns:a16="http://schemas.microsoft.com/office/drawing/2014/main" id="{CB5C1BD6-E92C-D02B-2B3E-081CF7F9C50F}"/>
              </a:ext>
            </a:extLst>
          </p:cNvPr>
          <p:cNvPicPr>
            <a:picLocks noChangeAspect="1"/>
          </p:cNvPicPr>
          <p:nvPr/>
        </p:nvPicPr>
        <p:blipFill rotWithShape="1">
          <a:blip r:embed="rId3"/>
          <a:srcRect l="10690" r="14827" b="28645"/>
          <a:stretch/>
        </p:blipFill>
        <p:spPr>
          <a:xfrm>
            <a:off x="6321196" y="279499"/>
            <a:ext cx="1097283" cy="695968"/>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E5C63046-011B-24E1-D57F-0536504F2D1F}"/>
              </a:ext>
            </a:extLst>
          </p:cNvPr>
          <p:cNvPicPr>
            <a:picLocks noChangeAspect="1"/>
          </p:cNvPicPr>
          <p:nvPr/>
        </p:nvPicPr>
        <p:blipFill rotWithShape="1">
          <a:blip r:embed="rId4"/>
          <a:srcRect l="23485" t="3808" r="18939" b="51415"/>
          <a:stretch/>
        </p:blipFill>
        <p:spPr>
          <a:xfrm>
            <a:off x="6487160" y="1086750"/>
            <a:ext cx="772163" cy="509526"/>
          </a:xfrm>
          <a:prstGeom prst="rect">
            <a:avLst/>
          </a:prstGeom>
        </p:spPr>
      </p:pic>
      <p:pic>
        <p:nvPicPr>
          <p:cNvPr id="17" name="Picture 16" descr="A picture containing text, clock&#10;&#10;Description automatically generated">
            <a:extLst>
              <a:ext uri="{FF2B5EF4-FFF2-40B4-BE49-F238E27FC236}">
                <a16:creationId xmlns:a16="http://schemas.microsoft.com/office/drawing/2014/main" id="{010AF100-A5A8-8122-5819-B9911723BC3C}"/>
              </a:ext>
            </a:extLst>
          </p:cNvPr>
          <p:cNvPicPr>
            <a:picLocks noChangeAspect="1"/>
          </p:cNvPicPr>
          <p:nvPr/>
        </p:nvPicPr>
        <p:blipFill rotWithShape="1">
          <a:blip r:embed="rId5"/>
          <a:srcRect l="10000" r="7778" b="31784"/>
          <a:stretch/>
        </p:blipFill>
        <p:spPr>
          <a:xfrm>
            <a:off x="6364612" y="1839316"/>
            <a:ext cx="1057272" cy="877172"/>
          </a:xfrm>
          <a:prstGeom prst="rect">
            <a:avLst/>
          </a:prstGeom>
        </p:spPr>
      </p:pic>
      <p:pic>
        <p:nvPicPr>
          <p:cNvPr id="19" name="Picture 18" descr="Background pattern&#10;&#10;Description automatically generated">
            <a:extLst>
              <a:ext uri="{FF2B5EF4-FFF2-40B4-BE49-F238E27FC236}">
                <a16:creationId xmlns:a16="http://schemas.microsoft.com/office/drawing/2014/main" id="{BCCB4B53-9EFD-6AF1-9CAF-CDC53E4A3C4E}"/>
              </a:ext>
            </a:extLst>
          </p:cNvPr>
          <p:cNvPicPr>
            <a:picLocks noChangeAspect="1"/>
          </p:cNvPicPr>
          <p:nvPr/>
        </p:nvPicPr>
        <p:blipFill>
          <a:blip r:embed="rId6"/>
          <a:stretch>
            <a:fillRect/>
          </a:stretch>
        </p:blipFill>
        <p:spPr>
          <a:xfrm>
            <a:off x="6487160" y="3877241"/>
            <a:ext cx="838200" cy="771525"/>
          </a:xfrm>
          <a:prstGeom prst="rect">
            <a:avLst/>
          </a:prstGeom>
        </p:spPr>
      </p:pic>
      <p:pic>
        <p:nvPicPr>
          <p:cNvPr id="21" name="Picture 20" descr="Graphical user interface&#10;&#10;Description automatically generated with medium confidence">
            <a:extLst>
              <a:ext uri="{FF2B5EF4-FFF2-40B4-BE49-F238E27FC236}">
                <a16:creationId xmlns:a16="http://schemas.microsoft.com/office/drawing/2014/main" id="{3773DD13-8954-8966-66A8-3B0D81EDEE67}"/>
              </a:ext>
            </a:extLst>
          </p:cNvPr>
          <p:cNvPicPr>
            <a:picLocks noChangeAspect="1"/>
          </p:cNvPicPr>
          <p:nvPr/>
        </p:nvPicPr>
        <p:blipFill>
          <a:blip r:embed="rId7"/>
          <a:stretch>
            <a:fillRect/>
          </a:stretch>
        </p:blipFill>
        <p:spPr>
          <a:xfrm>
            <a:off x="4925870" y="3945484"/>
            <a:ext cx="933450" cy="666750"/>
          </a:xfrm>
          <a:prstGeom prst="rect">
            <a:avLst/>
          </a:prstGeom>
        </p:spPr>
      </p:pic>
      <p:pic>
        <p:nvPicPr>
          <p:cNvPr id="23" name="Picture 22" descr="A picture containing text, picture frame&#10;&#10;Description automatically generated">
            <a:extLst>
              <a:ext uri="{FF2B5EF4-FFF2-40B4-BE49-F238E27FC236}">
                <a16:creationId xmlns:a16="http://schemas.microsoft.com/office/drawing/2014/main" id="{18631743-7405-6CC8-0E12-772A2DC2E8A8}"/>
              </a:ext>
            </a:extLst>
          </p:cNvPr>
          <p:cNvPicPr>
            <a:picLocks noChangeAspect="1"/>
          </p:cNvPicPr>
          <p:nvPr/>
        </p:nvPicPr>
        <p:blipFill>
          <a:blip r:embed="rId8"/>
          <a:stretch>
            <a:fillRect/>
          </a:stretch>
        </p:blipFill>
        <p:spPr>
          <a:xfrm>
            <a:off x="2808432" y="3974059"/>
            <a:ext cx="942975" cy="609600"/>
          </a:xfrm>
          <a:prstGeom prst="rect">
            <a:avLst/>
          </a:prstGeom>
        </p:spPr>
      </p:pic>
      <p:sp>
        <p:nvSpPr>
          <p:cNvPr id="24" name="TextBox 23">
            <a:extLst>
              <a:ext uri="{FF2B5EF4-FFF2-40B4-BE49-F238E27FC236}">
                <a16:creationId xmlns:a16="http://schemas.microsoft.com/office/drawing/2014/main" id="{D6B6EC95-2EEF-4AE9-D060-30E98D5F2135}"/>
              </a:ext>
            </a:extLst>
          </p:cNvPr>
          <p:cNvSpPr txBox="1"/>
          <p:nvPr/>
        </p:nvSpPr>
        <p:spPr>
          <a:xfrm>
            <a:off x="7371716" y="424085"/>
            <a:ext cx="1813317" cy="261610"/>
          </a:xfrm>
          <a:prstGeom prst="rect">
            <a:avLst/>
          </a:prstGeom>
          <a:noFill/>
        </p:spPr>
        <p:txBody>
          <a:bodyPr wrap="none" rtlCol="0">
            <a:spAutoFit/>
          </a:bodyPr>
          <a:lstStyle/>
          <a:p>
            <a:r>
              <a:rPr lang="en-US" sz="1050" dirty="0"/>
              <a:t>A transaction is requested</a:t>
            </a:r>
          </a:p>
        </p:txBody>
      </p:sp>
      <p:sp>
        <p:nvSpPr>
          <p:cNvPr id="26" name="TextBox 25">
            <a:extLst>
              <a:ext uri="{FF2B5EF4-FFF2-40B4-BE49-F238E27FC236}">
                <a16:creationId xmlns:a16="http://schemas.microsoft.com/office/drawing/2014/main" id="{6B06C2D1-FAA9-3981-14BA-BBE513BDB15B}"/>
              </a:ext>
            </a:extLst>
          </p:cNvPr>
          <p:cNvSpPr txBox="1"/>
          <p:nvPr/>
        </p:nvSpPr>
        <p:spPr>
          <a:xfrm>
            <a:off x="7371716" y="1120053"/>
            <a:ext cx="1824538" cy="415498"/>
          </a:xfrm>
          <a:prstGeom prst="rect">
            <a:avLst/>
          </a:prstGeom>
          <a:noFill/>
        </p:spPr>
        <p:txBody>
          <a:bodyPr wrap="none" rtlCol="0">
            <a:spAutoFit/>
          </a:bodyPr>
          <a:lstStyle/>
          <a:p>
            <a:r>
              <a:rPr lang="en-US" sz="1050" dirty="0"/>
              <a:t>A block that represents the </a:t>
            </a:r>
          </a:p>
          <a:p>
            <a:r>
              <a:rPr lang="en-US" sz="1050" dirty="0"/>
              <a:t>transaction is created</a:t>
            </a:r>
          </a:p>
        </p:txBody>
      </p:sp>
      <p:sp>
        <p:nvSpPr>
          <p:cNvPr id="27" name="TextBox 26">
            <a:extLst>
              <a:ext uri="{FF2B5EF4-FFF2-40B4-BE49-F238E27FC236}">
                <a16:creationId xmlns:a16="http://schemas.microsoft.com/office/drawing/2014/main" id="{2FD62B5A-4765-750D-57F7-221FAC226968}"/>
              </a:ext>
            </a:extLst>
          </p:cNvPr>
          <p:cNvSpPr txBox="1"/>
          <p:nvPr/>
        </p:nvSpPr>
        <p:spPr>
          <a:xfrm>
            <a:off x="7371716" y="1873169"/>
            <a:ext cx="1749197" cy="415498"/>
          </a:xfrm>
          <a:prstGeom prst="rect">
            <a:avLst/>
          </a:prstGeom>
          <a:noFill/>
        </p:spPr>
        <p:txBody>
          <a:bodyPr wrap="none" rtlCol="0">
            <a:spAutoFit/>
          </a:bodyPr>
          <a:lstStyle/>
          <a:p>
            <a:r>
              <a:rPr lang="en-US" sz="1050" dirty="0"/>
              <a:t>The block is sent to every </a:t>
            </a:r>
          </a:p>
          <a:p>
            <a:r>
              <a:rPr lang="en-US" sz="1050" dirty="0"/>
              <a:t>node in the network</a:t>
            </a:r>
          </a:p>
        </p:txBody>
      </p:sp>
      <p:pic>
        <p:nvPicPr>
          <p:cNvPr id="29" name="Picture 28" descr="Icon&#10;&#10;Description automatically generated with medium confidence">
            <a:extLst>
              <a:ext uri="{FF2B5EF4-FFF2-40B4-BE49-F238E27FC236}">
                <a16:creationId xmlns:a16="http://schemas.microsoft.com/office/drawing/2014/main" id="{799B6513-C44A-C4A4-44FA-E3A463E58295}"/>
              </a:ext>
            </a:extLst>
          </p:cNvPr>
          <p:cNvPicPr>
            <a:picLocks noChangeAspect="1"/>
          </p:cNvPicPr>
          <p:nvPr/>
        </p:nvPicPr>
        <p:blipFill>
          <a:blip r:embed="rId9"/>
          <a:stretch>
            <a:fillRect/>
          </a:stretch>
        </p:blipFill>
        <p:spPr>
          <a:xfrm>
            <a:off x="6364612" y="2851939"/>
            <a:ext cx="1155700" cy="880110"/>
          </a:xfrm>
          <a:prstGeom prst="rect">
            <a:avLst/>
          </a:prstGeom>
        </p:spPr>
      </p:pic>
      <p:sp>
        <p:nvSpPr>
          <p:cNvPr id="28" name="TextBox 27">
            <a:extLst>
              <a:ext uri="{FF2B5EF4-FFF2-40B4-BE49-F238E27FC236}">
                <a16:creationId xmlns:a16="http://schemas.microsoft.com/office/drawing/2014/main" id="{F68B34D9-27A1-7505-9DD6-32C14ECC1141}"/>
              </a:ext>
            </a:extLst>
          </p:cNvPr>
          <p:cNvSpPr txBox="1"/>
          <p:nvPr/>
        </p:nvSpPr>
        <p:spPr>
          <a:xfrm>
            <a:off x="7421884" y="2828390"/>
            <a:ext cx="1303562" cy="415498"/>
          </a:xfrm>
          <a:prstGeom prst="rect">
            <a:avLst/>
          </a:prstGeom>
          <a:noFill/>
        </p:spPr>
        <p:txBody>
          <a:bodyPr wrap="none" rtlCol="0">
            <a:spAutoFit/>
          </a:bodyPr>
          <a:lstStyle/>
          <a:p>
            <a:r>
              <a:rPr lang="en-US" sz="1050" dirty="0"/>
              <a:t>Nodes validate the</a:t>
            </a:r>
          </a:p>
          <a:p>
            <a:r>
              <a:rPr lang="en-US" sz="1050" dirty="0"/>
              <a:t>transition</a:t>
            </a:r>
          </a:p>
        </p:txBody>
      </p:sp>
      <p:sp>
        <p:nvSpPr>
          <p:cNvPr id="31" name="TextBox 30">
            <a:extLst>
              <a:ext uri="{FF2B5EF4-FFF2-40B4-BE49-F238E27FC236}">
                <a16:creationId xmlns:a16="http://schemas.microsoft.com/office/drawing/2014/main" id="{4066F5BC-9724-DB67-04E1-3C583FCA544C}"/>
              </a:ext>
            </a:extLst>
          </p:cNvPr>
          <p:cNvSpPr txBox="1"/>
          <p:nvPr/>
        </p:nvSpPr>
        <p:spPr>
          <a:xfrm>
            <a:off x="7421884" y="3876243"/>
            <a:ext cx="1611339" cy="415498"/>
          </a:xfrm>
          <a:prstGeom prst="rect">
            <a:avLst/>
          </a:prstGeom>
          <a:noFill/>
        </p:spPr>
        <p:txBody>
          <a:bodyPr wrap="none" rtlCol="0">
            <a:spAutoFit/>
          </a:bodyPr>
          <a:lstStyle/>
          <a:p>
            <a:r>
              <a:rPr lang="en-US" sz="1050" dirty="0"/>
              <a:t>Nodes receive a reward</a:t>
            </a:r>
          </a:p>
          <a:p>
            <a:r>
              <a:rPr lang="en-US" sz="1050" dirty="0"/>
              <a:t>for the proof of work</a:t>
            </a:r>
          </a:p>
        </p:txBody>
      </p:sp>
      <p:sp>
        <p:nvSpPr>
          <p:cNvPr id="32" name="TextBox 31">
            <a:extLst>
              <a:ext uri="{FF2B5EF4-FFF2-40B4-BE49-F238E27FC236}">
                <a16:creationId xmlns:a16="http://schemas.microsoft.com/office/drawing/2014/main" id="{B83A04C8-6577-CAB5-402A-29DC98435388}"/>
              </a:ext>
            </a:extLst>
          </p:cNvPr>
          <p:cNvSpPr txBox="1"/>
          <p:nvPr/>
        </p:nvSpPr>
        <p:spPr>
          <a:xfrm>
            <a:off x="4705644" y="3299683"/>
            <a:ext cx="1585690" cy="415498"/>
          </a:xfrm>
          <a:prstGeom prst="rect">
            <a:avLst/>
          </a:prstGeom>
          <a:noFill/>
        </p:spPr>
        <p:txBody>
          <a:bodyPr wrap="none" rtlCol="0">
            <a:spAutoFit/>
          </a:bodyPr>
          <a:lstStyle/>
          <a:p>
            <a:r>
              <a:rPr lang="en-US" sz="1050" dirty="0"/>
              <a:t>A block is added to the </a:t>
            </a:r>
          </a:p>
          <a:p>
            <a:r>
              <a:rPr lang="en-US" sz="1050" dirty="0"/>
              <a:t>existing blockchain</a:t>
            </a:r>
          </a:p>
        </p:txBody>
      </p:sp>
      <p:sp>
        <p:nvSpPr>
          <p:cNvPr id="33" name="TextBox 32">
            <a:extLst>
              <a:ext uri="{FF2B5EF4-FFF2-40B4-BE49-F238E27FC236}">
                <a16:creationId xmlns:a16="http://schemas.microsoft.com/office/drawing/2014/main" id="{B73C48F2-0902-EA87-3408-5A33A047AEBA}"/>
              </a:ext>
            </a:extLst>
          </p:cNvPr>
          <p:cNvSpPr txBox="1"/>
          <p:nvPr/>
        </p:nvSpPr>
        <p:spPr>
          <a:xfrm>
            <a:off x="2707665" y="3357543"/>
            <a:ext cx="1609736" cy="253916"/>
          </a:xfrm>
          <a:prstGeom prst="rect">
            <a:avLst/>
          </a:prstGeom>
          <a:noFill/>
        </p:spPr>
        <p:txBody>
          <a:bodyPr wrap="none" rtlCol="0">
            <a:spAutoFit/>
          </a:bodyPr>
          <a:lstStyle/>
          <a:p>
            <a:r>
              <a:rPr lang="en-US" sz="1050" dirty="0"/>
              <a:t>Transaction is complete</a:t>
            </a:r>
          </a:p>
        </p:txBody>
      </p:sp>
      <p:sp>
        <p:nvSpPr>
          <p:cNvPr id="2" name="Down Arrow 1">
            <a:extLst>
              <a:ext uri="{FF2B5EF4-FFF2-40B4-BE49-F238E27FC236}">
                <a16:creationId xmlns:a16="http://schemas.microsoft.com/office/drawing/2014/main" id="{583B223E-86F5-B63C-7947-EF2C7CDC3F77}"/>
              </a:ext>
            </a:extLst>
          </p:cNvPr>
          <p:cNvSpPr/>
          <p:nvPr/>
        </p:nvSpPr>
        <p:spPr>
          <a:xfrm>
            <a:off x="6871075" y="898376"/>
            <a:ext cx="48126" cy="17659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F7CFA22-97E2-93A9-1B27-FFA730CDC6B9}"/>
              </a:ext>
            </a:extLst>
          </p:cNvPr>
          <p:cNvSpPr/>
          <p:nvPr/>
        </p:nvSpPr>
        <p:spPr>
          <a:xfrm>
            <a:off x="6882197" y="1613768"/>
            <a:ext cx="48126" cy="17659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a:extLst>
              <a:ext uri="{FF2B5EF4-FFF2-40B4-BE49-F238E27FC236}">
                <a16:creationId xmlns:a16="http://schemas.microsoft.com/office/drawing/2014/main" id="{9A0BB8F9-443F-04F1-F08F-C61A011337B6}"/>
              </a:ext>
            </a:extLst>
          </p:cNvPr>
          <p:cNvSpPr/>
          <p:nvPr/>
        </p:nvSpPr>
        <p:spPr>
          <a:xfrm>
            <a:off x="6871075" y="2670103"/>
            <a:ext cx="48126" cy="17659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6BC1D1F7-DC17-73C7-291B-79A178EB617B}"/>
              </a:ext>
            </a:extLst>
          </p:cNvPr>
          <p:cNvSpPr/>
          <p:nvPr/>
        </p:nvSpPr>
        <p:spPr>
          <a:xfrm>
            <a:off x="6869838" y="3708856"/>
            <a:ext cx="48126" cy="176599"/>
          </a:xfrm>
          <a:prstGeom prst="down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a:extLst>
              <a:ext uri="{FF2B5EF4-FFF2-40B4-BE49-F238E27FC236}">
                <a16:creationId xmlns:a16="http://schemas.microsoft.com/office/drawing/2014/main" id="{71B78278-360C-952C-D2CD-295CA02B05EC}"/>
              </a:ext>
            </a:extLst>
          </p:cNvPr>
          <p:cNvSpPr/>
          <p:nvPr/>
        </p:nvSpPr>
        <p:spPr>
          <a:xfrm>
            <a:off x="6026629" y="4273836"/>
            <a:ext cx="399829" cy="45719"/>
          </a:xfrm>
          <a:prstGeom prst="lef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CAC3F916-BC84-3011-9CA4-3C69AB7009BF}"/>
              </a:ext>
            </a:extLst>
          </p:cNvPr>
          <p:cNvSpPr/>
          <p:nvPr/>
        </p:nvSpPr>
        <p:spPr>
          <a:xfrm>
            <a:off x="4117486" y="4296695"/>
            <a:ext cx="399829" cy="45719"/>
          </a:xfrm>
          <a:prstGeom prst="lef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87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dissolve">
                                      <p:cBhvr>
                                        <p:cTn id="29" dur="500"/>
                                        <p:tgtEl>
                                          <p:spTgt spid="17"/>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dissolv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dissolve">
                                      <p:cBhvr>
                                        <p:cTn id="37" dur="500"/>
                                        <p:tgtEl>
                                          <p:spTgt spid="22"/>
                                        </p:tgtEl>
                                      </p:cBhvr>
                                    </p:animEffect>
                                  </p:childTnLst>
                                </p:cTn>
                              </p:par>
                              <p:par>
                                <p:cTn id="38" presetID="9"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dissolve">
                                      <p:cBhvr>
                                        <p:cTn id="40" dur="500"/>
                                        <p:tgtEl>
                                          <p:spTgt spid="2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dissolve">
                                      <p:cBhvr>
                                        <p:cTn id="48" dur="500"/>
                                        <p:tgtEl>
                                          <p:spTgt spid="25"/>
                                        </p:tgtEl>
                                      </p:cBhvr>
                                    </p:animEffect>
                                  </p:childTnLst>
                                </p:cTn>
                              </p:par>
                              <p:par>
                                <p:cTn id="49" presetID="9"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dissolv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dissolve">
                                      <p:cBhvr>
                                        <p:cTn id="62" dur="500"/>
                                        <p:tgtEl>
                                          <p:spTgt spid="21"/>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dissolve">
                                      <p:cBhvr>
                                        <p:cTn id="65" dur="500"/>
                                        <p:tgtEl>
                                          <p:spTgt spid="32"/>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par>
                                <p:cTn id="71" presetID="9"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dissolve">
                                      <p:cBhvr>
                                        <p:cTn id="73" dur="500"/>
                                        <p:tgtEl>
                                          <p:spTgt spid="23"/>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dissolv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p:bldP spid="31" grpId="0"/>
      <p:bldP spid="32" grpId="0"/>
      <p:bldP spid="33" grpId="0"/>
      <p:bldP spid="2" grpId="0" animBg="1"/>
      <p:bldP spid="20" grpId="0" animBg="1"/>
      <p:bldP spid="22" grpId="0" animBg="1"/>
      <p:bldP spid="25" grpId="0" animBg="1"/>
      <p:bldP spid="3"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CF981F-034D-F387-38D7-0B0C16FC4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307" y="925927"/>
            <a:ext cx="5289193" cy="194028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065;p156">
            <a:extLst>
              <a:ext uri="{FF2B5EF4-FFF2-40B4-BE49-F238E27FC236}">
                <a16:creationId xmlns:a16="http://schemas.microsoft.com/office/drawing/2014/main" id="{AF1491EE-C7DC-1D89-008F-1B9C6A2BF486}"/>
              </a:ext>
            </a:extLst>
          </p:cNvPr>
          <p:cNvSpPr txBox="1"/>
          <p:nvPr/>
        </p:nvSpPr>
        <p:spPr>
          <a:xfrm>
            <a:off x="87500" y="352800"/>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Helvetica Neue"/>
                <a:ea typeface="Helvetica Neue"/>
                <a:cs typeface="Helvetica Neue"/>
                <a:sym typeface="Helvetica Neue"/>
              </a:rPr>
              <a:t>Key Benefits of </a:t>
            </a:r>
            <a:r>
              <a:rPr lang="en-US" sz="1800" b="1" dirty="0">
                <a:solidFill>
                  <a:srgbClr val="0B550B"/>
                </a:solidFill>
                <a:latin typeface="Helvetica Neue"/>
                <a:ea typeface="Helvetica Neue"/>
                <a:cs typeface="Helvetica Neue"/>
                <a:sym typeface="Helvetica Neue"/>
              </a:rPr>
              <a:t>Blockchain</a:t>
            </a:r>
            <a:r>
              <a:rPr lang="en-US" sz="1800" b="1" dirty="0">
                <a:solidFill>
                  <a:schemeClr val="tx1"/>
                </a:solidFill>
                <a:latin typeface="Helvetica Neue"/>
                <a:ea typeface="Helvetica Neue"/>
                <a:cs typeface="Helvetica Neue"/>
                <a:sym typeface="Helvetica Neue"/>
              </a:rPr>
              <a:t> for Marketing</a:t>
            </a:r>
            <a:endParaRPr sz="1800" b="1" dirty="0">
              <a:solidFill>
                <a:schemeClr val="tx1"/>
              </a:solidFill>
              <a:latin typeface="Helvetica Neue"/>
              <a:ea typeface="Helvetica Neue"/>
              <a:cs typeface="Helvetica Neue"/>
              <a:sym typeface="Helvetica Neue"/>
            </a:endParaRPr>
          </a:p>
        </p:txBody>
      </p:sp>
      <p:sp>
        <p:nvSpPr>
          <p:cNvPr id="5" name="Google Shape;840;p155">
            <a:extLst>
              <a:ext uri="{FF2B5EF4-FFF2-40B4-BE49-F238E27FC236}">
                <a16:creationId xmlns:a16="http://schemas.microsoft.com/office/drawing/2014/main" id="{A7CD66C5-DC80-7E76-BFAB-6830BF43F5A0}"/>
              </a:ext>
            </a:extLst>
          </p:cNvPr>
          <p:cNvSpPr txBox="1"/>
          <p:nvPr/>
        </p:nvSpPr>
        <p:spPr>
          <a:xfrm>
            <a:off x="87500" y="3035884"/>
            <a:ext cx="9056500" cy="2131353"/>
          </a:xfrm>
          <a:prstGeom prst="rect">
            <a:avLst/>
          </a:prstGeom>
          <a:noFill/>
          <a:ln>
            <a:solidFill>
              <a:srgbClr val="0B550B"/>
            </a:solidFill>
          </a:ln>
        </p:spPr>
        <p:txBody>
          <a:bodyPr spcFirstLastPara="1" wrap="square" lIns="0" tIns="0" rIns="0" bIns="0" anchor="t" anchorCtr="0">
            <a:spAutoFit/>
          </a:bodyPr>
          <a:lstStyle/>
          <a:p>
            <a:pPr marL="171450" lvl="0" indent="-171450" algn="l" rtl="0">
              <a:lnSpc>
                <a:spcPct val="100000"/>
              </a:lnSpc>
              <a:spcBef>
                <a:spcPts val="0"/>
              </a:spcBef>
              <a:spcAft>
                <a:spcPts val="600"/>
              </a:spcAft>
              <a:buClr>
                <a:schemeClr val="dk1"/>
              </a:buClr>
              <a:buSzPts val="1100"/>
              <a:buFont typeface="Arial" panose="020B0604020202020204" pitchFamily="34" charset="0"/>
              <a:buChar char="•"/>
            </a:pPr>
            <a:r>
              <a:rPr lang="en-CA" sz="1200" b="0" i="0" dirty="0">
                <a:solidFill>
                  <a:srgbClr val="2E2E2E"/>
                </a:solidFill>
                <a:effectLst/>
                <a:latin typeface="ElsevierGulliver"/>
              </a:rPr>
              <a:t>A blockchain enabled database can store the exposure of a customer to digital advertising on multiple devices and through multiple channels </a:t>
            </a:r>
            <a:endParaRPr lang="en-CA" sz="1200" dirty="0">
              <a:solidFill>
                <a:srgbClr val="2E2E2E"/>
              </a:solidFill>
              <a:latin typeface="ElsevierGulliver"/>
            </a:endParaRPr>
          </a:p>
          <a:p>
            <a:pPr marL="171450" lvl="0" indent="-171450" algn="l" rtl="0">
              <a:lnSpc>
                <a:spcPct val="100000"/>
              </a:lnSpc>
              <a:spcBef>
                <a:spcPts val="0"/>
              </a:spcBef>
              <a:spcAft>
                <a:spcPts val="600"/>
              </a:spcAft>
              <a:buClr>
                <a:schemeClr val="dk1"/>
              </a:buClr>
              <a:buSzPts val="1100"/>
              <a:buFont typeface="Arial" panose="020B0604020202020204" pitchFamily="34" charset="0"/>
              <a:buChar char="•"/>
            </a:pPr>
            <a:r>
              <a:rPr lang="en-CA" sz="1200" b="0" i="0" dirty="0">
                <a:solidFill>
                  <a:srgbClr val="2E2E2E"/>
                </a:solidFill>
                <a:effectLst/>
                <a:latin typeface="ElsevierGulliver"/>
              </a:rPr>
              <a:t>An FMCG company can sell cleaning products directly to customers, without the need of banks, credit card companies, wholesalers, and retailers, where all relevant parties can connect, communicate, and pay directly through the blockchain</a:t>
            </a:r>
          </a:p>
          <a:p>
            <a:pPr marL="171450" lvl="0" indent="-171450" algn="l" rtl="0">
              <a:lnSpc>
                <a:spcPct val="100000"/>
              </a:lnSpc>
              <a:spcBef>
                <a:spcPts val="0"/>
              </a:spcBef>
              <a:spcAft>
                <a:spcPts val="600"/>
              </a:spcAft>
              <a:buClr>
                <a:schemeClr val="dk1"/>
              </a:buClr>
              <a:buSzPts val="1100"/>
              <a:buFont typeface="Arial" panose="020B0604020202020204" pitchFamily="34" charset="0"/>
              <a:buChar char="•"/>
            </a:pPr>
            <a:r>
              <a:rPr lang="en-CA" sz="1200" b="0" i="0" dirty="0">
                <a:solidFill>
                  <a:srgbClr val="2E2E2E"/>
                </a:solidFill>
                <a:effectLst/>
                <a:latin typeface="ElsevierGulliver"/>
              </a:rPr>
              <a:t>In online advertising, source verification can help to make sure that the recipients of advertising campaigns are the real target users, avoid draining one’s advertising budget</a:t>
            </a:r>
          </a:p>
          <a:p>
            <a:pPr marL="171450" lvl="0" indent="-171450" algn="l" rtl="0">
              <a:lnSpc>
                <a:spcPct val="100000"/>
              </a:lnSpc>
              <a:spcBef>
                <a:spcPts val="0"/>
              </a:spcBef>
              <a:spcAft>
                <a:spcPts val="600"/>
              </a:spcAft>
              <a:buClr>
                <a:schemeClr val="dk1"/>
              </a:buClr>
              <a:buSzPts val="1100"/>
              <a:buFont typeface="Arial" panose="020B0604020202020204" pitchFamily="34" charset="0"/>
              <a:buChar char="•"/>
            </a:pPr>
            <a:r>
              <a:rPr lang="en-CA" sz="1200" b="0" i="0" dirty="0">
                <a:solidFill>
                  <a:srgbClr val="2E2E2E"/>
                </a:solidFill>
                <a:effectLst/>
                <a:latin typeface="ElsevierGulliver"/>
              </a:rPr>
              <a:t>While the customer may be the owner of the data and her true identity is disguised, other parts of the data such as transaction histories or customer-firm interactions might be available to use.</a:t>
            </a:r>
            <a:endParaRPr lang="en-CA" sz="1200" dirty="0">
              <a:solidFill>
                <a:srgbClr val="2E2E2E"/>
              </a:solidFill>
              <a:latin typeface="ElsevierGulliver"/>
            </a:endParaRPr>
          </a:p>
          <a:p>
            <a:pPr marL="171450" lvl="0" indent="-171450" algn="l" rtl="0">
              <a:lnSpc>
                <a:spcPct val="100000"/>
              </a:lnSpc>
              <a:spcBef>
                <a:spcPts val="0"/>
              </a:spcBef>
              <a:spcAft>
                <a:spcPts val="0"/>
              </a:spcAft>
              <a:buClr>
                <a:schemeClr val="dk1"/>
              </a:buClr>
              <a:buSzPts val="1100"/>
              <a:buFont typeface="Arial" panose="020B0604020202020204" pitchFamily="34" charset="0"/>
              <a:buChar char="•"/>
            </a:pPr>
            <a:r>
              <a:rPr lang="en-CA" sz="1200" b="0" i="0" dirty="0">
                <a:solidFill>
                  <a:srgbClr val="2E2E2E"/>
                </a:solidFill>
                <a:effectLst/>
                <a:latin typeface="ElsevierGulliver"/>
              </a:rPr>
              <a:t>Brand equity and customer equity are important firm assets that are difficult to measure and manage and so is trading them and managing their disclosure and licensing. The tokenization quality of the blockchain allows the quantification a range of intangible assets</a:t>
            </a:r>
            <a:endParaRPr lang="en-US" sz="1050" b="1" dirty="0">
              <a:solidFill>
                <a:srgbClr val="434343"/>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050" b="1" dirty="0">
              <a:solidFill>
                <a:srgbClr val="434343"/>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916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Google Shape;1065;p156">
            <a:extLst>
              <a:ext uri="{FF2B5EF4-FFF2-40B4-BE49-F238E27FC236}">
                <a16:creationId xmlns:a16="http://schemas.microsoft.com/office/drawing/2014/main" id="{AF1491EE-C7DC-1D89-008F-1B9C6A2BF486}"/>
              </a:ext>
            </a:extLst>
          </p:cNvPr>
          <p:cNvSpPr txBox="1"/>
          <p:nvPr/>
        </p:nvSpPr>
        <p:spPr>
          <a:xfrm>
            <a:off x="87500" y="352800"/>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Helvetica Neue"/>
                <a:ea typeface="Helvetica Neue"/>
                <a:cs typeface="Helvetica Neue"/>
                <a:sym typeface="Helvetica Neue"/>
              </a:rPr>
              <a:t>Key Benefits of </a:t>
            </a:r>
            <a:r>
              <a:rPr lang="en-US" sz="1800" b="1" dirty="0">
                <a:solidFill>
                  <a:srgbClr val="0B550B"/>
                </a:solidFill>
                <a:latin typeface="Helvetica Neue"/>
                <a:ea typeface="Helvetica Neue"/>
                <a:cs typeface="Helvetica Neue"/>
                <a:sym typeface="Helvetica Neue"/>
              </a:rPr>
              <a:t>Blockchain</a:t>
            </a:r>
            <a:r>
              <a:rPr lang="en-US" sz="1800" b="1" dirty="0">
                <a:solidFill>
                  <a:schemeClr val="tx1"/>
                </a:solidFill>
                <a:latin typeface="Helvetica Neue"/>
                <a:ea typeface="Helvetica Neue"/>
                <a:cs typeface="Helvetica Neue"/>
                <a:sym typeface="Helvetica Neue"/>
              </a:rPr>
              <a:t> for Marketing</a:t>
            </a:r>
            <a:endParaRPr sz="1800" b="1" dirty="0">
              <a:solidFill>
                <a:schemeClr val="tx1"/>
              </a:solidFill>
              <a:latin typeface="Helvetica Neue"/>
              <a:ea typeface="Helvetica Neue"/>
              <a:cs typeface="Helvetica Neue"/>
              <a:sym typeface="Helvetica Neue"/>
            </a:endParaRPr>
          </a:p>
        </p:txBody>
      </p:sp>
      <p:grpSp>
        <p:nvGrpSpPr>
          <p:cNvPr id="12" name="Group 11">
            <a:extLst>
              <a:ext uri="{FF2B5EF4-FFF2-40B4-BE49-F238E27FC236}">
                <a16:creationId xmlns:a16="http://schemas.microsoft.com/office/drawing/2014/main" id="{8AD3FC6E-238D-2A7E-1423-44332ACBCB39}"/>
              </a:ext>
            </a:extLst>
          </p:cNvPr>
          <p:cNvGrpSpPr/>
          <p:nvPr/>
        </p:nvGrpSpPr>
        <p:grpSpPr>
          <a:xfrm>
            <a:off x="1446998" y="1143300"/>
            <a:ext cx="6387966" cy="3385412"/>
            <a:chOff x="1446998" y="1143300"/>
            <a:chExt cx="6387966" cy="3385412"/>
          </a:xfrm>
        </p:grpSpPr>
        <p:graphicFrame>
          <p:nvGraphicFramePr>
            <p:cNvPr id="8" name="Diagram 7">
              <a:extLst>
                <a:ext uri="{FF2B5EF4-FFF2-40B4-BE49-F238E27FC236}">
                  <a16:creationId xmlns:a16="http://schemas.microsoft.com/office/drawing/2014/main" id="{3C841CF9-CCE6-785D-C734-CA93EE225F70}"/>
                </a:ext>
              </a:extLst>
            </p:cNvPr>
            <p:cNvGraphicFramePr/>
            <p:nvPr>
              <p:extLst>
                <p:ext uri="{D42A27DB-BD31-4B8C-83A1-F6EECF244321}">
                  <p14:modId xmlns:p14="http://schemas.microsoft.com/office/powerpoint/2010/main" val="4056214471"/>
                </p:ext>
              </p:extLst>
            </p:nvPr>
          </p:nvGraphicFramePr>
          <p:xfrm>
            <a:off x="1446998" y="1143300"/>
            <a:ext cx="6387966" cy="3385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6305B24-8947-0FB0-3DA3-EE1ED790F611}"/>
                </a:ext>
              </a:extLst>
            </p:cNvPr>
            <p:cNvSpPr txBox="1"/>
            <p:nvPr/>
          </p:nvSpPr>
          <p:spPr>
            <a:xfrm>
              <a:off x="2541069" y="1328287"/>
              <a:ext cx="452387" cy="523220"/>
            </a:xfrm>
            <a:prstGeom prst="rect">
              <a:avLst/>
            </a:prstGeom>
            <a:solidFill>
              <a:schemeClr val="accent3">
                <a:lumMod val="40000"/>
                <a:lumOff val="60000"/>
              </a:schemeClr>
            </a:solidFill>
          </p:spPr>
          <p:txBody>
            <a:bodyPr wrap="square" rtlCol="0">
              <a:spAutoFit/>
            </a:bodyPr>
            <a:lstStyle/>
            <a:p>
              <a:r>
                <a:rPr lang="en-US" sz="2800" dirty="0"/>
                <a:t>1</a:t>
              </a:r>
            </a:p>
          </p:txBody>
        </p:sp>
        <p:sp>
          <p:nvSpPr>
            <p:cNvPr id="10" name="TextBox 9">
              <a:extLst>
                <a:ext uri="{FF2B5EF4-FFF2-40B4-BE49-F238E27FC236}">
                  <a16:creationId xmlns:a16="http://schemas.microsoft.com/office/drawing/2014/main" id="{0A19292B-EADA-2D37-9CDF-638C534FCF5D}"/>
                </a:ext>
              </a:extLst>
            </p:cNvPr>
            <p:cNvSpPr txBox="1"/>
            <p:nvPr/>
          </p:nvSpPr>
          <p:spPr>
            <a:xfrm>
              <a:off x="2541069" y="2574396"/>
              <a:ext cx="452387" cy="523220"/>
            </a:xfrm>
            <a:prstGeom prst="rect">
              <a:avLst/>
            </a:prstGeom>
            <a:solidFill>
              <a:schemeClr val="accent3">
                <a:lumMod val="40000"/>
                <a:lumOff val="60000"/>
              </a:schemeClr>
            </a:solidFill>
          </p:spPr>
          <p:txBody>
            <a:bodyPr wrap="square" rtlCol="0">
              <a:spAutoFit/>
            </a:bodyPr>
            <a:lstStyle/>
            <a:p>
              <a:r>
                <a:rPr lang="en-US" sz="2800" dirty="0"/>
                <a:t>2</a:t>
              </a:r>
            </a:p>
          </p:txBody>
        </p:sp>
        <p:sp>
          <p:nvSpPr>
            <p:cNvPr id="11" name="TextBox 10">
              <a:extLst>
                <a:ext uri="{FF2B5EF4-FFF2-40B4-BE49-F238E27FC236}">
                  <a16:creationId xmlns:a16="http://schemas.microsoft.com/office/drawing/2014/main" id="{D2A4DFA1-74A9-F835-40CC-DA14D7C4380A}"/>
                </a:ext>
              </a:extLst>
            </p:cNvPr>
            <p:cNvSpPr txBox="1"/>
            <p:nvPr/>
          </p:nvSpPr>
          <p:spPr>
            <a:xfrm>
              <a:off x="2541069" y="3820505"/>
              <a:ext cx="452387" cy="523220"/>
            </a:xfrm>
            <a:prstGeom prst="rect">
              <a:avLst/>
            </a:prstGeom>
            <a:solidFill>
              <a:schemeClr val="accent3">
                <a:lumMod val="40000"/>
                <a:lumOff val="60000"/>
              </a:schemeClr>
            </a:solidFill>
          </p:spPr>
          <p:txBody>
            <a:bodyPr wrap="square" rtlCol="0">
              <a:spAutoFit/>
            </a:bodyPr>
            <a:lstStyle/>
            <a:p>
              <a:r>
                <a:rPr lang="en-US" sz="2800" dirty="0"/>
                <a:t>3</a:t>
              </a:r>
            </a:p>
          </p:txBody>
        </p:sp>
      </p:grpSp>
    </p:spTree>
    <p:extLst>
      <p:ext uri="{BB962C8B-B14F-4D97-AF65-F5344CB8AC3E}">
        <p14:creationId xmlns:p14="http://schemas.microsoft.com/office/powerpoint/2010/main" val="1764517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D2E79-B3DD-48E5-4C7D-8B6E8F678BB0}"/>
              </a:ext>
            </a:extLst>
          </p:cNvPr>
          <p:cNvSpPr>
            <a:spLocks noGrp="1"/>
          </p:cNvSpPr>
          <p:nvPr>
            <p:ph type="ctrTitle"/>
          </p:nvPr>
        </p:nvSpPr>
        <p:spPr/>
        <p:txBody>
          <a:bodyPr/>
          <a:lstStyle/>
          <a:p>
            <a:r>
              <a:rPr lang="en-US" dirty="0"/>
              <a:t>AN EXAMPLE</a:t>
            </a:r>
          </a:p>
        </p:txBody>
      </p:sp>
      <p:sp>
        <p:nvSpPr>
          <p:cNvPr id="3" name="Subtitle 2">
            <a:extLst>
              <a:ext uri="{FF2B5EF4-FFF2-40B4-BE49-F238E27FC236}">
                <a16:creationId xmlns:a16="http://schemas.microsoft.com/office/drawing/2014/main" id="{E5123F44-2B85-8F13-2CDC-332DB09193AB}"/>
              </a:ext>
            </a:extLst>
          </p:cNvPr>
          <p:cNvSpPr>
            <a:spLocks noGrp="1"/>
          </p:cNvSpPr>
          <p:nvPr>
            <p:ph type="subTitle" idx="1"/>
          </p:nvPr>
        </p:nvSpPr>
        <p:spPr>
          <a:xfrm>
            <a:off x="231848" y="2895550"/>
            <a:ext cx="5904812" cy="339300"/>
          </a:xfrm>
        </p:spPr>
        <p:txBody>
          <a:bodyPr/>
          <a:lstStyle/>
          <a:p>
            <a:r>
              <a:rPr lang="en-US" dirty="0"/>
              <a:t>BLOCKCHAIN, AD MEASUREMENT, CONSUMER PRIVACY</a:t>
            </a:r>
          </a:p>
        </p:txBody>
      </p:sp>
    </p:spTree>
    <p:extLst>
      <p:ext uri="{BB962C8B-B14F-4D97-AF65-F5344CB8AC3E}">
        <p14:creationId xmlns:p14="http://schemas.microsoft.com/office/powerpoint/2010/main" val="3999046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5;p156">
            <a:extLst>
              <a:ext uri="{FF2B5EF4-FFF2-40B4-BE49-F238E27FC236}">
                <a16:creationId xmlns:a16="http://schemas.microsoft.com/office/drawing/2014/main" id="{AF1491EE-C7DC-1D89-008F-1B9C6A2BF486}"/>
              </a:ext>
            </a:extLst>
          </p:cNvPr>
          <p:cNvSpPr txBox="1"/>
          <p:nvPr/>
        </p:nvSpPr>
        <p:spPr>
          <a:xfrm>
            <a:off x="87500" y="352800"/>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Helvetica Neue"/>
                <a:ea typeface="Helvetica Neue"/>
                <a:cs typeface="Helvetica Neue"/>
                <a:sym typeface="Helvetica Neue"/>
              </a:rPr>
              <a:t>“Change is the only Constant” Heraclitus</a:t>
            </a:r>
            <a:endParaRPr sz="1800" b="1" dirty="0">
              <a:solidFill>
                <a:schemeClr val="tx1"/>
              </a:solidFill>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732C9BB3-4604-AD18-5893-30618A2F3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963" y="867978"/>
            <a:ext cx="4887311" cy="4203881"/>
          </a:xfrm>
          <a:prstGeom prst="rect">
            <a:avLst/>
          </a:prstGeom>
        </p:spPr>
      </p:pic>
      <p:pic>
        <p:nvPicPr>
          <p:cNvPr id="3" name="Picture 2">
            <a:extLst>
              <a:ext uri="{FF2B5EF4-FFF2-40B4-BE49-F238E27FC236}">
                <a16:creationId xmlns:a16="http://schemas.microsoft.com/office/drawing/2014/main" id="{FA96AAEE-022A-5D31-B376-250E401F9598}"/>
              </a:ext>
            </a:extLst>
          </p:cNvPr>
          <p:cNvPicPr>
            <a:picLocks noChangeAspect="1"/>
          </p:cNvPicPr>
          <p:nvPr/>
        </p:nvPicPr>
        <p:blipFill>
          <a:blip r:embed="rId4"/>
          <a:stretch>
            <a:fillRect/>
          </a:stretch>
        </p:blipFill>
        <p:spPr>
          <a:xfrm>
            <a:off x="180051" y="1286104"/>
            <a:ext cx="771049" cy="963930"/>
          </a:xfrm>
          <a:prstGeom prst="rect">
            <a:avLst/>
          </a:prstGeom>
        </p:spPr>
      </p:pic>
      <p:sp>
        <p:nvSpPr>
          <p:cNvPr id="5" name="TextBox 4">
            <a:extLst>
              <a:ext uri="{FF2B5EF4-FFF2-40B4-BE49-F238E27FC236}">
                <a16:creationId xmlns:a16="http://schemas.microsoft.com/office/drawing/2014/main" id="{9D1997D0-4294-9FE3-393D-8DC952DE5AED}"/>
              </a:ext>
            </a:extLst>
          </p:cNvPr>
          <p:cNvSpPr txBox="1"/>
          <p:nvPr/>
        </p:nvSpPr>
        <p:spPr>
          <a:xfrm>
            <a:off x="0" y="2392838"/>
            <a:ext cx="2521819" cy="577081"/>
          </a:xfrm>
          <a:prstGeom prst="rect">
            <a:avLst/>
          </a:prstGeom>
          <a:noFill/>
        </p:spPr>
        <p:txBody>
          <a:bodyPr wrap="square" rtlCol="0">
            <a:spAutoFit/>
          </a:bodyPr>
          <a:lstStyle/>
          <a:p>
            <a:r>
              <a:rPr lang="en-US" sz="1050" dirty="0">
                <a:solidFill>
                  <a:srgbClr val="0B550B"/>
                </a:solidFill>
              </a:rPr>
              <a:t>Brendan </a:t>
            </a:r>
            <a:r>
              <a:rPr lang="en-US" sz="1050" dirty="0" err="1">
                <a:solidFill>
                  <a:srgbClr val="0B550B"/>
                </a:solidFill>
              </a:rPr>
              <a:t>Eich</a:t>
            </a:r>
            <a:r>
              <a:rPr lang="en-US" sz="1050" dirty="0">
                <a:solidFill>
                  <a:srgbClr val="0B550B"/>
                </a:solidFill>
              </a:rPr>
              <a:t> </a:t>
            </a:r>
            <a:r>
              <a:rPr lang="mr-IN" sz="1050" dirty="0">
                <a:solidFill>
                  <a:srgbClr val="0B550B"/>
                </a:solidFill>
              </a:rPr>
              <a:t>–</a:t>
            </a:r>
            <a:r>
              <a:rPr lang="en-US" sz="1050" dirty="0">
                <a:solidFill>
                  <a:srgbClr val="0B550B"/>
                </a:solidFill>
              </a:rPr>
              <a:t> creator of JavaScript, co-founder of Firefox founded a </a:t>
            </a:r>
            <a:r>
              <a:rPr lang="en-US" sz="1050" dirty="0" err="1">
                <a:solidFill>
                  <a:srgbClr val="0B550B"/>
                </a:solidFill>
              </a:rPr>
              <a:t>Blockchain</a:t>
            </a:r>
            <a:r>
              <a:rPr lang="en-US" sz="1050" dirty="0">
                <a:solidFill>
                  <a:srgbClr val="0B550B"/>
                </a:solidFill>
              </a:rPr>
              <a:t> startup: </a:t>
            </a:r>
            <a:r>
              <a:rPr lang="en-US" sz="1050" b="1" dirty="0">
                <a:solidFill>
                  <a:srgbClr val="0B550B"/>
                </a:solidFill>
              </a:rPr>
              <a:t>BRAVE</a:t>
            </a:r>
          </a:p>
        </p:txBody>
      </p:sp>
    </p:spTree>
    <p:extLst>
      <p:ext uri="{BB962C8B-B14F-4D97-AF65-F5344CB8AC3E}">
        <p14:creationId xmlns:p14="http://schemas.microsoft.com/office/powerpoint/2010/main" val="3568503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65;p156">
            <a:extLst>
              <a:ext uri="{FF2B5EF4-FFF2-40B4-BE49-F238E27FC236}">
                <a16:creationId xmlns:a16="http://schemas.microsoft.com/office/drawing/2014/main" id="{AF1491EE-C7DC-1D89-008F-1B9C6A2BF486}"/>
              </a:ext>
            </a:extLst>
          </p:cNvPr>
          <p:cNvSpPr txBox="1"/>
          <p:nvPr/>
        </p:nvSpPr>
        <p:spPr>
          <a:xfrm>
            <a:off x="87500" y="352800"/>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tx1"/>
                </a:solidFill>
                <a:latin typeface="Helvetica Neue"/>
                <a:ea typeface="Helvetica Neue"/>
                <a:cs typeface="Helvetica Neue"/>
                <a:sym typeface="Helvetica Neue"/>
              </a:rPr>
              <a:t>Brave Blockchain Browser and BAT (Basic Attention Token)</a:t>
            </a:r>
            <a:endParaRPr sz="1800" b="1" dirty="0">
              <a:solidFill>
                <a:schemeClr val="tx1"/>
              </a:solidFill>
              <a:latin typeface="Helvetica Neue"/>
              <a:ea typeface="Helvetica Neue"/>
              <a:cs typeface="Helvetica Neue"/>
              <a:sym typeface="Helvetica Neue"/>
            </a:endParaRPr>
          </a:p>
        </p:txBody>
      </p:sp>
      <p:sp>
        <p:nvSpPr>
          <p:cNvPr id="7" name="TextBox 6">
            <a:extLst>
              <a:ext uri="{FF2B5EF4-FFF2-40B4-BE49-F238E27FC236}">
                <a16:creationId xmlns:a16="http://schemas.microsoft.com/office/drawing/2014/main" id="{71D35ECF-0026-D9E2-FB47-76452785D30B}"/>
              </a:ext>
            </a:extLst>
          </p:cNvPr>
          <p:cNvSpPr txBox="1"/>
          <p:nvPr/>
        </p:nvSpPr>
        <p:spPr>
          <a:xfrm>
            <a:off x="272350" y="997977"/>
            <a:ext cx="7735700" cy="1815882"/>
          </a:xfrm>
          <a:prstGeom prst="rect">
            <a:avLst/>
          </a:prstGeom>
          <a:noFill/>
        </p:spPr>
        <p:txBody>
          <a:bodyPr wrap="square">
            <a:spAutoFit/>
          </a:bodyPr>
          <a:lstStyle/>
          <a:p>
            <a:pPr marL="342900" indent="-342900">
              <a:buFont typeface="+mj-lt"/>
              <a:buAutoNum type="arabicPeriod"/>
            </a:pPr>
            <a:r>
              <a:rPr lang="en-US" dirty="0"/>
              <a:t>Change the way users interact with ads</a:t>
            </a:r>
          </a:p>
          <a:p>
            <a:pPr marL="342900" indent="-342900">
              <a:buFont typeface="+mj-lt"/>
              <a:buAutoNum type="arabicPeriod"/>
            </a:pPr>
            <a:endParaRPr lang="en-US" dirty="0"/>
          </a:p>
          <a:p>
            <a:pPr marL="342900" indent="-342900">
              <a:buFont typeface="+mj-lt"/>
              <a:buAutoNum type="arabicPeriod"/>
            </a:pPr>
            <a:r>
              <a:rPr lang="en-US" dirty="0"/>
              <a:t>Break up the current monopoly on digital advertising by allowing publishers and advertisers to trade on the value of users’ attention</a:t>
            </a:r>
          </a:p>
          <a:p>
            <a:pPr marL="342900" indent="-342900">
              <a:buFont typeface="+mj-lt"/>
              <a:buAutoNum type="arabicPeriod"/>
            </a:pPr>
            <a:endParaRPr lang="en-US" dirty="0"/>
          </a:p>
          <a:p>
            <a:pPr marL="342900" indent="-342900">
              <a:buFont typeface="+mj-lt"/>
              <a:buAutoNum type="arabicPeriod"/>
            </a:pPr>
            <a:r>
              <a:rPr lang="en-US" dirty="0"/>
              <a:t>Compensate users using the BAT token</a:t>
            </a:r>
          </a:p>
          <a:p>
            <a:pPr marL="342900" indent="-342900">
              <a:buFont typeface="+mj-lt"/>
              <a:buAutoNum type="arabicPeriod"/>
            </a:pPr>
            <a:endParaRPr lang="en-US" dirty="0"/>
          </a:p>
          <a:p>
            <a:pPr marL="342900" indent="-342900">
              <a:buFont typeface="+mj-lt"/>
              <a:buAutoNum type="arabicPeriod"/>
            </a:pPr>
            <a:r>
              <a:rPr lang="en-US" dirty="0"/>
              <a:t>Users get to choose which ads they like and opt-in to categories they like</a:t>
            </a:r>
          </a:p>
        </p:txBody>
      </p:sp>
      <p:grpSp>
        <p:nvGrpSpPr>
          <p:cNvPr id="10" name="Group 9">
            <a:extLst>
              <a:ext uri="{FF2B5EF4-FFF2-40B4-BE49-F238E27FC236}">
                <a16:creationId xmlns:a16="http://schemas.microsoft.com/office/drawing/2014/main" id="{C6337014-59F4-902D-4801-36BEFC0A64A1}"/>
              </a:ext>
            </a:extLst>
          </p:cNvPr>
          <p:cNvGrpSpPr/>
          <p:nvPr/>
        </p:nvGrpSpPr>
        <p:grpSpPr>
          <a:xfrm>
            <a:off x="1114009" y="3310489"/>
            <a:ext cx="6785019" cy="1252272"/>
            <a:chOff x="1114009" y="2800350"/>
            <a:chExt cx="6785019" cy="1252272"/>
          </a:xfrm>
        </p:grpSpPr>
        <p:sp>
          <p:nvSpPr>
            <p:cNvPr id="8" name="Rounded Rectangle 7">
              <a:extLst>
                <a:ext uri="{FF2B5EF4-FFF2-40B4-BE49-F238E27FC236}">
                  <a16:creationId xmlns:a16="http://schemas.microsoft.com/office/drawing/2014/main" id="{4485D5FD-F89F-1E52-CF65-BC02733D815C}"/>
                </a:ext>
              </a:extLst>
            </p:cNvPr>
            <p:cNvSpPr/>
            <p:nvPr/>
          </p:nvSpPr>
          <p:spPr>
            <a:xfrm>
              <a:off x="1988765" y="2800351"/>
              <a:ext cx="5910263" cy="1252271"/>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t>WIN-WIN </a:t>
              </a:r>
            </a:p>
            <a:p>
              <a:pPr algn="ctr"/>
              <a:r>
                <a:rPr lang="en-US" sz="1050" dirty="0">
                  <a:sym typeface="Wingdings"/>
                </a:rPr>
                <a:t> Marketers get better advertising data and targeting, </a:t>
              </a:r>
            </a:p>
            <a:p>
              <a:pPr marL="214313" indent="-214313" algn="ctr">
                <a:buFont typeface="Wingdings" charset="2"/>
                <a:buChar char="à"/>
              </a:pPr>
              <a:r>
                <a:rPr lang="en-US" sz="1050" dirty="0">
                  <a:sym typeface="Wingdings"/>
                </a:rPr>
                <a:t>publishers get better revenue and control over the ads they display</a:t>
              </a:r>
            </a:p>
            <a:p>
              <a:pPr marL="214313" indent="-214313" algn="ctr">
                <a:buFont typeface="Wingdings" charset="2"/>
                <a:buChar char="à"/>
              </a:pPr>
              <a:r>
                <a:rPr lang="en-US" sz="1050" dirty="0">
                  <a:sym typeface="Wingdings"/>
                </a:rPr>
                <a:t>Users get fewer, better quality ads, and they get compensated for their attention and data, and their data is encrypted in the </a:t>
              </a:r>
              <a:r>
                <a:rPr lang="en-US" sz="1050" dirty="0" err="1">
                  <a:sym typeface="Wingdings"/>
                </a:rPr>
                <a:t>blockchain</a:t>
              </a:r>
              <a:endParaRPr lang="en-US" sz="1050" dirty="0"/>
            </a:p>
          </p:txBody>
        </p:sp>
        <p:pic>
          <p:nvPicPr>
            <p:cNvPr id="9" name="Picture 8">
              <a:extLst>
                <a:ext uri="{FF2B5EF4-FFF2-40B4-BE49-F238E27FC236}">
                  <a16:creationId xmlns:a16="http://schemas.microsoft.com/office/drawing/2014/main" id="{D088FA92-2433-32E5-D401-89030311E2D2}"/>
                </a:ext>
              </a:extLst>
            </p:cNvPr>
            <p:cNvPicPr>
              <a:picLocks noChangeAspect="1"/>
            </p:cNvPicPr>
            <p:nvPr/>
          </p:nvPicPr>
          <p:blipFill>
            <a:blip r:embed="rId3"/>
            <a:stretch>
              <a:fillRect/>
            </a:stretch>
          </p:blipFill>
          <p:spPr>
            <a:xfrm>
              <a:off x="1114009" y="2800350"/>
              <a:ext cx="1130213" cy="1130213"/>
            </a:xfrm>
            <a:prstGeom prst="rect">
              <a:avLst/>
            </a:prstGeom>
          </p:spPr>
        </p:pic>
      </p:grpSp>
    </p:spTree>
    <p:extLst>
      <p:ext uri="{BB962C8B-B14F-4D97-AF65-F5344CB8AC3E}">
        <p14:creationId xmlns:p14="http://schemas.microsoft.com/office/powerpoint/2010/main" val="361639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87F6-0496-129A-75E0-C789B574BF04}"/>
              </a:ext>
            </a:extLst>
          </p:cNvPr>
          <p:cNvSpPr>
            <a:spLocks noGrp="1"/>
          </p:cNvSpPr>
          <p:nvPr>
            <p:ph type="ctrTitle" idx="4294967295"/>
          </p:nvPr>
        </p:nvSpPr>
        <p:spPr>
          <a:xfrm>
            <a:off x="207247" y="2101092"/>
            <a:ext cx="3959225" cy="1492250"/>
          </a:xfrm>
        </p:spPr>
        <p:txBody>
          <a:bodyPr/>
          <a:lstStyle/>
          <a:p>
            <a:r>
              <a:rPr lang="en-US" dirty="0">
                <a:solidFill>
                  <a:srgbClr val="0B550B"/>
                </a:solidFill>
              </a:rPr>
              <a:t>NFTs</a:t>
            </a:r>
          </a:p>
        </p:txBody>
      </p:sp>
      <p:sp>
        <p:nvSpPr>
          <p:cNvPr id="3" name="Subtitle 2">
            <a:extLst>
              <a:ext uri="{FF2B5EF4-FFF2-40B4-BE49-F238E27FC236}">
                <a16:creationId xmlns:a16="http://schemas.microsoft.com/office/drawing/2014/main" id="{76123170-5F45-DA57-7FD1-9C1D089E723C}"/>
              </a:ext>
            </a:extLst>
          </p:cNvPr>
          <p:cNvSpPr>
            <a:spLocks noGrp="1"/>
          </p:cNvSpPr>
          <p:nvPr>
            <p:ph type="subTitle" idx="4294967295"/>
          </p:nvPr>
        </p:nvSpPr>
        <p:spPr>
          <a:xfrm>
            <a:off x="0" y="2895600"/>
            <a:ext cx="3959225" cy="339725"/>
          </a:xfrm>
        </p:spPr>
        <p:txBody>
          <a:bodyPr/>
          <a:lstStyle/>
          <a:p>
            <a:r>
              <a:rPr lang="en-US" i="1" u="sng" dirty="0">
                <a:solidFill>
                  <a:srgbClr val="0B550B"/>
                </a:solidFill>
              </a:rPr>
              <a:t>Unique</a:t>
            </a:r>
            <a:r>
              <a:rPr lang="en-US" dirty="0"/>
              <a:t> cryptographic assets on a blockchain</a:t>
            </a:r>
          </a:p>
        </p:txBody>
      </p:sp>
      <p:sp>
        <p:nvSpPr>
          <p:cNvPr id="4" name="TextBox 3">
            <a:extLst>
              <a:ext uri="{FF2B5EF4-FFF2-40B4-BE49-F238E27FC236}">
                <a16:creationId xmlns:a16="http://schemas.microsoft.com/office/drawing/2014/main" id="{000D30F1-CAE3-3C1D-73EC-6BECCF2B547D}"/>
              </a:ext>
            </a:extLst>
          </p:cNvPr>
          <p:cNvSpPr txBox="1"/>
          <p:nvPr/>
        </p:nvSpPr>
        <p:spPr>
          <a:xfrm>
            <a:off x="4653517" y="3931238"/>
            <a:ext cx="4572000" cy="954107"/>
          </a:xfrm>
          <a:prstGeom prst="rect">
            <a:avLst/>
          </a:prstGeom>
          <a:noFill/>
        </p:spPr>
        <p:txBody>
          <a:bodyPr wrap="square">
            <a:spAutoFit/>
          </a:bodyPr>
          <a:lstStyle/>
          <a:p>
            <a:r>
              <a:rPr lang="en-CA" sz="1400" dirty="0">
                <a:effectLst/>
                <a:latin typeface="AdvGulliv"/>
              </a:rPr>
              <a:t>Non-fungible tokens (NFTs) have registered a whopping 17 billion USD in sales in 2021 and are on their way to beating these figures in 2022</a:t>
            </a:r>
            <a:r>
              <a:rPr lang="en-CA" sz="1400" baseline="30000" dirty="0">
                <a:effectLst/>
                <a:latin typeface="AdvGulliv"/>
              </a:rPr>
              <a:t>1</a:t>
            </a:r>
            <a:r>
              <a:rPr lang="en-CA" sz="1400" dirty="0">
                <a:effectLst/>
                <a:latin typeface="AdvGulliv"/>
              </a:rPr>
              <a:t>. OpenSea</a:t>
            </a:r>
            <a:r>
              <a:rPr lang="en-CA" sz="1400" baseline="30000" dirty="0">
                <a:effectLst/>
                <a:latin typeface="AdvGulliv"/>
              </a:rPr>
              <a:t>2</a:t>
            </a:r>
            <a:r>
              <a:rPr lang="en-CA" sz="1400" dirty="0">
                <a:effectLst/>
                <a:latin typeface="AdvGulliv"/>
              </a:rPr>
              <a:t> </a:t>
            </a:r>
            <a:r>
              <a:rPr lang="en-CA" dirty="0">
                <a:latin typeface="AdvGulliv"/>
              </a:rPr>
              <a:t>generated $2 billion in Ethereum trading volume in just February 2022.</a:t>
            </a:r>
          </a:p>
        </p:txBody>
      </p:sp>
      <p:sp>
        <p:nvSpPr>
          <p:cNvPr id="6" name="TextBox 5">
            <a:extLst>
              <a:ext uri="{FF2B5EF4-FFF2-40B4-BE49-F238E27FC236}">
                <a16:creationId xmlns:a16="http://schemas.microsoft.com/office/drawing/2014/main" id="{9A64103C-5E57-446B-0B04-29FC1987276D}"/>
              </a:ext>
            </a:extLst>
          </p:cNvPr>
          <p:cNvSpPr txBox="1"/>
          <p:nvPr/>
        </p:nvSpPr>
        <p:spPr>
          <a:xfrm>
            <a:off x="207247" y="4747696"/>
            <a:ext cx="4572000" cy="553998"/>
          </a:xfrm>
          <a:prstGeom prst="rect">
            <a:avLst/>
          </a:prstGeom>
          <a:noFill/>
        </p:spPr>
        <p:txBody>
          <a:bodyPr wrap="square">
            <a:spAutoFit/>
          </a:bodyPr>
          <a:lstStyle/>
          <a:p>
            <a:r>
              <a:rPr lang="en-CA" sz="800" dirty="0">
                <a:effectLst/>
                <a:latin typeface="AdvGulliv"/>
              </a:rPr>
              <a:t>1-McKinsey (2022). Value creation in the metaverse.</a:t>
            </a:r>
          </a:p>
          <a:p>
            <a:r>
              <a:rPr lang="en-CA" sz="800" dirty="0">
                <a:latin typeface="AdvGulliv"/>
              </a:rPr>
              <a:t>2-OpenSea: World’s largest peer-to-peer NFT marketplace</a:t>
            </a:r>
            <a:br>
              <a:rPr lang="en-CA" sz="800" dirty="0">
                <a:effectLst/>
                <a:latin typeface="AdvGulliv"/>
              </a:rPr>
            </a:br>
            <a:endParaRPr lang="en-CA" dirty="0"/>
          </a:p>
        </p:txBody>
      </p:sp>
      <p:pic>
        <p:nvPicPr>
          <p:cNvPr id="5124" name="Picture 4" descr="5 Surprising Ways NFTs Can Be Used For Marketing">
            <a:extLst>
              <a:ext uri="{FF2B5EF4-FFF2-40B4-BE49-F238E27FC236}">
                <a16:creationId xmlns:a16="http://schemas.microsoft.com/office/drawing/2014/main" id="{19D089F7-3CAB-DCFE-49D4-A9412E960B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9247" y="984337"/>
            <a:ext cx="4320540" cy="288036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6381456-8235-6CE0-01B5-C03E8F22092E}"/>
              </a:ext>
            </a:extLst>
          </p:cNvPr>
          <p:cNvSpPr txBox="1">
            <a:spLocks/>
          </p:cNvSpPr>
          <p:nvPr/>
        </p:nvSpPr>
        <p:spPr>
          <a:xfrm>
            <a:off x="1487400" y="395804"/>
            <a:ext cx="5891300" cy="5219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800"/>
              <a:buFont typeface="Proxima Nova Extrabold"/>
              <a:buNone/>
              <a:defRPr sz="38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800"/>
              <a:buFont typeface="Arial"/>
              <a:buNone/>
              <a:defRPr sz="3800" b="0" i="0" u="none" strike="noStrike" cap="none">
                <a:solidFill>
                  <a:schemeClr val="dk1"/>
                </a:solidFill>
                <a:latin typeface="Arial"/>
                <a:ea typeface="Arial"/>
                <a:cs typeface="Arial"/>
                <a:sym typeface="Arial"/>
              </a:defRPr>
            </a:lvl9pPr>
          </a:lstStyle>
          <a:p>
            <a:pPr algn="ctr"/>
            <a:r>
              <a:rPr lang="en-US" sz="2800" b="1" dirty="0">
                <a:solidFill>
                  <a:schemeClr val="tx1"/>
                </a:solidFill>
                <a:latin typeface="Helvetica Neue"/>
                <a:ea typeface="Helvetica Neue"/>
                <a:cs typeface="Helvetica Neue"/>
                <a:sym typeface="Arial"/>
              </a:rPr>
              <a:t>Creating Value in The </a:t>
            </a:r>
            <a:r>
              <a:rPr lang="en-US" sz="2800" b="1" dirty="0">
                <a:solidFill>
                  <a:srgbClr val="0B550B"/>
                </a:solidFill>
                <a:latin typeface="Helvetica Neue"/>
                <a:ea typeface="Helvetica Neue"/>
                <a:cs typeface="Helvetica Neue"/>
                <a:sym typeface="Arial"/>
              </a:rPr>
              <a:t>Metaverse</a:t>
            </a:r>
          </a:p>
        </p:txBody>
      </p:sp>
      <p:sp>
        <p:nvSpPr>
          <p:cNvPr id="8" name="TextBox 7">
            <a:extLst>
              <a:ext uri="{FF2B5EF4-FFF2-40B4-BE49-F238E27FC236}">
                <a16:creationId xmlns:a16="http://schemas.microsoft.com/office/drawing/2014/main" id="{4FAA90FC-B636-F427-DB8C-5F489B000C59}"/>
              </a:ext>
            </a:extLst>
          </p:cNvPr>
          <p:cNvSpPr txBox="1"/>
          <p:nvPr/>
        </p:nvSpPr>
        <p:spPr>
          <a:xfrm>
            <a:off x="207247" y="1157997"/>
            <a:ext cx="4061003" cy="646331"/>
          </a:xfrm>
          <a:prstGeom prst="rect">
            <a:avLst/>
          </a:prstGeom>
          <a:noFill/>
          <a:ln>
            <a:solidFill>
              <a:srgbClr val="0B550B"/>
            </a:solidFill>
          </a:ln>
        </p:spPr>
        <p:txBody>
          <a:bodyPr wrap="square">
            <a:spAutoFit/>
          </a:bodyPr>
          <a:lstStyle/>
          <a:p>
            <a:pPr marL="0" lvl="0" indent="0" algn="ctr" rtl="0">
              <a:lnSpc>
                <a:spcPct val="100000"/>
              </a:lnSpc>
              <a:spcBef>
                <a:spcPts val="0"/>
              </a:spcBef>
              <a:spcAft>
                <a:spcPts val="0"/>
              </a:spcAft>
              <a:buNone/>
            </a:pPr>
            <a:r>
              <a:rPr lang="en-CA" sz="1200" dirty="0">
                <a:solidFill>
                  <a:srgbClr val="0B550B"/>
                </a:solidFill>
                <a:latin typeface="Helvetica Neue"/>
                <a:ea typeface="Helvetica Neue"/>
                <a:cs typeface="Helvetica Neue"/>
                <a:sym typeface="Helvetica Neue"/>
              </a:rPr>
              <a:t>Digital identity </a:t>
            </a:r>
            <a:r>
              <a:rPr lang="en-CA" sz="1200" dirty="0">
                <a:solidFill>
                  <a:schemeClr val="tx1"/>
                </a:solidFill>
                <a:latin typeface="Helvetica Neue"/>
                <a:ea typeface="Helvetica Neue"/>
                <a:cs typeface="Helvetica Neue"/>
                <a:sym typeface="Helvetica Neue"/>
              </a:rPr>
              <a:t>has been the major driver of micro transaction revenues. However, consumers never take full ownership of their preferred identity.</a:t>
            </a:r>
            <a:endParaRPr lang="en-US" sz="1200" dirty="0">
              <a:solidFill>
                <a:schemeClr val="tx1"/>
              </a:solidFill>
              <a:latin typeface="Helvetica Neue"/>
              <a:ea typeface="Helvetica Neue"/>
              <a:cs typeface="Helvetica Neue"/>
              <a:sym typeface="Helvetica Neue"/>
            </a:endParaRPr>
          </a:p>
        </p:txBody>
      </p:sp>
      <p:sp>
        <p:nvSpPr>
          <p:cNvPr id="10" name="TextBox 9">
            <a:extLst>
              <a:ext uri="{FF2B5EF4-FFF2-40B4-BE49-F238E27FC236}">
                <a16:creationId xmlns:a16="http://schemas.microsoft.com/office/drawing/2014/main" id="{17B2BC42-0381-C97C-B3C6-88D5DEC98163}"/>
              </a:ext>
            </a:extLst>
          </p:cNvPr>
          <p:cNvSpPr txBox="1"/>
          <p:nvPr/>
        </p:nvSpPr>
        <p:spPr>
          <a:xfrm>
            <a:off x="308850" y="4085552"/>
            <a:ext cx="4061003" cy="507831"/>
          </a:xfrm>
          <a:prstGeom prst="rect">
            <a:avLst/>
          </a:prstGeom>
          <a:solidFill>
            <a:srgbClr val="FF0000"/>
          </a:solidFill>
          <a:ln>
            <a:solidFill>
              <a:srgbClr val="FF0000"/>
            </a:solidFill>
            <a:prstDash val="dash"/>
          </a:ln>
        </p:spPr>
        <p:txBody>
          <a:bodyPr wrap="square">
            <a:spAutoFit/>
          </a:bodyPr>
          <a:lstStyle/>
          <a:p>
            <a:r>
              <a:rPr lang="en-US" sz="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With NFTs brands can enter the digital spac</a:t>
            </a:r>
            <a:r>
              <a:rPr lang="en-US" sz="900" baseline="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 and provide consumers fully licensed clothing and cosmetics (digital wearables). This allows consumers to fully represent themselves through their digital identities.  </a:t>
            </a:r>
            <a:endParaRPr lang="en-US" sz="9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95650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dissolv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5124"/>
                                        </p:tgtEl>
                                        <p:attrNameLst>
                                          <p:attrName>style.visibility</p:attrName>
                                        </p:attrNameLst>
                                      </p:cBhvr>
                                      <p:to>
                                        <p:strVal val="visible"/>
                                      </p:to>
                                    </p:set>
                                    <p:animEffect transition="in" filter="strips(downLeft)">
                                      <p:cBhvr>
                                        <p:cTn id="20" dur="500"/>
                                        <p:tgtEl>
                                          <p:spTgt spid="5124"/>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Google Shape;840;p155">
            <a:extLst>
              <a:ext uri="{FF2B5EF4-FFF2-40B4-BE49-F238E27FC236}">
                <a16:creationId xmlns:a16="http://schemas.microsoft.com/office/drawing/2014/main" id="{A7CD66C5-DC80-7E76-BFAB-6830BF43F5A0}"/>
              </a:ext>
            </a:extLst>
          </p:cNvPr>
          <p:cNvSpPr txBox="1"/>
          <p:nvPr/>
        </p:nvSpPr>
        <p:spPr>
          <a:xfrm>
            <a:off x="5067300" y="1808252"/>
            <a:ext cx="2820800" cy="98488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CA" sz="1600" dirty="0">
                <a:solidFill>
                  <a:srgbClr val="2E2E2E"/>
                </a:solidFill>
                <a:latin typeface="ElsevierGulliver"/>
              </a:rPr>
              <a:t>Twitter founder Jack Dorsey's first ever tweet has been sold as an NFT for equivalent of $2.9m to a Malaysia-based businessman.</a:t>
            </a:r>
            <a:endParaRPr sz="1600" dirty="0">
              <a:solidFill>
                <a:srgbClr val="2E2E2E"/>
              </a:solidFill>
              <a:latin typeface="ElsevierGulliver"/>
              <a:sym typeface="Helvetica Neue Light"/>
            </a:endParaRPr>
          </a:p>
        </p:txBody>
      </p:sp>
      <p:pic>
        <p:nvPicPr>
          <p:cNvPr id="3" name="Picture 2" descr="Graphical user interface, text, application&#10;&#10;Description automatically generated">
            <a:extLst>
              <a:ext uri="{FF2B5EF4-FFF2-40B4-BE49-F238E27FC236}">
                <a16:creationId xmlns:a16="http://schemas.microsoft.com/office/drawing/2014/main" id="{326C8B4B-9E4D-4DCE-7093-BF671F97B9C8}"/>
              </a:ext>
            </a:extLst>
          </p:cNvPr>
          <p:cNvPicPr>
            <a:picLocks noChangeAspect="1"/>
          </p:cNvPicPr>
          <p:nvPr/>
        </p:nvPicPr>
        <p:blipFill>
          <a:blip r:embed="rId3"/>
          <a:stretch>
            <a:fillRect/>
          </a:stretch>
        </p:blipFill>
        <p:spPr>
          <a:xfrm>
            <a:off x="342989" y="1288187"/>
            <a:ext cx="4367957" cy="2247900"/>
          </a:xfrm>
          <a:prstGeom prst="rect">
            <a:avLst/>
          </a:prstGeom>
        </p:spPr>
      </p:pic>
      <p:sp>
        <p:nvSpPr>
          <p:cNvPr id="7" name="Title 1">
            <a:extLst>
              <a:ext uri="{FF2B5EF4-FFF2-40B4-BE49-F238E27FC236}">
                <a16:creationId xmlns:a16="http://schemas.microsoft.com/office/drawing/2014/main" id="{5433EF12-0708-7BE6-3831-E642D23B140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Creators “Mint” NFTs</a:t>
            </a:r>
            <a:br>
              <a:rPr lang="en-US" dirty="0"/>
            </a:br>
            <a:r>
              <a:rPr lang="en-US" sz="1800" b="1" dirty="0">
                <a:solidFill>
                  <a:srgbClr val="085631"/>
                </a:solidFill>
                <a:latin typeface="Helvetica Neue"/>
                <a:ea typeface="Helvetica Neue"/>
                <a:cs typeface="Helvetica Neue"/>
                <a:sym typeface="Montserrat"/>
              </a:rPr>
              <a:t>Pick your asset </a:t>
            </a:r>
            <a:r>
              <a:rPr lang="en-US" sz="1800" b="1" dirty="0">
                <a:solidFill>
                  <a:srgbClr val="085631"/>
                </a:solidFill>
                <a:latin typeface="Helvetica Neue"/>
                <a:ea typeface="Helvetica Neue"/>
                <a:cs typeface="Helvetica Neue"/>
                <a:sym typeface="Wingdings" pitchFamily="2" charset="2"/>
              </a:rPr>
              <a:t> Mint token  Ownership on Blockchain  Sell/Trade</a:t>
            </a:r>
            <a:endParaRPr lang="en-US" sz="1800" b="1" dirty="0">
              <a:solidFill>
                <a:srgbClr val="085631"/>
              </a:solidFill>
              <a:latin typeface="Helvetica Neue"/>
              <a:ea typeface="Helvetica Neue"/>
              <a:cs typeface="Helvetica Neue"/>
              <a:sym typeface="Montserrat"/>
            </a:endParaRPr>
          </a:p>
        </p:txBody>
      </p:sp>
      <p:cxnSp>
        <p:nvCxnSpPr>
          <p:cNvPr id="8" name="Straight Arrow Connector 7"/>
          <p:cNvCxnSpPr/>
          <p:nvPr/>
        </p:nvCxnSpPr>
        <p:spPr>
          <a:xfrm>
            <a:off x="6424482" y="2872554"/>
            <a:ext cx="0" cy="39462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12588" y="3409129"/>
            <a:ext cx="1423788" cy="253916"/>
          </a:xfrm>
          <a:prstGeom prst="rect">
            <a:avLst/>
          </a:prstGeom>
          <a:noFill/>
        </p:spPr>
        <p:txBody>
          <a:bodyPr wrap="none" rtlCol="0">
            <a:spAutoFit/>
          </a:bodyPr>
          <a:lstStyle/>
          <a:p>
            <a:r>
              <a:rPr lang="en-US" sz="1050">
                <a:solidFill>
                  <a:srgbClr val="FF0000"/>
                </a:solidFill>
              </a:rPr>
              <a:t>DIGITAL TWINNING</a:t>
            </a:r>
            <a:endParaRPr lang="en-US" sz="1050" dirty="0">
              <a:solidFill>
                <a:srgbClr val="FF0000"/>
              </a:solidFill>
            </a:endParaRPr>
          </a:p>
        </p:txBody>
      </p:sp>
      <p:cxnSp>
        <p:nvCxnSpPr>
          <p:cNvPr id="10" name="Straight Arrow Connector 9"/>
          <p:cNvCxnSpPr/>
          <p:nvPr/>
        </p:nvCxnSpPr>
        <p:spPr>
          <a:xfrm>
            <a:off x="6424482" y="3663045"/>
            <a:ext cx="0" cy="39462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1E8CE0A-3A8F-E16A-4F40-4EE85C455B46}"/>
              </a:ext>
            </a:extLst>
          </p:cNvPr>
          <p:cNvSpPr txBox="1"/>
          <p:nvPr/>
        </p:nvSpPr>
        <p:spPr>
          <a:xfrm>
            <a:off x="4595682" y="4157700"/>
            <a:ext cx="3657600" cy="307777"/>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Create a physical copy of the digital item</a:t>
            </a:r>
          </a:p>
        </p:txBody>
      </p:sp>
      <p:sp>
        <p:nvSpPr>
          <p:cNvPr id="12" name="TextBox 11">
            <a:extLst>
              <a:ext uri="{FF2B5EF4-FFF2-40B4-BE49-F238E27FC236}">
                <a16:creationId xmlns:a16="http://schemas.microsoft.com/office/drawing/2014/main" id="{73CB4E26-12F6-5F99-C305-B08DE2E04CA5}"/>
              </a:ext>
            </a:extLst>
          </p:cNvPr>
          <p:cNvSpPr txBox="1"/>
          <p:nvPr/>
        </p:nvSpPr>
        <p:spPr>
          <a:xfrm>
            <a:off x="4788355" y="4568989"/>
            <a:ext cx="3272254" cy="507831"/>
          </a:xfrm>
          <a:prstGeom prst="rect">
            <a:avLst/>
          </a:prstGeom>
          <a:noFill/>
        </p:spPr>
        <p:txBody>
          <a:bodyPr wrap="square">
            <a:spAutoFit/>
          </a:bodyPr>
          <a:lstStyle/>
          <a:p>
            <a:pPr algn="ctr"/>
            <a:r>
              <a:rPr lang="en-CA" sz="900" i="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These tokens might represent any kind of digital assets such as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art</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music</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tweet</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website</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in-game items</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or even</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r>
              <a:rPr lang="en-CA" sz="900" i="1" u="sng"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real estate</a:t>
            </a:r>
            <a:r>
              <a:rPr lang="en-CA" sz="900" i="1"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a:t>
            </a:r>
            <a:endParaRPr lang="en-US" sz="900" i="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08758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33EF12-0708-7BE6-3831-E642D23B140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NFTs are Non-Fungible and Digital</a:t>
            </a:r>
            <a:br>
              <a:rPr lang="en-US" dirty="0"/>
            </a:br>
            <a:r>
              <a:rPr lang="en-US" sz="1800" b="1" dirty="0">
                <a:solidFill>
                  <a:srgbClr val="085631"/>
                </a:solidFill>
                <a:latin typeface="Helvetica Neue"/>
                <a:ea typeface="Helvetica Neue"/>
                <a:cs typeface="Helvetica Neue"/>
                <a:sym typeface="Montserrat"/>
              </a:rPr>
              <a:t>They are encrypted and have a unique hash – TRULY ONE OF A KIND</a:t>
            </a:r>
          </a:p>
        </p:txBody>
      </p:sp>
      <p:pic>
        <p:nvPicPr>
          <p:cNvPr id="7174" name="Picture 6" descr="Van Gogh Cafe Terrace at Night 1888  Art Print  Canvas image 1">
            <a:extLst>
              <a:ext uri="{FF2B5EF4-FFF2-40B4-BE49-F238E27FC236}">
                <a16:creationId xmlns:a16="http://schemas.microsoft.com/office/drawing/2014/main" id="{553E78B3-4617-1150-1149-A72BADE4A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1308100"/>
            <a:ext cx="2621788" cy="326898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Picasso and Dora | Christie's">
            <a:extLst>
              <a:ext uri="{FF2B5EF4-FFF2-40B4-BE49-F238E27FC236}">
                <a16:creationId xmlns:a16="http://schemas.microsoft.com/office/drawing/2014/main" id="{D090D147-982B-89C8-C6F1-BC2AEFB3D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06" r="16311"/>
          <a:stretch/>
        </p:blipFill>
        <p:spPr bwMode="auto">
          <a:xfrm>
            <a:off x="5245134" y="1308100"/>
            <a:ext cx="2724400" cy="3303905"/>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BD4BC2F5-3D55-3075-8014-E8A9E18E595B}"/>
              </a:ext>
            </a:extLst>
          </p:cNvPr>
          <p:cNvSpPr/>
          <p:nvPr/>
        </p:nvSpPr>
        <p:spPr>
          <a:xfrm>
            <a:off x="3975100" y="2679700"/>
            <a:ext cx="977900" cy="280352"/>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41A2909E-7019-AE70-0026-23709F52D06F}"/>
              </a:ext>
            </a:extLst>
          </p:cNvPr>
          <p:cNvCxnSpPr/>
          <p:nvPr/>
        </p:nvCxnSpPr>
        <p:spPr>
          <a:xfrm flipH="1">
            <a:off x="4178300" y="2374900"/>
            <a:ext cx="508000" cy="901700"/>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9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strips(downLeft)">
                                      <p:cBhvr>
                                        <p:cTn id="7" dur="500"/>
                                        <p:tgtEl>
                                          <p:spTgt spid="717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176"/>
                                        </p:tgtEl>
                                        <p:attrNameLst>
                                          <p:attrName>style.visibility</p:attrName>
                                        </p:attrNameLst>
                                      </p:cBhvr>
                                      <p:to>
                                        <p:strVal val="visible"/>
                                      </p:to>
                                    </p:set>
                                    <p:animEffect transition="in" filter="strips(downLeft)">
                                      <p:cBhvr>
                                        <p:cTn id="12" dur="500"/>
                                        <p:tgtEl>
                                          <p:spTgt spid="717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18" presetClass="entr" presetSubtype="12"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trips(down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433EF12-0708-7BE6-3831-E642D23B140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NFTs can fuel the Entire Customer Funnel </a:t>
            </a:r>
            <a:br>
              <a:rPr lang="en-US" dirty="0"/>
            </a:br>
            <a:r>
              <a:rPr lang="en-CA" sz="1800" dirty="0">
                <a:solidFill>
                  <a:srgbClr val="0B550B"/>
                </a:solidFill>
                <a:effectLst/>
                <a:latin typeface="AdvGulliv"/>
              </a:rPr>
              <a:t>The NFT hype cycle is fueled by cryptocurrency enthusiasts, Gen-Z Discord users, and a more technologically oriented crowd </a:t>
            </a:r>
            <a:endParaRPr lang="en-CA" sz="2400" dirty="0">
              <a:solidFill>
                <a:srgbClr val="0B550B"/>
              </a:solidFill>
            </a:endParaRPr>
          </a:p>
          <a:p>
            <a:endParaRPr lang="en-US" sz="1800" b="1" dirty="0">
              <a:solidFill>
                <a:srgbClr val="085631"/>
              </a:solidFill>
              <a:latin typeface="Helvetica Neue"/>
              <a:ea typeface="Helvetica Neue"/>
              <a:cs typeface="Helvetica Neue"/>
              <a:sym typeface="Montserrat"/>
            </a:endParaRPr>
          </a:p>
        </p:txBody>
      </p:sp>
      <p:pic>
        <p:nvPicPr>
          <p:cNvPr id="9" name="Picture 8" descr="Diagram&#10;&#10;Description automatically generated">
            <a:extLst>
              <a:ext uri="{FF2B5EF4-FFF2-40B4-BE49-F238E27FC236}">
                <a16:creationId xmlns:a16="http://schemas.microsoft.com/office/drawing/2014/main" id="{0AC91BFF-2404-3059-80BE-BC7139D09352}"/>
              </a:ext>
            </a:extLst>
          </p:cNvPr>
          <p:cNvPicPr>
            <a:picLocks noChangeAspect="1"/>
          </p:cNvPicPr>
          <p:nvPr/>
        </p:nvPicPr>
        <p:blipFill>
          <a:blip r:embed="rId3"/>
          <a:stretch>
            <a:fillRect/>
          </a:stretch>
        </p:blipFill>
        <p:spPr>
          <a:xfrm>
            <a:off x="1041400" y="1345689"/>
            <a:ext cx="7061200" cy="3466817"/>
          </a:xfrm>
          <a:prstGeom prst="rect">
            <a:avLst/>
          </a:prstGeom>
        </p:spPr>
      </p:pic>
      <p:sp>
        <p:nvSpPr>
          <p:cNvPr id="10" name="TextBox 9">
            <a:extLst>
              <a:ext uri="{FF2B5EF4-FFF2-40B4-BE49-F238E27FC236}">
                <a16:creationId xmlns:a16="http://schemas.microsoft.com/office/drawing/2014/main" id="{32DC1894-E1D3-83EC-C80F-1D327843F475}"/>
              </a:ext>
            </a:extLst>
          </p:cNvPr>
          <p:cNvSpPr txBox="1"/>
          <p:nvPr/>
        </p:nvSpPr>
        <p:spPr>
          <a:xfrm>
            <a:off x="0" y="4821097"/>
            <a:ext cx="9144000" cy="184666"/>
          </a:xfrm>
          <a:prstGeom prst="rect">
            <a:avLst/>
          </a:prstGeom>
          <a:noFill/>
        </p:spPr>
        <p:txBody>
          <a:bodyPr wrap="square">
            <a:spAutoFit/>
          </a:bodyPr>
          <a:lstStyle/>
          <a:p>
            <a:r>
              <a:rPr lang="en-CA" sz="600" b="0" i="0" dirty="0" err="1">
                <a:solidFill>
                  <a:srgbClr val="222222"/>
                </a:solidFill>
                <a:effectLst/>
                <a:latin typeface="Arial" panose="020B0604020202020204" pitchFamily="34" charset="0"/>
              </a:rPr>
              <a:t>Colicev</a:t>
            </a:r>
            <a:r>
              <a:rPr lang="en-CA" sz="600" b="0" i="0" dirty="0">
                <a:solidFill>
                  <a:srgbClr val="222222"/>
                </a:solidFill>
                <a:effectLst/>
                <a:latin typeface="Arial" panose="020B0604020202020204" pitchFamily="34" charset="0"/>
              </a:rPr>
              <a:t>, A. (2023). How can non-fungible tokens bring value to brands. </a:t>
            </a:r>
            <a:r>
              <a:rPr lang="en-CA" sz="600" b="0" i="1" dirty="0">
                <a:solidFill>
                  <a:srgbClr val="222222"/>
                </a:solidFill>
                <a:effectLst/>
                <a:latin typeface="Arial" panose="020B0604020202020204" pitchFamily="34" charset="0"/>
              </a:rPr>
              <a:t>International Journal of Research in Marketing</a:t>
            </a:r>
            <a:r>
              <a:rPr lang="en-CA" sz="600" b="0" i="0" dirty="0">
                <a:solidFill>
                  <a:srgbClr val="222222"/>
                </a:solidFill>
                <a:effectLst/>
                <a:latin typeface="Arial" panose="020B0604020202020204" pitchFamily="34" charset="0"/>
              </a:rPr>
              <a:t>.</a:t>
            </a:r>
            <a:endParaRPr lang="en-US" sz="600" dirty="0"/>
          </a:p>
        </p:txBody>
      </p:sp>
    </p:spTree>
    <p:extLst>
      <p:ext uri="{BB962C8B-B14F-4D97-AF65-F5344CB8AC3E}">
        <p14:creationId xmlns:p14="http://schemas.microsoft.com/office/powerpoint/2010/main" val="49277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8"/>
        <p:cNvGrpSpPr/>
        <p:nvPr/>
      </p:nvGrpSpPr>
      <p:grpSpPr>
        <a:xfrm>
          <a:off x="0" y="0"/>
          <a:ext cx="0" cy="0"/>
          <a:chOff x="0" y="0"/>
          <a:chExt cx="0" cy="0"/>
        </a:xfrm>
      </p:grpSpPr>
      <p:sp>
        <p:nvSpPr>
          <p:cNvPr id="1299" name="Google Shape;1299;p162"/>
          <p:cNvSpPr txBox="1"/>
          <p:nvPr/>
        </p:nvSpPr>
        <p:spPr>
          <a:xfrm>
            <a:off x="336225" y="1926150"/>
            <a:ext cx="8471700" cy="213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800" b="1" dirty="0">
                <a:solidFill>
                  <a:schemeClr val="lt1"/>
                </a:solidFill>
                <a:latin typeface="Helvetica Neue"/>
                <a:ea typeface="Helvetica Neue"/>
                <a:cs typeface="Helvetica Neue"/>
                <a:sym typeface="Helvetica Neue"/>
              </a:rPr>
              <a:t>Marketing Today</a:t>
            </a:r>
            <a:endParaRPr sz="3800" b="1" dirty="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900" dirty="0">
                <a:solidFill>
                  <a:schemeClr val="lt1"/>
                </a:solidFill>
                <a:latin typeface="Helvetica Neue"/>
                <a:ea typeface="Helvetica Neue"/>
                <a:cs typeface="Helvetica Neue"/>
                <a:sym typeface="Helvetica Neue"/>
              </a:rPr>
              <a:t>A Framework for Current AI Applications</a:t>
            </a:r>
            <a:endParaRPr sz="2900" dirty="0">
              <a:solidFill>
                <a:schemeClr val="lt1"/>
              </a:solidFill>
              <a:latin typeface="Helvetica Neue"/>
              <a:ea typeface="Helvetica Neue"/>
              <a:cs typeface="Helvetica Neue"/>
              <a:sym typeface="Helvetica Neue"/>
            </a:endParaRPr>
          </a:p>
        </p:txBody>
      </p:sp>
      <p:sp>
        <p:nvSpPr>
          <p:cNvPr id="1300" name="Google Shape;1300;p162"/>
          <p:cNvSpPr txBox="1"/>
          <p:nvPr/>
        </p:nvSpPr>
        <p:spPr>
          <a:xfrm>
            <a:off x="2489550" y="937210"/>
            <a:ext cx="4164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dirty="0">
                <a:solidFill>
                  <a:schemeClr val="lt1"/>
                </a:solidFill>
                <a:latin typeface="Helvetica Neue"/>
                <a:ea typeface="Helvetica Neue"/>
                <a:cs typeface="Helvetica Neue"/>
                <a:sym typeface="Helvetica Neue"/>
              </a:rPr>
              <a:t>Where are we?</a:t>
            </a:r>
            <a:endParaRPr sz="800" b="1"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17185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3EF12-0708-7BE6-3831-E642D23B140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NFTs can Enhance Community Building</a:t>
            </a:r>
            <a:br>
              <a:rPr lang="en-US" dirty="0"/>
            </a:br>
            <a:r>
              <a:rPr lang="en-CA" sz="1800" dirty="0">
                <a:solidFill>
                  <a:srgbClr val="0B550B"/>
                </a:solidFill>
                <a:latin typeface="AdvGulliv"/>
              </a:rPr>
              <a:t>Effectiveness is higher at platforms that allow for more </a:t>
            </a:r>
            <a:r>
              <a:rPr lang="en-CA" sz="1800" i="1" dirty="0">
                <a:solidFill>
                  <a:srgbClr val="0B550B"/>
                </a:solidFill>
                <a:latin typeface="AdvGulliv"/>
              </a:rPr>
              <a:t>organic</a:t>
            </a:r>
            <a:r>
              <a:rPr lang="en-CA" sz="1800" dirty="0">
                <a:solidFill>
                  <a:srgbClr val="0B550B"/>
                </a:solidFill>
                <a:latin typeface="AdvGulliv"/>
              </a:rPr>
              <a:t> conversations between consumers, brands (e.g. Discord, Reddit, Telegram, Twitch)</a:t>
            </a:r>
            <a:endParaRPr lang="en-CA" sz="2400" dirty="0">
              <a:solidFill>
                <a:srgbClr val="0B550B"/>
              </a:solidFill>
            </a:endParaRPr>
          </a:p>
          <a:p>
            <a:endParaRPr lang="en-US" sz="1800" b="1" dirty="0">
              <a:solidFill>
                <a:srgbClr val="085631"/>
              </a:solidFill>
              <a:latin typeface="Helvetica Neue"/>
              <a:ea typeface="Helvetica Neue"/>
              <a:cs typeface="Helvetica Neue"/>
              <a:sym typeface="Montserrat"/>
            </a:endParaRPr>
          </a:p>
        </p:txBody>
      </p:sp>
      <p:pic>
        <p:nvPicPr>
          <p:cNvPr id="2" name="Picture 1"/>
          <p:cNvPicPr>
            <a:picLocks noChangeAspect="1"/>
          </p:cNvPicPr>
          <p:nvPr/>
        </p:nvPicPr>
        <p:blipFill>
          <a:blip r:embed="rId3"/>
          <a:stretch>
            <a:fillRect/>
          </a:stretch>
        </p:blipFill>
        <p:spPr>
          <a:xfrm>
            <a:off x="342989" y="1394505"/>
            <a:ext cx="3251200" cy="1794256"/>
          </a:xfrm>
          <a:prstGeom prst="rect">
            <a:avLst/>
          </a:prstGeom>
        </p:spPr>
      </p:pic>
      <p:sp>
        <p:nvSpPr>
          <p:cNvPr id="5" name="Rectangle 4"/>
          <p:cNvSpPr/>
          <p:nvPr/>
        </p:nvSpPr>
        <p:spPr>
          <a:xfrm>
            <a:off x="200346" y="3260680"/>
            <a:ext cx="3648979" cy="861774"/>
          </a:xfrm>
          <a:prstGeom prst="rect">
            <a:avLst/>
          </a:prstGeom>
        </p:spPr>
        <p:txBody>
          <a:bodyPr wrap="square">
            <a:spAutoFit/>
          </a:bodyPr>
          <a:lstStyle/>
          <a:p>
            <a:pPr fontAlgn="base"/>
            <a:r>
              <a:rPr lang="en-US" sz="1000" dirty="0">
                <a:solidFill>
                  <a:srgbClr val="1A1A1A"/>
                </a:solidFill>
                <a:latin typeface="Hind" charset="0"/>
              </a:rPr>
              <a:t>.videos of favorite basketballs</a:t>
            </a:r>
          </a:p>
          <a:p>
            <a:pPr fontAlgn="base"/>
            <a:r>
              <a:rPr lang="en-US" sz="1000" dirty="0">
                <a:solidFill>
                  <a:srgbClr val="1A1A1A"/>
                </a:solidFill>
                <a:latin typeface="Hind" charset="0"/>
              </a:rPr>
              <a:t>.usable as trading cards (a unique, fun factor)</a:t>
            </a:r>
          </a:p>
          <a:p>
            <a:pPr fontAlgn="base"/>
            <a:r>
              <a:rPr lang="en-US" sz="1000" dirty="0">
                <a:solidFill>
                  <a:srgbClr val="1A1A1A"/>
                </a:solidFill>
                <a:latin typeface="Hind" charset="0"/>
              </a:rPr>
              <a:t>.has its very own marketplace, which more sports players are showing involvement with – to promote themselves through digital assets</a:t>
            </a:r>
          </a:p>
        </p:txBody>
      </p:sp>
      <p:sp>
        <p:nvSpPr>
          <p:cNvPr id="6" name="TextBox 5"/>
          <p:cNvSpPr txBox="1"/>
          <p:nvPr/>
        </p:nvSpPr>
        <p:spPr>
          <a:xfrm>
            <a:off x="6553936" y="3133722"/>
            <a:ext cx="2611612" cy="253916"/>
          </a:xfrm>
          <a:prstGeom prst="rect">
            <a:avLst/>
          </a:prstGeom>
          <a:noFill/>
        </p:spPr>
        <p:txBody>
          <a:bodyPr wrap="none" rtlCol="0">
            <a:spAutoFit/>
          </a:bodyPr>
          <a:lstStyle/>
          <a:p>
            <a:r>
              <a:rPr lang="en-US" sz="1050" dirty="0">
                <a:solidFill>
                  <a:srgbClr val="FF0000"/>
                </a:solidFill>
              </a:rPr>
              <a:t>EXCLUSIVE CONTENT + COMMUNITY</a:t>
            </a:r>
          </a:p>
        </p:txBody>
      </p:sp>
      <p:sp>
        <p:nvSpPr>
          <p:cNvPr id="8" name="Rectangle 7"/>
          <p:cNvSpPr/>
          <p:nvPr/>
        </p:nvSpPr>
        <p:spPr>
          <a:xfrm>
            <a:off x="6607271" y="1643224"/>
            <a:ext cx="2402752" cy="553998"/>
          </a:xfrm>
          <a:prstGeom prst="rect">
            <a:avLst/>
          </a:prstGeom>
        </p:spPr>
        <p:txBody>
          <a:bodyPr wrap="square">
            <a:spAutoFit/>
          </a:bodyPr>
          <a:lstStyle/>
          <a:p>
            <a:pPr fontAlgn="base"/>
            <a:r>
              <a:rPr lang="en-US" sz="1000" dirty="0">
                <a:solidFill>
                  <a:srgbClr val="1A1A1A"/>
                </a:solidFill>
                <a:latin typeface="Hind" charset="0"/>
              </a:rPr>
              <a:t>.NFT Rewards Program</a:t>
            </a:r>
          </a:p>
          <a:p>
            <a:pPr fontAlgn="base"/>
            <a:r>
              <a:rPr lang="en-US" sz="1000" dirty="0">
                <a:solidFill>
                  <a:srgbClr val="1A1A1A"/>
                </a:solidFill>
                <a:latin typeface="Hind" charset="0"/>
              </a:rPr>
              <a:t>.collect points to access NFTs and lifetime opportunities</a:t>
            </a:r>
          </a:p>
        </p:txBody>
      </p:sp>
      <p:pic>
        <p:nvPicPr>
          <p:cNvPr id="9" name="Picture 8"/>
          <p:cNvPicPr>
            <a:picLocks noChangeAspect="1"/>
          </p:cNvPicPr>
          <p:nvPr/>
        </p:nvPicPr>
        <p:blipFill>
          <a:blip r:embed="rId4"/>
          <a:stretch>
            <a:fillRect/>
          </a:stretch>
        </p:blipFill>
        <p:spPr>
          <a:xfrm>
            <a:off x="6478790" y="3749938"/>
            <a:ext cx="2657418" cy="1328709"/>
          </a:xfrm>
          <a:prstGeom prst="rect">
            <a:avLst/>
          </a:prstGeom>
        </p:spPr>
      </p:pic>
      <p:sp>
        <p:nvSpPr>
          <p:cNvPr id="10" name="Rectangle 9"/>
          <p:cNvSpPr/>
          <p:nvPr/>
        </p:nvSpPr>
        <p:spPr>
          <a:xfrm>
            <a:off x="1104472" y="4678537"/>
            <a:ext cx="5286883" cy="400110"/>
          </a:xfrm>
          <a:prstGeom prst="rect">
            <a:avLst/>
          </a:prstGeom>
        </p:spPr>
        <p:txBody>
          <a:bodyPr wrap="square">
            <a:spAutoFit/>
          </a:bodyPr>
          <a:lstStyle/>
          <a:p>
            <a:pPr algn="r" fontAlgn="base"/>
            <a:r>
              <a:rPr lang="en-US" sz="1000" dirty="0">
                <a:solidFill>
                  <a:srgbClr val="1A1A1A"/>
                </a:solidFill>
                <a:latin typeface="Hind" charset="0"/>
              </a:rPr>
              <a:t>.Adidas partnered with the largest OG NFT collectibles, Bored Ape Yacht Club and Punks COMIC</a:t>
            </a:r>
          </a:p>
          <a:p>
            <a:pPr algn="r" fontAlgn="base"/>
            <a:r>
              <a:rPr lang="en-US" sz="1000" dirty="0">
                <a:solidFill>
                  <a:srgbClr val="1A1A1A"/>
                </a:solidFill>
                <a:latin typeface="Hind" charset="0"/>
              </a:rPr>
              <a:t>.complements digital experience with collaborative physical merchandise</a:t>
            </a:r>
          </a:p>
        </p:txBody>
      </p:sp>
      <p:pic>
        <p:nvPicPr>
          <p:cNvPr id="11" name="Picture 10"/>
          <p:cNvPicPr>
            <a:picLocks noChangeAspect="1"/>
          </p:cNvPicPr>
          <p:nvPr/>
        </p:nvPicPr>
        <p:blipFill>
          <a:blip r:embed="rId5"/>
          <a:stretch>
            <a:fillRect/>
          </a:stretch>
        </p:blipFill>
        <p:spPr>
          <a:xfrm>
            <a:off x="3849325" y="1324713"/>
            <a:ext cx="2704611" cy="2425225"/>
          </a:xfrm>
          <a:prstGeom prst="rect">
            <a:avLst/>
          </a:prstGeom>
        </p:spPr>
      </p:pic>
    </p:spTree>
    <p:extLst>
      <p:ext uri="{BB962C8B-B14F-4D97-AF65-F5344CB8AC3E}">
        <p14:creationId xmlns:p14="http://schemas.microsoft.com/office/powerpoint/2010/main" val="11035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EF12-0708-7BE6-3831-E642D23B140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NFTs Enable Self-Expression </a:t>
            </a:r>
          </a:p>
          <a:p>
            <a:r>
              <a:rPr lang="en-US" sz="1800" b="1" dirty="0">
                <a:solidFill>
                  <a:srgbClr val="085631"/>
                </a:solidFill>
                <a:latin typeface="Helvetica Neue"/>
                <a:ea typeface="Helvetica Neue"/>
                <a:cs typeface="Helvetica Neue"/>
                <a:sym typeface="Montserrat"/>
              </a:rPr>
              <a:t>Bridging the Gap Between Digital and the Physical World</a:t>
            </a:r>
          </a:p>
        </p:txBody>
      </p:sp>
      <p:pic>
        <p:nvPicPr>
          <p:cNvPr id="5" name="Picture 4"/>
          <p:cNvPicPr>
            <a:picLocks noChangeAspect="1"/>
          </p:cNvPicPr>
          <p:nvPr/>
        </p:nvPicPr>
        <p:blipFill>
          <a:blip r:embed="rId3"/>
          <a:stretch>
            <a:fillRect/>
          </a:stretch>
        </p:blipFill>
        <p:spPr>
          <a:xfrm>
            <a:off x="342989" y="1026694"/>
            <a:ext cx="2634465" cy="3951698"/>
          </a:xfrm>
          <a:prstGeom prst="rect">
            <a:avLst/>
          </a:prstGeom>
        </p:spPr>
      </p:pic>
      <p:sp>
        <p:nvSpPr>
          <p:cNvPr id="6" name="TextBox 5">
            <a:extLst>
              <a:ext uri="{FF2B5EF4-FFF2-40B4-BE49-F238E27FC236}">
                <a16:creationId xmlns:a16="http://schemas.microsoft.com/office/drawing/2014/main" id="{71E8CE0A-3A8F-E16A-4F40-4EE85C455B46}"/>
              </a:ext>
            </a:extLst>
          </p:cNvPr>
          <p:cNvSpPr txBox="1"/>
          <p:nvPr/>
        </p:nvSpPr>
        <p:spPr>
          <a:xfrm>
            <a:off x="3534311" y="1732660"/>
            <a:ext cx="5143346" cy="369332"/>
          </a:xfrm>
          <a:prstGeom prst="rect">
            <a:avLst/>
          </a:prstGeom>
          <a:noFill/>
        </p:spPr>
        <p:txBody>
          <a:bodyPr wrap="square" rtlCol="0">
            <a:spAutoFit/>
          </a:bodyPr>
          <a:lstStyle/>
          <a:p>
            <a:r>
              <a:rPr lang="en-US" sz="1800" dirty="0">
                <a:latin typeface="Aharoni" panose="02010803020104030203" pitchFamily="2" charset="-79"/>
                <a:cs typeface="Aharoni" panose="02010803020104030203" pitchFamily="2" charset="-79"/>
              </a:rPr>
              <a:t>Need a dress for a photo shoot in </a:t>
            </a:r>
            <a:r>
              <a:rPr lang="en-US" sz="1800">
                <a:latin typeface="Aharoni" panose="02010803020104030203" pitchFamily="2" charset="-79"/>
                <a:cs typeface="Aharoni" panose="02010803020104030203" pitchFamily="2" charset="-79"/>
              </a:rPr>
              <a:t>New York?</a:t>
            </a:r>
            <a:endParaRPr lang="en-US" sz="1800" dirty="0">
              <a:latin typeface="Aharoni" panose="02010803020104030203" pitchFamily="2" charset="-79"/>
              <a:cs typeface="Aharoni" panose="02010803020104030203" pitchFamily="2" charset="-79"/>
            </a:endParaRPr>
          </a:p>
        </p:txBody>
      </p:sp>
      <p:sp>
        <p:nvSpPr>
          <p:cNvPr id="7" name="TextBox 6">
            <a:extLst>
              <a:ext uri="{FF2B5EF4-FFF2-40B4-BE49-F238E27FC236}">
                <a16:creationId xmlns:a16="http://schemas.microsoft.com/office/drawing/2014/main" id="{71E8CE0A-3A8F-E16A-4F40-4EE85C455B46}"/>
              </a:ext>
            </a:extLst>
          </p:cNvPr>
          <p:cNvSpPr txBox="1"/>
          <p:nvPr/>
        </p:nvSpPr>
        <p:spPr>
          <a:xfrm>
            <a:off x="3411020" y="2623292"/>
            <a:ext cx="5564587" cy="646331"/>
          </a:xfrm>
          <a:prstGeom prst="rect">
            <a:avLst/>
          </a:prstGeom>
          <a:noFill/>
        </p:spPr>
        <p:txBody>
          <a:bodyPr wrap="square" rtlCol="0">
            <a:spAutoFit/>
          </a:bodyPr>
          <a:lstStyle/>
          <a:p>
            <a:pPr algn="ctr"/>
            <a:r>
              <a:rPr lang="en-US" sz="1800" dirty="0">
                <a:latin typeface="Aharoni" panose="02010803020104030203" pitchFamily="2" charset="-79"/>
                <a:cs typeface="Aharoni" panose="02010803020104030203" pitchFamily="2" charset="-79"/>
              </a:rPr>
              <a:t>Your friend in Bangkok lends you one of her NFTs</a:t>
            </a:r>
          </a:p>
        </p:txBody>
      </p:sp>
      <p:cxnSp>
        <p:nvCxnSpPr>
          <p:cNvPr id="9" name="Straight Arrow Connector 8"/>
          <p:cNvCxnSpPr>
            <a:stCxn id="6" idx="2"/>
          </p:cNvCxnSpPr>
          <p:nvPr/>
        </p:nvCxnSpPr>
        <p:spPr>
          <a:xfrm>
            <a:off x="6105984" y="2101992"/>
            <a:ext cx="0" cy="39462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91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51"/>
        <p:cNvGrpSpPr/>
        <p:nvPr/>
      </p:nvGrpSpPr>
      <p:grpSpPr>
        <a:xfrm>
          <a:off x="0" y="0"/>
          <a:ext cx="0" cy="0"/>
          <a:chOff x="0" y="0"/>
          <a:chExt cx="0" cy="0"/>
        </a:xfrm>
      </p:grpSpPr>
      <p:pic>
        <p:nvPicPr>
          <p:cNvPr id="6" name="Picture 5" descr="A picture containing text, vector graphics&#10;&#10;Description automatically generated">
            <a:extLst>
              <a:ext uri="{FF2B5EF4-FFF2-40B4-BE49-F238E27FC236}">
                <a16:creationId xmlns:a16="http://schemas.microsoft.com/office/drawing/2014/main" id="{2D4E6478-BB54-B875-DD11-64472184E3AA}"/>
              </a:ext>
            </a:extLst>
          </p:cNvPr>
          <p:cNvPicPr>
            <a:picLocks noChangeAspect="1"/>
          </p:cNvPicPr>
          <p:nvPr/>
        </p:nvPicPr>
        <p:blipFill rotWithShape="1">
          <a:blip r:embed="rId3"/>
          <a:srcRect l="7055"/>
          <a:stretch/>
        </p:blipFill>
        <p:spPr>
          <a:xfrm>
            <a:off x="6227544" y="17004"/>
            <a:ext cx="2916455" cy="3015666"/>
          </a:xfrm>
          <a:prstGeom prst="rect">
            <a:avLst/>
          </a:prstGeom>
        </p:spPr>
      </p:pic>
      <p:sp>
        <p:nvSpPr>
          <p:cNvPr id="3" name="TextBox 2">
            <a:extLst>
              <a:ext uri="{FF2B5EF4-FFF2-40B4-BE49-F238E27FC236}">
                <a16:creationId xmlns:a16="http://schemas.microsoft.com/office/drawing/2014/main" id="{6E5256E5-CC7A-8C98-9445-3DEDF1C96FC3}"/>
              </a:ext>
            </a:extLst>
          </p:cNvPr>
          <p:cNvSpPr txBox="1"/>
          <p:nvPr/>
        </p:nvSpPr>
        <p:spPr>
          <a:xfrm>
            <a:off x="308849" y="2895550"/>
            <a:ext cx="6342207" cy="1169551"/>
          </a:xfrm>
          <a:prstGeom prst="rect">
            <a:avLst/>
          </a:prstGeom>
          <a:noFill/>
        </p:spPr>
        <p:txBody>
          <a:bodyPr wrap="square">
            <a:spAutoFit/>
          </a:bodyPr>
          <a:lstStyle/>
          <a:p>
            <a:r>
              <a:rPr lang="en-CA" b="1" i="0" dirty="0">
                <a:solidFill>
                  <a:srgbClr val="666666"/>
                </a:solidFill>
                <a:effectLst/>
                <a:latin typeface="Roboto Condensed" panose="02000000000000000000" pitchFamily="2" charset="0"/>
              </a:rPr>
              <a:t>Generative AI</a:t>
            </a:r>
            <a:r>
              <a:rPr lang="en-CA" b="0" i="0" dirty="0">
                <a:solidFill>
                  <a:srgbClr val="666666"/>
                </a:solidFill>
                <a:effectLst/>
                <a:latin typeface="Roboto Condensed" panose="02000000000000000000" pitchFamily="2" charset="0"/>
              </a:rPr>
              <a:t> can create a wide variety of data, such as </a:t>
            </a:r>
            <a:r>
              <a:rPr lang="en-CA" b="1" i="0" dirty="0">
                <a:solidFill>
                  <a:srgbClr val="666666"/>
                </a:solidFill>
                <a:effectLst/>
                <a:latin typeface="Roboto Condensed" panose="02000000000000000000" pitchFamily="2" charset="0"/>
              </a:rPr>
              <a:t>images, videos, audio, text, and 3D models </a:t>
            </a:r>
            <a:r>
              <a:rPr lang="en-CA" b="0" i="0" dirty="0">
                <a:solidFill>
                  <a:srgbClr val="666666"/>
                </a:solidFill>
                <a:effectLst/>
                <a:latin typeface="Roboto Condensed" panose="02000000000000000000" pitchFamily="2" charset="0"/>
              </a:rPr>
              <a:t>by learning patterns from existing data, then using this knowledge to generate new and unique outputs. </a:t>
            </a:r>
            <a:r>
              <a:rPr lang="en-CA" b="0" i="0" dirty="0" err="1">
                <a:solidFill>
                  <a:srgbClr val="666666"/>
                </a:solidFill>
                <a:effectLst/>
                <a:latin typeface="Roboto Condensed" panose="02000000000000000000" pitchFamily="2" charset="0"/>
              </a:rPr>
              <a:t>GenAI</a:t>
            </a:r>
            <a:r>
              <a:rPr lang="en-CA" b="0" i="0" dirty="0">
                <a:solidFill>
                  <a:srgbClr val="666666"/>
                </a:solidFill>
                <a:effectLst/>
                <a:latin typeface="Roboto Condensed" panose="02000000000000000000" pitchFamily="2" charset="0"/>
              </a:rPr>
              <a:t> is capable of producing </a:t>
            </a:r>
            <a:r>
              <a:rPr lang="en-CA" b="1" i="0" dirty="0">
                <a:solidFill>
                  <a:srgbClr val="666666"/>
                </a:solidFill>
                <a:effectLst/>
                <a:latin typeface="Roboto Condensed" panose="02000000000000000000" pitchFamily="2" charset="0"/>
              </a:rPr>
              <a:t>highly realistic and complex content</a:t>
            </a:r>
            <a:r>
              <a:rPr lang="en-CA" b="0" i="0" dirty="0">
                <a:solidFill>
                  <a:srgbClr val="666666"/>
                </a:solidFill>
                <a:effectLst/>
                <a:latin typeface="Roboto Condensed" panose="02000000000000000000" pitchFamily="2" charset="0"/>
              </a:rPr>
              <a:t> that mimics human creativity, making it a valuable tool for many industries such as gaming, entertainment, and product design. </a:t>
            </a:r>
            <a:endParaRPr lang="en-CA" dirty="0"/>
          </a:p>
        </p:txBody>
      </p:sp>
      <p:sp>
        <p:nvSpPr>
          <p:cNvPr id="2" name="Title 1">
            <a:extLst>
              <a:ext uri="{FF2B5EF4-FFF2-40B4-BE49-F238E27FC236}">
                <a16:creationId xmlns:a16="http://schemas.microsoft.com/office/drawing/2014/main" id="{65F32A24-5B02-EEF1-6BF2-50AD6E6936F4}"/>
              </a:ext>
            </a:extLst>
          </p:cNvPr>
          <p:cNvSpPr>
            <a:spLocks noGrp="1"/>
          </p:cNvSpPr>
          <p:nvPr>
            <p:ph type="ctrTitle"/>
          </p:nvPr>
        </p:nvSpPr>
        <p:spPr/>
        <p:txBody>
          <a:bodyPr/>
          <a:lstStyle/>
          <a:p>
            <a:r>
              <a:rPr lang="en-US" dirty="0">
                <a:solidFill>
                  <a:srgbClr val="0B550B"/>
                </a:solidFill>
              </a:rPr>
              <a:t>Generative AI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EF12-0708-7BE6-3831-E642D23B140B}"/>
              </a:ext>
            </a:extLst>
          </p:cNvPr>
          <p:cNvSpPr txBox="1">
            <a:spLocks/>
          </p:cNvSpPr>
          <p:nvPr/>
        </p:nvSpPr>
        <p:spPr>
          <a:xfrm>
            <a:off x="337050" y="552375"/>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Recent Breakthroughs in </a:t>
            </a:r>
            <a:r>
              <a:rPr lang="en-US" sz="2000" b="1" dirty="0" err="1">
                <a:solidFill>
                  <a:schemeClr val="dk1"/>
                </a:solidFill>
                <a:latin typeface="Montserrat"/>
                <a:sym typeface="Montserrat"/>
              </a:rPr>
              <a:t>GenAI</a:t>
            </a:r>
            <a:r>
              <a:rPr lang="en-US" sz="2000" b="1" dirty="0">
                <a:solidFill>
                  <a:schemeClr val="dk1"/>
                </a:solidFill>
                <a:latin typeface="Montserrat"/>
                <a:sym typeface="Montserrat"/>
              </a:rPr>
              <a:t> Drastically </a:t>
            </a:r>
          </a:p>
          <a:p>
            <a:r>
              <a:rPr lang="en-US" sz="2000" b="1" dirty="0">
                <a:solidFill>
                  <a:schemeClr val="dk1"/>
                </a:solidFill>
                <a:latin typeface="Montserrat"/>
                <a:sym typeface="Montserrat"/>
              </a:rPr>
              <a:t>Change the Way We Approach to Content Creation</a:t>
            </a:r>
          </a:p>
        </p:txBody>
      </p:sp>
      <p:pic>
        <p:nvPicPr>
          <p:cNvPr id="4" name="Picture 3" descr="A person in a suit&#10;&#10;Description automatically generated with low confidence">
            <a:hlinkClick r:id="rId3"/>
            <a:extLst>
              <a:ext uri="{FF2B5EF4-FFF2-40B4-BE49-F238E27FC236}">
                <a16:creationId xmlns:a16="http://schemas.microsoft.com/office/drawing/2014/main" id="{3F865307-9B7D-C15D-BCD2-2C431A2E3D40}"/>
              </a:ext>
            </a:extLst>
          </p:cNvPr>
          <p:cNvPicPr>
            <a:picLocks noChangeAspect="1"/>
          </p:cNvPicPr>
          <p:nvPr/>
        </p:nvPicPr>
        <p:blipFill>
          <a:blip r:embed="rId4"/>
          <a:stretch>
            <a:fillRect/>
          </a:stretch>
        </p:blipFill>
        <p:spPr>
          <a:xfrm>
            <a:off x="2295311" y="1358967"/>
            <a:ext cx="4553378" cy="3757462"/>
          </a:xfrm>
          <a:prstGeom prst="rect">
            <a:avLst/>
          </a:prstGeom>
        </p:spPr>
      </p:pic>
    </p:spTree>
    <p:extLst>
      <p:ext uri="{BB962C8B-B14F-4D97-AF65-F5344CB8AC3E}">
        <p14:creationId xmlns:p14="http://schemas.microsoft.com/office/powerpoint/2010/main" val="3622900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Game-changer: the newest version of ChatGPT passed the US medical licensing exam with flying colors, and diagnosed a 1 in 100,000 condition in seconds. Medical uses for AI is one of the most thrilling developments in tech that will change the industry forever.">
            <a:extLst>
              <a:ext uri="{FF2B5EF4-FFF2-40B4-BE49-F238E27FC236}">
                <a16:creationId xmlns:a16="http://schemas.microsoft.com/office/drawing/2014/main" id="{1EFA3F1E-A625-8935-43E9-D4CC58F08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8447" y="0"/>
            <a:ext cx="41148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639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85631"/>
        </a:solidFill>
        <a:effectLst/>
      </p:bgPr>
    </p:bg>
    <p:spTree>
      <p:nvGrpSpPr>
        <p:cNvPr id="1" name="Shape 2091"/>
        <p:cNvGrpSpPr/>
        <p:nvPr/>
      </p:nvGrpSpPr>
      <p:grpSpPr>
        <a:xfrm>
          <a:off x="0" y="0"/>
          <a:ext cx="0" cy="0"/>
          <a:chOff x="0" y="0"/>
          <a:chExt cx="0" cy="0"/>
        </a:xfrm>
      </p:grpSpPr>
      <p:sp>
        <p:nvSpPr>
          <p:cNvPr id="2092" name="Google Shape;2092;p189"/>
          <p:cNvSpPr/>
          <p:nvPr/>
        </p:nvSpPr>
        <p:spPr>
          <a:xfrm>
            <a:off x="2538622" y="843708"/>
            <a:ext cx="6867000" cy="10710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Clr>
                <a:srgbClr val="FFFFFF"/>
              </a:buClr>
              <a:buSzPts val="3400"/>
              <a:buFont typeface="Helvetica Neue"/>
              <a:buNone/>
            </a:pPr>
            <a:r>
              <a:rPr lang="en" sz="2800" i="0" u="none" strike="noStrike" cap="none" dirty="0">
                <a:solidFill>
                  <a:srgbClr val="FFFFFF"/>
                </a:solidFill>
                <a:latin typeface="Google Sans"/>
                <a:ea typeface="Google Sans"/>
                <a:cs typeface="Google Sans"/>
                <a:sym typeface="Google Sans"/>
              </a:rPr>
              <a:t>“</a:t>
            </a:r>
            <a:r>
              <a:rPr lang="en" sz="2800" dirty="0">
                <a:solidFill>
                  <a:srgbClr val="FFFFFF"/>
                </a:solidFill>
                <a:latin typeface="Google Sans"/>
                <a:ea typeface="Google Sans"/>
                <a:cs typeface="Google Sans"/>
                <a:sym typeface="Google Sans"/>
              </a:rPr>
              <a:t>I believe AR is the </a:t>
            </a:r>
            <a:r>
              <a:rPr lang="en" sz="2800" dirty="0">
                <a:solidFill>
                  <a:srgbClr val="00B100"/>
                </a:solidFill>
                <a:latin typeface="Google Sans"/>
                <a:ea typeface="Google Sans"/>
                <a:cs typeface="Google Sans"/>
                <a:sym typeface="Google Sans"/>
              </a:rPr>
              <a:t>biggest technological revolution</a:t>
            </a:r>
            <a:r>
              <a:rPr lang="en" sz="2800" dirty="0">
                <a:solidFill>
                  <a:srgbClr val="FFFFFF"/>
                </a:solidFill>
                <a:latin typeface="Google Sans"/>
                <a:ea typeface="Google Sans"/>
                <a:cs typeface="Google Sans"/>
                <a:sym typeface="Google Sans"/>
              </a:rPr>
              <a:t> that happens in our lifetimes”</a:t>
            </a:r>
            <a:endParaRPr sz="300" dirty="0">
              <a:solidFill>
                <a:srgbClr val="81C995"/>
              </a:solidFill>
              <a:latin typeface="Google Sans"/>
              <a:ea typeface="Google Sans"/>
              <a:cs typeface="Google Sans"/>
              <a:sym typeface="Google Sans"/>
            </a:endParaRPr>
          </a:p>
        </p:txBody>
      </p:sp>
      <p:sp>
        <p:nvSpPr>
          <p:cNvPr id="2094" name="Google Shape;2094;p189"/>
          <p:cNvSpPr txBox="1"/>
          <p:nvPr/>
        </p:nvSpPr>
        <p:spPr>
          <a:xfrm>
            <a:off x="2538622" y="1763958"/>
            <a:ext cx="2980800" cy="301500"/>
          </a:xfrm>
          <a:prstGeom prst="rect">
            <a:avLst/>
          </a:prstGeom>
          <a:noFill/>
          <a:ln>
            <a:noFill/>
          </a:ln>
          <a:effectLst>
            <a:outerShdw blurRad="508000" dist="25400" dir="5400000" rotWithShape="0">
              <a:srgbClr val="000000">
                <a:alpha val="49800"/>
              </a:srgbClr>
            </a:outerShdw>
          </a:effectLst>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500"/>
              <a:buFont typeface="Helvetica Neue"/>
              <a:buNone/>
            </a:pPr>
            <a:r>
              <a:rPr lang="en" sz="700" i="0" u="none" strike="noStrike" cap="none" dirty="0">
                <a:solidFill>
                  <a:srgbClr val="FFFFFF"/>
                </a:solidFill>
                <a:latin typeface="Google Sans"/>
                <a:ea typeface="Google Sans"/>
                <a:cs typeface="Google Sans"/>
                <a:sym typeface="Google Sans"/>
              </a:rPr>
              <a:t>SOURCE: TIM SWEENEY</a:t>
            </a:r>
            <a:endParaRPr sz="700" dirty="0">
              <a:solidFill>
                <a:srgbClr val="FFFFFF"/>
              </a:solidFill>
              <a:latin typeface="Google Sans"/>
              <a:ea typeface="Google Sans"/>
              <a:cs typeface="Google Sans"/>
              <a:sym typeface="Google Sans"/>
            </a:endParaRPr>
          </a:p>
        </p:txBody>
      </p:sp>
      <p:pic>
        <p:nvPicPr>
          <p:cNvPr id="2050" name="Picture 2" descr="Tim Sweeney - Variety500 - Top 500 Entertainment Business Leaders |  Variety.com">
            <a:extLst>
              <a:ext uri="{FF2B5EF4-FFF2-40B4-BE49-F238E27FC236}">
                <a16:creationId xmlns:a16="http://schemas.microsoft.com/office/drawing/2014/main" id="{3F58977C-9D9A-CBD5-1778-C9D155FC9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29" y="1141939"/>
            <a:ext cx="3573644" cy="285962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094;p189"/>
          <p:cNvSpPr txBox="1"/>
          <p:nvPr/>
        </p:nvSpPr>
        <p:spPr>
          <a:xfrm>
            <a:off x="348513" y="4668111"/>
            <a:ext cx="2980800" cy="301500"/>
          </a:xfrm>
          <a:prstGeom prst="rect">
            <a:avLst/>
          </a:prstGeom>
          <a:noFill/>
          <a:ln>
            <a:noFill/>
          </a:ln>
          <a:effectLst>
            <a:outerShdw blurRad="508000" dist="25400" dir="5400000" rotWithShape="0">
              <a:srgbClr val="000000">
                <a:alpha val="49800"/>
              </a:srgbClr>
            </a:outerShdw>
          </a:effectLst>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500"/>
              <a:buFont typeface="Helvetica Neue"/>
              <a:buNone/>
            </a:pPr>
            <a:r>
              <a:rPr lang="en-US" sz="700" i="0" u="none" strike="noStrike" cap="none" dirty="0">
                <a:solidFill>
                  <a:srgbClr val="FFFFFF"/>
                </a:solidFill>
                <a:latin typeface="Google Sans"/>
                <a:ea typeface="Google Sans"/>
                <a:cs typeface="Google Sans"/>
                <a:sym typeface="Google Sans"/>
              </a:rPr>
              <a:t>.Experience is 75% real, 25% virtual</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.Sense of being in the real world</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.Enhances both real and virtual worlds</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.No special devices needed</a:t>
            </a:r>
            <a:endParaRPr sz="700" dirty="0">
              <a:solidFill>
                <a:srgbClr val="FFFFFF"/>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59"/>
        <p:cNvGrpSpPr/>
        <p:nvPr/>
      </p:nvGrpSpPr>
      <p:grpSpPr>
        <a:xfrm>
          <a:off x="0" y="0"/>
          <a:ext cx="0" cy="0"/>
          <a:chOff x="0" y="0"/>
          <a:chExt cx="0" cy="0"/>
        </a:xfrm>
      </p:grpSpPr>
      <p:pic>
        <p:nvPicPr>
          <p:cNvPr id="2160" name="Google Shape;2160;p195" descr="Image"/>
          <p:cNvPicPr preferRelativeResize="0"/>
          <p:nvPr/>
        </p:nvPicPr>
        <p:blipFill rotWithShape="1">
          <a:blip r:embed="rId3">
            <a:alphaModFix/>
          </a:blip>
          <a:srcRect l="24019" t="27506" r="18130" b="14595"/>
          <a:stretch/>
        </p:blipFill>
        <p:spPr>
          <a:xfrm>
            <a:off x="2375" y="2583651"/>
            <a:ext cx="3926900" cy="2586551"/>
          </a:xfrm>
          <a:prstGeom prst="rect">
            <a:avLst/>
          </a:prstGeom>
          <a:noFill/>
          <a:ln>
            <a:noFill/>
          </a:ln>
        </p:spPr>
      </p:pic>
      <p:pic>
        <p:nvPicPr>
          <p:cNvPr id="2161" name="Google Shape;2161;p195" descr="Image"/>
          <p:cNvPicPr preferRelativeResize="0"/>
          <p:nvPr/>
        </p:nvPicPr>
        <p:blipFill rotWithShape="1">
          <a:blip r:embed="rId4">
            <a:alphaModFix/>
          </a:blip>
          <a:srcRect r="14522"/>
          <a:stretch/>
        </p:blipFill>
        <p:spPr>
          <a:xfrm>
            <a:off x="0" y="2381"/>
            <a:ext cx="3931579" cy="2586534"/>
          </a:xfrm>
          <a:prstGeom prst="rect">
            <a:avLst/>
          </a:prstGeom>
          <a:noFill/>
          <a:ln>
            <a:noFill/>
          </a:ln>
        </p:spPr>
      </p:pic>
      <p:sp>
        <p:nvSpPr>
          <p:cNvPr id="2162" name="Google Shape;2162;p195"/>
          <p:cNvSpPr txBox="1"/>
          <p:nvPr/>
        </p:nvSpPr>
        <p:spPr>
          <a:xfrm>
            <a:off x="4085545" y="2089800"/>
            <a:ext cx="5022900" cy="109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3000"/>
              <a:buFont typeface="Helvetica Neue"/>
              <a:buNone/>
            </a:pPr>
            <a:r>
              <a:rPr lang="en" sz="3000" b="1">
                <a:latin typeface="Google Sans"/>
                <a:ea typeface="Google Sans"/>
                <a:cs typeface="Google Sans"/>
                <a:sym typeface="Google Sans"/>
              </a:rPr>
              <a:t>Cameras are browsers.</a:t>
            </a:r>
            <a:endParaRPr sz="500">
              <a:latin typeface="Google Sans"/>
              <a:ea typeface="Google Sans"/>
              <a:cs typeface="Google Sans"/>
              <a:sym typeface="Google Sans"/>
            </a:endParaRPr>
          </a:p>
        </p:txBody>
      </p:sp>
      <p:sp>
        <p:nvSpPr>
          <p:cNvPr id="2163" name="Google Shape;2163;p195"/>
          <p:cNvSpPr txBox="1"/>
          <p:nvPr/>
        </p:nvSpPr>
        <p:spPr>
          <a:xfrm>
            <a:off x="4168150" y="1456129"/>
            <a:ext cx="2315400" cy="573300"/>
          </a:xfrm>
          <a:prstGeom prst="rect">
            <a:avLst/>
          </a:prstGeom>
          <a:noFill/>
          <a:ln>
            <a:noFill/>
          </a:ln>
        </p:spPr>
        <p:txBody>
          <a:bodyPr spcFirstLastPara="1" wrap="square" lIns="19050" tIns="19050" rIns="19050" bIns="19050" anchor="ctr" anchorCtr="0">
            <a:noAutofit/>
          </a:bodyPr>
          <a:lstStyle/>
          <a:p>
            <a:pPr marL="0" marR="0" lvl="0" indent="0" algn="l" rtl="0">
              <a:lnSpc>
                <a:spcPct val="21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trend take</a:t>
            </a:r>
            <a:endParaRPr sz="500">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30303"/>
        </a:solidFill>
        <a:effectLst/>
      </p:bgPr>
    </p:bg>
    <p:spTree>
      <p:nvGrpSpPr>
        <p:cNvPr id="1" name="Shape 2167"/>
        <p:cNvGrpSpPr/>
        <p:nvPr/>
      </p:nvGrpSpPr>
      <p:grpSpPr>
        <a:xfrm>
          <a:off x="0" y="0"/>
          <a:ext cx="0" cy="0"/>
          <a:chOff x="0" y="0"/>
          <a:chExt cx="0" cy="0"/>
        </a:xfrm>
      </p:grpSpPr>
      <p:pic>
        <p:nvPicPr>
          <p:cNvPr id="2168" name="Google Shape;2168;p196" descr="giphy (19).gif"/>
          <p:cNvPicPr preferRelativeResize="0"/>
          <p:nvPr/>
        </p:nvPicPr>
        <p:blipFill rotWithShape="1">
          <a:blip r:embed="rId3">
            <a:alphaModFix/>
          </a:blip>
          <a:srcRect l="10792" t="7274" r="11167" b="27604"/>
          <a:stretch/>
        </p:blipFill>
        <p:spPr>
          <a:xfrm>
            <a:off x="0" y="0"/>
            <a:ext cx="9144000" cy="5143500"/>
          </a:xfrm>
          <a:prstGeom prst="rect">
            <a:avLst/>
          </a:prstGeom>
          <a:noFill/>
          <a:ln>
            <a:noFill/>
          </a:ln>
        </p:spPr>
      </p:pic>
      <p:sp>
        <p:nvSpPr>
          <p:cNvPr id="2169" name="Google Shape;2169;p196"/>
          <p:cNvSpPr txBox="1"/>
          <p:nvPr/>
        </p:nvSpPr>
        <p:spPr>
          <a:xfrm>
            <a:off x="471500" y="282150"/>
            <a:ext cx="2646900" cy="895500"/>
          </a:xfrm>
          <a:prstGeom prst="rect">
            <a:avLst/>
          </a:prstGeom>
          <a:noFill/>
          <a:ln>
            <a:noFill/>
          </a:ln>
        </p:spPr>
        <p:txBody>
          <a:bodyPr spcFirstLastPara="1" wrap="square" lIns="19050" tIns="19050" rIns="19050" bIns="19050" anchor="t" anchorCtr="0">
            <a:noAutofit/>
          </a:bodyPr>
          <a:lstStyle/>
          <a:p>
            <a:pPr marL="0" marR="0" lvl="0" indent="0" algn="l" rtl="0">
              <a:lnSpc>
                <a:spcPct val="100000"/>
              </a:lnSpc>
              <a:spcBef>
                <a:spcPts val="0"/>
              </a:spcBef>
              <a:spcAft>
                <a:spcPts val="0"/>
              </a:spcAft>
              <a:buNone/>
            </a:pPr>
            <a:endParaRPr sz="2800" b="1">
              <a:solidFill>
                <a:srgbClr val="FFFFFF"/>
              </a:solidFill>
              <a:latin typeface="Montserrat"/>
              <a:ea typeface="Montserrat"/>
              <a:cs typeface="Montserrat"/>
              <a:sym typeface="Montserrat"/>
            </a:endParaRPr>
          </a:p>
        </p:txBody>
      </p:sp>
      <p:sp>
        <p:nvSpPr>
          <p:cNvPr id="2170" name="Google Shape;2170;p196"/>
          <p:cNvSpPr txBox="1"/>
          <p:nvPr/>
        </p:nvSpPr>
        <p:spPr>
          <a:xfrm>
            <a:off x="471500" y="380925"/>
            <a:ext cx="3414600" cy="8955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None/>
            </a:pPr>
            <a:r>
              <a:rPr lang="en" sz="2400">
                <a:solidFill>
                  <a:srgbClr val="FFFFFF"/>
                </a:solidFill>
                <a:latin typeface="Google Sans"/>
                <a:ea typeface="Google Sans"/>
                <a:cs typeface="Google Sans"/>
                <a:sym typeface="Google Sans"/>
              </a:rPr>
              <a:t>machine learning means </a:t>
            </a:r>
            <a:endParaRPr sz="2400">
              <a:solidFill>
                <a:srgbClr val="FFFFFF"/>
              </a:solidFill>
              <a:latin typeface="Google Sans"/>
              <a:ea typeface="Google Sans"/>
              <a:cs typeface="Google Sans"/>
              <a:sym typeface="Google Sans"/>
            </a:endParaRPr>
          </a:p>
          <a:p>
            <a:pPr marL="0" marR="0" lvl="0" indent="0" algn="l" rtl="0">
              <a:lnSpc>
                <a:spcPct val="100000"/>
              </a:lnSpc>
              <a:spcBef>
                <a:spcPts val="0"/>
              </a:spcBef>
              <a:spcAft>
                <a:spcPts val="0"/>
              </a:spcAft>
              <a:buNone/>
            </a:pPr>
            <a:r>
              <a:rPr lang="en" sz="2400">
                <a:solidFill>
                  <a:srgbClr val="FFFFFF"/>
                </a:solidFill>
                <a:latin typeface="Google Sans"/>
                <a:ea typeface="Google Sans"/>
                <a:cs typeface="Google Sans"/>
                <a:sym typeface="Google Sans"/>
              </a:rPr>
              <a:t>your brand has eyes</a:t>
            </a:r>
            <a:endParaRPr sz="2400">
              <a:solidFill>
                <a:srgbClr val="FFFFFF"/>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799FAA05-C258-58ED-C782-A6AB608F9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807" y="1168936"/>
            <a:ext cx="6004193" cy="400279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87;p157">
            <a:extLst>
              <a:ext uri="{FF2B5EF4-FFF2-40B4-BE49-F238E27FC236}">
                <a16:creationId xmlns:a16="http://schemas.microsoft.com/office/drawing/2014/main" id="{E829C59E-1AA3-FE18-213E-E1CFA28F7169}"/>
              </a:ext>
            </a:extLst>
          </p:cNvPr>
          <p:cNvSpPr txBox="1"/>
          <p:nvPr/>
        </p:nvSpPr>
        <p:spPr>
          <a:xfrm>
            <a:off x="702506" y="1168936"/>
            <a:ext cx="1935000" cy="30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dirty="0" err="1">
                <a:solidFill>
                  <a:srgbClr val="2C2D38"/>
                </a:solidFill>
                <a:latin typeface="Helvetica Neue"/>
                <a:ea typeface="Helvetica Neue"/>
                <a:cs typeface="Helvetica Neue"/>
                <a:sym typeface="Helvetica Neue"/>
              </a:rPr>
              <a:t>L’Oreal</a:t>
            </a:r>
            <a:r>
              <a:rPr lang="en" sz="1500" b="1" dirty="0">
                <a:solidFill>
                  <a:srgbClr val="2C2D38"/>
                </a:solidFill>
                <a:latin typeface="Helvetica Neue"/>
                <a:ea typeface="Helvetica Neue"/>
                <a:cs typeface="Helvetica Neue"/>
                <a:sym typeface="Helvetica Neue"/>
              </a:rPr>
              <a:t> </a:t>
            </a:r>
            <a:r>
              <a:rPr lang="en" sz="1500" dirty="0">
                <a:solidFill>
                  <a:srgbClr val="2C2D38"/>
                </a:solidFill>
                <a:latin typeface="Helvetica Neue"/>
                <a:ea typeface="Helvetica Neue"/>
                <a:cs typeface="Helvetica Neue"/>
                <a:sym typeface="Helvetica Neue"/>
              </a:rPr>
              <a:t>acquires</a:t>
            </a:r>
            <a:r>
              <a:rPr lang="en" sz="1500" b="1" dirty="0">
                <a:solidFill>
                  <a:srgbClr val="2C2D38"/>
                </a:solidFill>
                <a:latin typeface="Helvetica Neue"/>
                <a:ea typeface="Helvetica Neue"/>
                <a:cs typeface="Helvetica Neue"/>
                <a:sym typeface="Helvetica Neue"/>
              </a:rPr>
              <a:t> </a:t>
            </a:r>
            <a:r>
              <a:rPr lang="en" sz="1500" b="1" dirty="0" err="1">
                <a:solidFill>
                  <a:srgbClr val="2C2D38"/>
                </a:solidFill>
                <a:latin typeface="Helvetica Neue"/>
                <a:ea typeface="Helvetica Neue"/>
                <a:cs typeface="Helvetica Neue"/>
                <a:sym typeface="Helvetica Neue"/>
              </a:rPr>
              <a:t>ModiFace</a:t>
            </a:r>
            <a:r>
              <a:rPr lang="en" sz="1500" b="1" dirty="0">
                <a:solidFill>
                  <a:srgbClr val="2C2D38"/>
                </a:solidFill>
                <a:latin typeface="Helvetica Neue"/>
                <a:ea typeface="Helvetica Neue"/>
                <a:cs typeface="Helvetica Neue"/>
                <a:sym typeface="Helvetica Neue"/>
              </a:rPr>
              <a:t>, </a:t>
            </a:r>
            <a:r>
              <a:rPr lang="en" sz="1500" dirty="0">
                <a:solidFill>
                  <a:srgbClr val="2C2D38"/>
                </a:solidFill>
                <a:latin typeface="Helvetica Neue"/>
                <a:ea typeface="Helvetica Neue"/>
                <a:cs typeface="Helvetica Neue"/>
                <a:sym typeface="Helvetica Neue"/>
              </a:rPr>
              <a:t>a major AR beauty company</a:t>
            </a:r>
          </a:p>
          <a:p>
            <a:pPr marL="0" lvl="0" indent="0" algn="l" rtl="0">
              <a:spcBef>
                <a:spcPts val="0"/>
              </a:spcBef>
              <a:spcAft>
                <a:spcPts val="0"/>
              </a:spcAft>
              <a:buClr>
                <a:schemeClr val="dk1"/>
              </a:buClr>
              <a:buSzPts val="1100"/>
              <a:buFont typeface="Arial"/>
              <a:buNone/>
            </a:pPr>
            <a:endParaRPr lang="en" sz="1500" dirty="0">
              <a:solidFill>
                <a:srgbClr val="2C2D38"/>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1500" dirty="0">
                <a:solidFill>
                  <a:srgbClr val="2C2D38"/>
                </a:solidFill>
                <a:latin typeface="Helvetica Neue"/>
                <a:ea typeface="Helvetica Neue"/>
                <a:cs typeface="Helvetica Neue"/>
                <a:sym typeface="Helvetica Neue"/>
              </a:rPr>
              <a:t>Numerous patents held for apps like Style My Hair, Nail Virtual Try On, F</a:t>
            </a:r>
            <a:r>
              <a:rPr lang="en-CA" sz="1500" dirty="0">
                <a:solidFill>
                  <a:srgbClr val="2C2D38"/>
                </a:solidFill>
                <a:latin typeface="Helvetica Neue"/>
                <a:ea typeface="Helvetica Neue"/>
                <a:cs typeface="Helvetica Neue"/>
                <a:sym typeface="Helvetica Neue"/>
              </a:rPr>
              <a:t>a</a:t>
            </a:r>
            <a:r>
              <a:rPr lang="en" sz="1500" dirty="0" err="1">
                <a:solidFill>
                  <a:srgbClr val="2C2D38"/>
                </a:solidFill>
                <a:latin typeface="Helvetica Neue"/>
                <a:ea typeface="Helvetica Neue"/>
                <a:cs typeface="Helvetica Neue"/>
                <a:sym typeface="Helvetica Neue"/>
              </a:rPr>
              <a:t>ce</a:t>
            </a:r>
            <a:r>
              <a:rPr lang="en" sz="1500" dirty="0">
                <a:solidFill>
                  <a:srgbClr val="2C2D38"/>
                </a:solidFill>
                <a:latin typeface="Helvetica Neue"/>
                <a:ea typeface="Helvetica Neue"/>
                <a:cs typeface="Helvetica Neue"/>
                <a:sym typeface="Helvetica Neue"/>
              </a:rPr>
              <a:t> Analysis</a:t>
            </a:r>
            <a:r>
              <a:rPr lang="en-CA" sz="1100" b="1" i="1" dirty="0">
                <a:solidFill>
                  <a:srgbClr val="2C2D38"/>
                </a:solidFill>
                <a:latin typeface="Helvetica Neue"/>
                <a:ea typeface="Helvetica Neue"/>
                <a:cs typeface="Helvetica Neue"/>
                <a:sym typeface="Helvetica Neue"/>
              </a:rPr>
              <a:t>. </a:t>
            </a:r>
            <a:endParaRPr lang="en-CA" sz="1100" b="1" dirty="0">
              <a:solidFill>
                <a:srgbClr val="2C2D38"/>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500" b="1" dirty="0">
              <a:solidFill>
                <a:srgbClr val="2C2D38"/>
              </a:solidFill>
              <a:latin typeface="Helvetica Neue"/>
              <a:ea typeface="Helvetica Neue"/>
              <a:cs typeface="Helvetica Neue"/>
              <a:sym typeface="Helvetica Neue"/>
            </a:endParaRPr>
          </a:p>
        </p:txBody>
      </p:sp>
      <p:cxnSp>
        <p:nvCxnSpPr>
          <p:cNvPr id="4" name="Google Shape;1088;p157">
            <a:extLst>
              <a:ext uri="{FF2B5EF4-FFF2-40B4-BE49-F238E27FC236}">
                <a16:creationId xmlns:a16="http://schemas.microsoft.com/office/drawing/2014/main" id="{C9FD92DA-03FD-025C-5E83-CB36E43CAABB}"/>
              </a:ext>
            </a:extLst>
          </p:cNvPr>
          <p:cNvCxnSpPr/>
          <p:nvPr/>
        </p:nvCxnSpPr>
        <p:spPr>
          <a:xfrm>
            <a:off x="414520" y="1383336"/>
            <a:ext cx="279600" cy="0"/>
          </a:xfrm>
          <a:prstGeom prst="straightConnector1">
            <a:avLst/>
          </a:prstGeom>
          <a:noFill/>
          <a:ln w="19050" cap="flat" cmpd="sng">
            <a:solidFill>
              <a:srgbClr val="2D2D2D"/>
            </a:solidFill>
            <a:prstDash val="solid"/>
            <a:round/>
            <a:headEnd type="none" w="med" len="med"/>
            <a:tailEnd type="none" w="med" len="med"/>
          </a:ln>
        </p:spPr>
      </p:cxnSp>
    </p:spTree>
    <p:extLst>
      <p:ext uri="{BB962C8B-B14F-4D97-AF65-F5344CB8AC3E}">
        <p14:creationId xmlns:p14="http://schemas.microsoft.com/office/powerpoint/2010/main" val="3061293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81C995"/>
        </a:solidFill>
        <a:effectLst/>
      </p:bgPr>
    </p:bg>
    <p:spTree>
      <p:nvGrpSpPr>
        <p:cNvPr id="1" name="Shape 1956"/>
        <p:cNvGrpSpPr/>
        <p:nvPr/>
      </p:nvGrpSpPr>
      <p:grpSpPr>
        <a:xfrm>
          <a:off x="0" y="0"/>
          <a:ext cx="0" cy="0"/>
          <a:chOff x="0" y="0"/>
          <a:chExt cx="0" cy="0"/>
        </a:xfrm>
      </p:grpSpPr>
      <p:sp>
        <p:nvSpPr>
          <p:cNvPr id="1960" name="Google Shape;1960;p183"/>
          <p:cNvSpPr txBox="1"/>
          <p:nvPr/>
        </p:nvSpPr>
        <p:spPr>
          <a:xfrm>
            <a:off x="502410" y="2371902"/>
            <a:ext cx="3927091" cy="1134299"/>
          </a:xfrm>
          <a:prstGeom prst="rect">
            <a:avLst/>
          </a:prstGeom>
          <a:noFill/>
          <a:ln>
            <a:noFill/>
          </a:ln>
        </p:spPr>
        <p:txBody>
          <a:bodyPr spcFirstLastPara="1" wrap="square" lIns="0" tIns="0" rIns="0" bIns="0" anchor="t" anchorCtr="0">
            <a:noAutofit/>
          </a:bodyPr>
          <a:lstStyle/>
          <a:p>
            <a:pPr marL="0" lvl="0" indent="0" algn="ctr" rtl="0">
              <a:buNone/>
            </a:pPr>
            <a:r>
              <a:rPr lang="en" sz="2000" dirty="0">
                <a:solidFill>
                  <a:srgbClr val="FFFFFF"/>
                </a:solidFill>
                <a:latin typeface="Space Grotesk"/>
                <a:ea typeface="Space Grotesk"/>
                <a:cs typeface="Space Grotesk"/>
                <a:sym typeface="Space Grotesk"/>
              </a:rPr>
              <a:t>Shop for furniture by trying it out </a:t>
            </a:r>
          </a:p>
          <a:p>
            <a:pPr marL="0" lvl="0" indent="0" algn="ctr" rtl="0">
              <a:buNone/>
            </a:pPr>
            <a:r>
              <a:rPr lang="en" sz="2000" dirty="0">
                <a:solidFill>
                  <a:srgbClr val="FFFFFF"/>
                </a:solidFill>
                <a:latin typeface="Space Grotesk"/>
                <a:ea typeface="Space Grotesk"/>
                <a:cs typeface="Space Grotesk"/>
                <a:sym typeface="Space Grotesk"/>
              </a:rPr>
              <a:t>in your own space at your own time </a:t>
            </a:r>
            <a:endParaRPr sz="2000" dirty="0">
              <a:solidFill>
                <a:srgbClr val="FFFFFF"/>
              </a:solidFill>
              <a:latin typeface="Space Grotesk"/>
              <a:ea typeface="Space Grotesk"/>
              <a:cs typeface="Space Grotesk"/>
              <a:sym typeface="Space Grotesk"/>
            </a:endParaRPr>
          </a:p>
        </p:txBody>
      </p:sp>
      <p:sp>
        <p:nvSpPr>
          <p:cNvPr id="1961" name="Google Shape;1961;p183"/>
          <p:cNvSpPr txBox="1"/>
          <p:nvPr/>
        </p:nvSpPr>
        <p:spPr>
          <a:xfrm>
            <a:off x="158400" y="1804752"/>
            <a:ext cx="4413600" cy="56715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000000"/>
              </a:buClr>
              <a:buSzPts val="1100"/>
              <a:buFont typeface="Arial"/>
              <a:buNone/>
            </a:pPr>
            <a:r>
              <a:rPr lang="en" sz="3600" b="1" dirty="0">
                <a:solidFill>
                  <a:srgbClr val="085631"/>
                </a:solidFill>
                <a:latin typeface="Helvetica Neue"/>
                <a:ea typeface="Helvetica Neue"/>
                <a:cs typeface="Helvetica Neue"/>
                <a:sym typeface="Helvetica Neue"/>
              </a:rPr>
              <a:t>IKEA </a:t>
            </a:r>
            <a:r>
              <a:rPr lang="en" sz="3600" b="1" dirty="0" err="1">
                <a:solidFill>
                  <a:srgbClr val="085631"/>
                </a:solidFill>
                <a:latin typeface="Helvetica Neue"/>
                <a:ea typeface="Helvetica Neue"/>
                <a:cs typeface="Helvetica Neue"/>
                <a:sym typeface="Helvetica Neue"/>
              </a:rPr>
              <a:t>Kreativ</a:t>
            </a:r>
            <a:endParaRPr sz="3600" b="1" dirty="0">
              <a:solidFill>
                <a:srgbClr val="085631"/>
              </a:solidFill>
              <a:latin typeface="Helvetica Neue"/>
              <a:ea typeface="Helvetica Neue"/>
              <a:cs typeface="Helvetica Neue"/>
              <a:sym typeface="Helvetica Neue"/>
            </a:endParaRPr>
          </a:p>
        </p:txBody>
      </p:sp>
      <p:pic>
        <p:nvPicPr>
          <p:cNvPr id="7170" name="Picture 2" descr="A person holding a mobile device running the IKEA Kreativ app">
            <a:hlinkClick r:id="rId3"/>
            <a:extLst>
              <a:ext uri="{FF2B5EF4-FFF2-40B4-BE49-F238E27FC236}">
                <a16:creationId xmlns:a16="http://schemas.microsoft.com/office/drawing/2014/main" id="{F1090EAB-4EC0-17C7-78B1-544050F16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0"/>
            <a:ext cx="4647741"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89" y="330994"/>
            <a:ext cx="3776624" cy="695700"/>
          </a:xfrm>
        </p:spPr>
        <p:txBody>
          <a:bodyPr/>
          <a:lstStyle/>
          <a:p>
            <a:r>
              <a:rPr lang="en-CA" dirty="0"/>
              <a:t>Which picture wasn't generated by AI?</a:t>
            </a:r>
            <a:br>
              <a:rPr lang="en-CA" dirty="0"/>
            </a:br>
            <a:br>
              <a:rPr lang="en-US" dirty="0"/>
            </a:br>
            <a:r>
              <a:rPr lang="en-US" sz="1800" dirty="0">
                <a:solidFill>
                  <a:srgbClr val="085631"/>
                </a:solidFill>
                <a:latin typeface="Helvetica Neue"/>
                <a:ea typeface="Helvetica Neue"/>
                <a:cs typeface="Helvetica Neue"/>
                <a:sym typeface="Arial"/>
              </a:rPr>
              <a:t>AI is now able to create more real pictures than humans can generate themselves</a:t>
            </a:r>
          </a:p>
        </p:txBody>
      </p:sp>
      <p:pic>
        <p:nvPicPr>
          <p:cNvPr id="9218" name="Picture 2" descr="No alternative text description for this image">
            <a:extLst>
              <a:ext uri="{FF2B5EF4-FFF2-40B4-BE49-F238E27FC236}">
                <a16:creationId xmlns:a16="http://schemas.microsoft.com/office/drawing/2014/main" id="{D1747D74-F53F-1316-5C0E-0130209C6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962" y="30427"/>
            <a:ext cx="5103038" cy="508264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30FB9A-17DE-758D-2DE8-BE6294D70CF2}"/>
              </a:ext>
            </a:extLst>
          </p:cNvPr>
          <p:cNvSpPr txBox="1"/>
          <p:nvPr/>
        </p:nvSpPr>
        <p:spPr>
          <a:xfrm>
            <a:off x="342989" y="2571749"/>
            <a:ext cx="2760819" cy="1384995"/>
          </a:xfrm>
          <a:prstGeom prst="rect">
            <a:avLst/>
          </a:prstGeom>
          <a:noFill/>
        </p:spPr>
        <p:txBody>
          <a:bodyPr wrap="square">
            <a:spAutoFit/>
          </a:bodyPr>
          <a:lstStyle/>
          <a:p>
            <a:r>
              <a:rPr lang="en-CA" b="0" i="0" dirty="0">
                <a:effectLst/>
                <a:latin typeface="Helvetica Neue" panose="02000503000000020004" pitchFamily="2" charset="0"/>
                <a:ea typeface="Helvetica Neue" panose="02000503000000020004" pitchFamily="2" charset="0"/>
                <a:cs typeface="Helvetica Neue" panose="02000503000000020004" pitchFamily="2" charset="0"/>
              </a:rPr>
              <a:t>In </a:t>
            </a:r>
            <a:r>
              <a:rPr lang="en-CA" dirty="0">
                <a:latin typeface="Helvetica Neue" panose="02000503000000020004" pitchFamily="2" charset="0"/>
                <a:ea typeface="Helvetica Neue" panose="02000503000000020004" pitchFamily="2" charset="0"/>
                <a:cs typeface="Helvetica Neue" panose="02000503000000020004" pitchFamily="2" charset="0"/>
              </a:rPr>
              <a:t>March 2023, </a:t>
            </a:r>
            <a:r>
              <a:rPr lang="en-CA" b="0" i="0" dirty="0">
                <a:effectLst/>
                <a:latin typeface="Helvetica Neue" panose="02000503000000020004" pitchFamily="2" charset="0"/>
                <a:ea typeface="Helvetica Neue" panose="02000503000000020004" pitchFamily="2" charset="0"/>
                <a:cs typeface="Helvetica Neue" panose="02000503000000020004" pitchFamily="2" charset="0"/>
              </a:rPr>
              <a:t>research by </a:t>
            </a:r>
            <a:r>
              <a:rPr lang="en-CA" i="0" dirty="0">
                <a:effectLst/>
                <a:latin typeface="Helvetica Neue" panose="02000503000000020004" pitchFamily="2" charset="0"/>
                <a:ea typeface="Helvetica Neue" panose="02000503000000020004" pitchFamily="2" charset="0"/>
                <a:cs typeface="Helvetica Neue" panose="02000503000000020004" pitchFamily="2" charset="0"/>
                <a:hlinkClick r:id="rId4"/>
              </a:rPr>
              <a:t>SYZYGY GROUP</a:t>
            </a:r>
            <a:r>
              <a:rPr lang="en-CA" b="0" i="0" dirty="0">
                <a:effectLst/>
                <a:latin typeface="Helvetica Neue" panose="02000503000000020004" pitchFamily="2" charset="0"/>
                <a:ea typeface="Helvetica Neue" panose="02000503000000020004" pitchFamily="2" charset="0"/>
                <a:cs typeface="Helvetica Neue" panose="02000503000000020004" pitchFamily="2" charset="0"/>
              </a:rPr>
              <a:t> on 1,104 German citizens (both genders and 4 generations), only 8% of respondents answered correctly (random would be 25%).</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Rectangle 2">
            <a:extLst>
              <a:ext uri="{FF2B5EF4-FFF2-40B4-BE49-F238E27FC236}">
                <a16:creationId xmlns:a16="http://schemas.microsoft.com/office/drawing/2014/main" id="{81AA5119-6B4E-EEE7-8E7F-2B25162DC719}"/>
              </a:ext>
            </a:extLst>
          </p:cNvPr>
          <p:cNvSpPr/>
          <p:nvPr/>
        </p:nvSpPr>
        <p:spPr>
          <a:xfrm>
            <a:off x="269649" y="4266241"/>
            <a:ext cx="3302736" cy="5462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are the implications for firms? Consumers? </a:t>
            </a:r>
          </a:p>
        </p:txBody>
      </p:sp>
    </p:spTree>
    <p:extLst>
      <p:ext uri="{BB962C8B-B14F-4D97-AF65-F5344CB8AC3E}">
        <p14:creationId xmlns:p14="http://schemas.microsoft.com/office/powerpoint/2010/main" val="278231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85631"/>
        </a:solidFill>
        <a:effectLst/>
      </p:bgPr>
    </p:bg>
    <p:spTree>
      <p:nvGrpSpPr>
        <p:cNvPr id="1" name="Shape 2091"/>
        <p:cNvGrpSpPr/>
        <p:nvPr/>
      </p:nvGrpSpPr>
      <p:grpSpPr>
        <a:xfrm>
          <a:off x="0" y="0"/>
          <a:ext cx="0" cy="0"/>
          <a:chOff x="0" y="0"/>
          <a:chExt cx="0" cy="0"/>
        </a:xfrm>
      </p:grpSpPr>
      <p:sp>
        <p:nvSpPr>
          <p:cNvPr id="2092" name="Google Shape;2092;p189"/>
          <p:cNvSpPr/>
          <p:nvPr/>
        </p:nvSpPr>
        <p:spPr>
          <a:xfrm>
            <a:off x="1524062" y="1550742"/>
            <a:ext cx="6867000" cy="1071000"/>
          </a:xfrm>
          <a:prstGeom prst="rect">
            <a:avLst/>
          </a:prstGeom>
          <a:noFill/>
          <a:ln>
            <a:noFill/>
          </a:ln>
        </p:spPr>
        <p:txBody>
          <a:bodyPr spcFirstLastPara="1" wrap="square" lIns="19050" tIns="19050" rIns="19050" bIns="19050" anchor="ctr" anchorCtr="0">
            <a:noAutofit/>
          </a:bodyPr>
          <a:lstStyle/>
          <a:p>
            <a:pPr marL="0" marR="0" lvl="0" indent="0" algn="l" rtl="0">
              <a:spcBef>
                <a:spcPts val="0"/>
              </a:spcBef>
              <a:spcAft>
                <a:spcPts val="0"/>
              </a:spcAft>
              <a:buClr>
                <a:srgbClr val="FFFFFF"/>
              </a:buClr>
              <a:buSzPts val="3400"/>
              <a:buFont typeface="Helvetica Neue"/>
              <a:buNone/>
            </a:pPr>
            <a:r>
              <a:rPr lang="en-CA" sz="2000" b="0" i="0" dirty="0">
                <a:solidFill>
                  <a:schemeClr val="bg1"/>
                </a:solidFill>
                <a:effectLst/>
                <a:latin typeface="+mn-lt"/>
              </a:rPr>
              <a:t>“VR is really a new communication platform. By feeling truly present, you can share unbounded spaces and experiences with the people in your life. Imagine sharing not just moments with your friends online, but </a:t>
            </a:r>
            <a:r>
              <a:rPr lang="en-CA" sz="2000" b="0" i="0" dirty="0">
                <a:solidFill>
                  <a:srgbClr val="00B100"/>
                </a:solidFill>
                <a:effectLst/>
                <a:latin typeface="+mn-lt"/>
              </a:rPr>
              <a:t>entire experiences and adventures</a:t>
            </a:r>
            <a:r>
              <a:rPr lang="en-CA" sz="2000" b="0" i="0" dirty="0">
                <a:solidFill>
                  <a:schemeClr val="bg1"/>
                </a:solidFill>
                <a:effectLst/>
                <a:latin typeface="+mn-lt"/>
              </a:rPr>
              <a:t>.”</a:t>
            </a:r>
            <a:endParaRPr sz="100" dirty="0">
              <a:solidFill>
                <a:schemeClr val="bg1"/>
              </a:solidFill>
              <a:latin typeface="+mn-lt"/>
              <a:ea typeface="Google Sans"/>
              <a:cs typeface="Google Sans"/>
              <a:sym typeface="Google Sans"/>
            </a:endParaRPr>
          </a:p>
        </p:txBody>
      </p:sp>
      <p:sp>
        <p:nvSpPr>
          <p:cNvPr id="2094" name="Google Shape;2094;p189"/>
          <p:cNvSpPr txBox="1"/>
          <p:nvPr/>
        </p:nvSpPr>
        <p:spPr>
          <a:xfrm>
            <a:off x="1524062" y="2909712"/>
            <a:ext cx="2980800" cy="301500"/>
          </a:xfrm>
          <a:prstGeom prst="rect">
            <a:avLst/>
          </a:prstGeom>
          <a:noFill/>
          <a:ln>
            <a:noFill/>
          </a:ln>
          <a:effectLst>
            <a:outerShdw blurRad="508000" dist="25400" dir="5400000" rotWithShape="0">
              <a:srgbClr val="000000">
                <a:alpha val="49800"/>
              </a:srgbClr>
            </a:outerShdw>
          </a:effectLst>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500"/>
              <a:buFont typeface="Helvetica Neue"/>
              <a:buNone/>
            </a:pPr>
            <a:r>
              <a:rPr lang="en" sz="700" i="0" u="none" strike="noStrike" cap="none" dirty="0">
                <a:solidFill>
                  <a:srgbClr val="FFFFFF"/>
                </a:solidFill>
                <a:latin typeface="Google Sans"/>
                <a:ea typeface="Google Sans"/>
                <a:cs typeface="Google Sans"/>
                <a:sym typeface="Google Sans"/>
              </a:rPr>
              <a:t>SOURCE: MARK ZUCKERBERG</a:t>
            </a:r>
            <a:endParaRPr sz="700" dirty="0">
              <a:solidFill>
                <a:srgbClr val="FFFFFF"/>
              </a:solidFill>
              <a:latin typeface="Google Sans"/>
              <a:ea typeface="Google Sans"/>
              <a:cs typeface="Google Sans"/>
              <a:sym typeface="Google Sans"/>
            </a:endParaRPr>
          </a:p>
        </p:txBody>
      </p:sp>
      <p:pic>
        <p:nvPicPr>
          <p:cNvPr id="5" name="Google Shape;2093;p189">
            <a:extLst>
              <a:ext uri="{FF2B5EF4-FFF2-40B4-BE49-F238E27FC236}">
                <a16:creationId xmlns:a16="http://schemas.microsoft.com/office/drawing/2014/main" id="{4D51C2BD-F08A-D87E-E33E-5621021047BA}"/>
              </a:ext>
            </a:extLst>
          </p:cNvPr>
          <p:cNvPicPr preferRelativeResize="0"/>
          <p:nvPr/>
        </p:nvPicPr>
        <p:blipFill rotWithShape="1">
          <a:blip r:embed="rId3">
            <a:alphaModFix/>
          </a:blip>
          <a:srcRect t="12511" b="21914"/>
          <a:stretch/>
        </p:blipFill>
        <p:spPr>
          <a:xfrm>
            <a:off x="7391941" y="3492943"/>
            <a:ext cx="1198800" cy="1197900"/>
          </a:xfrm>
          <a:prstGeom prst="ellipse">
            <a:avLst/>
          </a:prstGeom>
          <a:noFill/>
          <a:ln>
            <a:noFill/>
          </a:ln>
        </p:spPr>
      </p:pic>
      <p:sp>
        <p:nvSpPr>
          <p:cNvPr id="6" name="Google Shape;2094;p189"/>
          <p:cNvSpPr txBox="1"/>
          <p:nvPr/>
        </p:nvSpPr>
        <p:spPr>
          <a:xfrm>
            <a:off x="348513" y="4530903"/>
            <a:ext cx="2980800" cy="541657"/>
          </a:xfrm>
          <a:prstGeom prst="rect">
            <a:avLst/>
          </a:prstGeom>
          <a:noFill/>
          <a:ln>
            <a:noFill/>
          </a:ln>
          <a:effectLst>
            <a:outerShdw blurRad="508000" dist="25400" dir="5400000" rotWithShape="0">
              <a:srgbClr val="000000">
                <a:alpha val="49800"/>
              </a:srgbClr>
            </a:outerShdw>
          </a:effectLst>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500"/>
              <a:buFont typeface="Helvetica Neue"/>
              <a:buNone/>
            </a:pPr>
            <a:r>
              <a:rPr lang="en-US" sz="700" i="0" u="none" strike="noStrike" cap="none" dirty="0">
                <a:solidFill>
                  <a:srgbClr val="FFFFFF"/>
                </a:solidFill>
                <a:latin typeface="Google Sans"/>
                <a:ea typeface="Google Sans"/>
                <a:cs typeface="Google Sans"/>
                <a:sym typeface="Google Sans"/>
              </a:rPr>
              <a:t>.Experience is 75% virtual, 25% real</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.Visual senses are under the control of the system</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.Enhances fictional reality</a:t>
            </a:r>
          </a:p>
          <a:p>
            <a:pPr marL="0" marR="0" lvl="0" indent="0" algn="l" rtl="0">
              <a:lnSpc>
                <a:spcPct val="100000"/>
              </a:lnSpc>
              <a:spcBef>
                <a:spcPts val="0"/>
              </a:spcBef>
              <a:spcAft>
                <a:spcPts val="0"/>
              </a:spcAft>
              <a:buClr>
                <a:srgbClr val="FFFFFF"/>
              </a:buClr>
              <a:buSzPts val="500"/>
              <a:buFont typeface="Helvetica Neue"/>
              <a:buNone/>
            </a:pPr>
            <a:r>
              <a:rPr lang="en-US" sz="700" dirty="0">
                <a:solidFill>
                  <a:srgbClr val="FFFFFF"/>
                </a:solidFill>
                <a:latin typeface="Google Sans"/>
                <a:ea typeface="Google Sans"/>
                <a:cs typeface="Google Sans"/>
                <a:sym typeface="Google Sans"/>
              </a:rPr>
              <a:t>.Special devices required (e.g. gloves, headset)</a:t>
            </a:r>
            <a:endParaRPr sz="700" dirty="0">
              <a:solidFill>
                <a:srgbClr val="FFFFFF"/>
              </a:solidFill>
              <a:latin typeface="Google Sans"/>
              <a:ea typeface="Google Sans"/>
              <a:cs typeface="Google Sans"/>
              <a:sym typeface="Google Sans"/>
            </a:endParaRPr>
          </a:p>
        </p:txBody>
      </p:sp>
    </p:spTree>
    <p:extLst>
      <p:ext uri="{BB962C8B-B14F-4D97-AF65-F5344CB8AC3E}">
        <p14:creationId xmlns:p14="http://schemas.microsoft.com/office/powerpoint/2010/main" val="1814231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65"/>
        <p:cNvGrpSpPr/>
        <p:nvPr/>
      </p:nvGrpSpPr>
      <p:grpSpPr>
        <a:xfrm>
          <a:off x="0" y="0"/>
          <a:ext cx="0" cy="0"/>
          <a:chOff x="0" y="0"/>
          <a:chExt cx="0" cy="0"/>
        </a:xfrm>
      </p:grpSpPr>
      <p:sp>
        <p:nvSpPr>
          <p:cNvPr id="1979" name="Google Shape;1979;p184"/>
          <p:cNvSpPr txBox="1"/>
          <p:nvPr/>
        </p:nvSpPr>
        <p:spPr>
          <a:xfrm>
            <a:off x="6573739" y="2107762"/>
            <a:ext cx="143672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“Just Walk Out”</a:t>
            </a:r>
            <a:endParaRPr sz="1100" dirty="0">
              <a:latin typeface="Space Grotesk Light"/>
              <a:ea typeface="Space Grotesk Light"/>
              <a:cs typeface="Space Grotesk Light"/>
              <a:sym typeface="Space Grotesk Light"/>
            </a:endParaRPr>
          </a:p>
        </p:txBody>
      </p:sp>
      <p:grpSp>
        <p:nvGrpSpPr>
          <p:cNvPr id="4" name="Group 3">
            <a:extLst>
              <a:ext uri="{FF2B5EF4-FFF2-40B4-BE49-F238E27FC236}">
                <a16:creationId xmlns:a16="http://schemas.microsoft.com/office/drawing/2014/main" id="{B0E8DB6E-9C16-F1E0-A053-79B3C4A4A977}"/>
              </a:ext>
            </a:extLst>
          </p:cNvPr>
          <p:cNvGrpSpPr/>
          <p:nvPr/>
        </p:nvGrpSpPr>
        <p:grpSpPr>
          <a:xfrm>
            <a:off x="5761169" y="2710899"/>
            <a:ext cx="1225200" cy="354000"/>
            <a:chOff x="7789175" y="2746363"/>
            <a:chExt cx="1225200" cy="354000"/>
          </a:xfrm>
        </p:grpSpPr>
        <p:sp>
          <p:nvSpPr>
            <p:cNvPr id="1975" name="Google Shape;1975;p184"/>
            <p:cNvSpPr txBox="1"/>
            <p:nvPr/>
          </p:nvSpPr>
          <p:spPr>
            <a:xfrm>
              <a:off x="7862675" y="2746363"/>
              <a:ext cx="1151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Person detection</a:t>
              </a:r>
              <a:endParaRPr sz="1100" dirty="0">
                <a:latin typeface="Space Grotesk Light"/>
                <a:ea typeface="Space Grotesk Light"/>
                <a:cs typeface="Space Grotesk Light"/>
                <a:sym typeface="Space Grotesk Light"/>
              </a:endParaRPr>
            </a:p>
          </p:txBody>
        </p:sp>
        <p:sp>
          <p:nvSpPr>
            <p:cNvPr id="1995" name="Google Shape;1995;p184"/>
            <p:cNvSpPr/>
            <p:nvPr/>
          </p:nvSpPr>
          <p:spPr>
            <a:xfrm>
              <a:off x="7789175" y="2746363"/>
              <a:ext cx="1225200"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3FEFD5B9-1E03-EE4F-3C8D-BA8D15FFAC1B}"/>
              </a:ext>
            </a:extLst>
          </p:cNvPr>
          <p:cNvGrpSpPr/>
          <p:nvPr/>
        </p:nvGrpSpPr>
        <p:grpSpPr>
          <a:xfrm>
            <a:off x="6986369" y="3864767"/>
            <a:ext cx="2179500" cy="523200"/>
            <a:chOff x="7614550" y="3560563"/>
            <a:chExt cx="2179500" cy="523200"/>
          </a:xfrm>
        </p:grpSpPr>
        <p:sp>
          <p:nvSpPr>
            <p:cNvPr id="1970" name="Google Shape;1970;p184"/>
            <p:cNvSpPr txBox="1"/>
            <p:nvPr/>
          </p:nvSpPr>
          <p:spPr>
            <a:xfrm>
              <a:off x="7682350" y="3560563"/>
              <a:ext cx="2111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CA" sz="1100" dirty="0">
                  <a:latin typeface="Space Grotesk Light"/>
                  <a:ea typeface="Space Grotesk Light"/>
                  <a:cs typeface="Space Grotesk Light"/>
                  <a:sym typeface="Space Grotesk Light"/>
                </a:rPr>
                <a:t>Object recognition</a:t>
              </a:r>
              <a:endParaRPr sz="1100" dirty="0">
                <a:latin typeface="Space Grotesk Light"/>
                <a:ea typeface="Space Grotesk Light"/>
                <a:cs typeface="Space Grotesk Light"/>
                <a:sym typeface="Space Grotesk Light"/>
              </a:endParaRPr>
            </a:p>
            <a:p>
              <a:pPr marL="0" lvl="0" indent="0" algn="l" rtl="0">
                <a:spcBef>
                  <a:spcPts val="0"/>
                </a:spcBef>
                <a:spcAft>
                  <a:spcPts val="0"/>
                </a:spcAft>
                <a:buNone/>
              </a:pPr>
              <a:endParaRPr sz="1100" dirty="0">
                <a:latin typeface="Space Grotesk Light"/>
                <a:ea typeface="Space Grotesk Light"/>
                <a:cs typeface="Space Grotesk Light"/>
                <a:sym typeface="Space Grotesk Light"/>
              </a:endParaRPr>
            </a:p>
          </p:txBody>
        </p:sp>
        <p:sp>
          <p:nvSpPr>
            <p:cNvPr id="1996" name="Google Shape;1996;p184"/>
            <p:cNvSpPr/>
            <p:nvPr/>
          </p:nvSpPr>
          <p:spPr>
            <a:xfrm>
              <a:off x="7614550" y="3560575"/>
              <a:ext cx="1342200"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C2AB6EEE-1665-19DD-46D7-456C02651FDE}"/>
              </a:ext>
            </a:extLst>
          </p:cNvPr>
          <p:cNvGrpSpPr/>
          <p:nvPr/>
        </p:nvGrpSpPr>
        <p:grpSpPr>
          <a:xfrm>
            <a:off x="4466613" y="4504771"/>
            <a:ext cx="1495800" cy="354015"/>
            <a:chOff x="3342892" y="4187885"/>
            <a:chExt cx="1495800" cy="354015"/>
          </a:xfrm>
        </p:grpSpPr>
        <p:sp>
          <p:nvSpPr>
            <p:cNvPr id="1978" name="Google Shape;1978;p184"/>
            <p:cNvSpPr txBox="1"/>
            <p:nvPr/>
          </p:nvSpPr>
          <p:spPr>
            <a:xfrm rot="2068">
              <a:off x="3342892" y="4187885"/>
              <a:ext cx="1495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Activity analysis</a:t>
              </a:r>
              <a:endParaRPr sz="1100" dirty="0">
                <a:latin typeface="Space Grotesk Light"/>
                <a:ea typeface="Space Grotesk Light"/>
                <a:cs typeface="Space Grotesk Light"/>
                <a:sym typeface="Space Grotesk Light"/>
              </a:endParaRPr>
            </a:p>
          </p:txBody>
        </p:sp>
        <p:sp>
          <p:nvSpPr>
            <p:cNvPr id="1999" name="Google Shape;1999;p184"/>
            <p:cNvSpPr/>
            <p:nvPr/>
          </p:nvSpPr>
          <p:spPr>
            <a:xfrm>
              <a:off x="3534157" y="4187900"/>
              <a:ext cx="1078200"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roup 4">
            <a:extLst>
              <a:ext uri="{FF2B5EF4-FFF2-40B4-BE49-F238E27FC236}">
                <a16:creationId xmlns:a16="http://schemas.microsoft.com/office/drawing/2014/main" id="{79399274-6026-9FA0-C586-C5C0A8138AFF}"/>
              </a:ext>
            </a:extLst>
          </p:cNvPr>
          <p:cNvGrpSpPr/>
          <p:nvPr/>
        </p:nvGrpSpPr>
        <p:grpSpPr>
          <a:xfrm>
            <a:off x="7005072" y="3084035"/>
            <a:ext cx="1719875" cy="354000"/>
            <a:chOff x="7005072" y="3084035"/>
            <a:chExt cx="1719875" cy="354000"/>
          </a:xfrm>
        </p:grpSpPr>
        <p:sp>
          <p:nvSpPr>
            <p:cNvPr id="1971" name="Google Shape;1971;p184"/>
            <p:cNvSpPr txBox="1"/>
            <p:nvPr/>
          </p:nvSpPr>
          <p:spPr>
            <a:xfrm>
              <a:off x="7005072" y="3084078"/>
              <a:ext cx="1719875"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Sensor Fusion</a:t>
              </a:r>
              <a:endParaRPr sz="1100" dirty="0">
                <a:latin typeface="Space Grotesk Light"/>
                <a:ea typeface="Space Grotesk Light"/>
                <a:cs typeface="Space Grotesk Light"/>
                <a:sym typeface="Space Grotesk Light"/>
              </a:endParaRPr>
            </a:p>
          </p:txBody>
        </p:sp>
        <p:sp>
          <p:nvSpPr>
            <p:cNvPr id="2000" name="Google Shape;2000;p184"/>
            <p:cNvSpPr/>
            <p:nvPr/>
          </p:nvSpPr>
          <p:spPr>
            <a:xfrm>
              <a:off x="7070010" y="3084035"/>
              <a:ext cx="1590000"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5D27AF5C-3CC5-0DCD-917E-CC6750849979}"/>
              </a:ext>
            </a:extLst>
          </p:cNvPr>
          <p:cNvGrpSpPr/>
          <p:nvPr/>
        </p:nvGrpSpPr>
        <p:grpSpPr>
          <a:xfrm>
            <a:off x="6475201" y="4660417"/>
            <a:ext cx="2453400" cy="354025"/>
            <a:chOff x="4838700" y="4542750"/>
            <a:chExt cx="2453400" cy="354025"/>
          </a:xfrm>
        </p:grpSpPr>
        <p:sp>
          <p:nvSpPr>
            <p:cNvPr id="1977" name="Google Shape;1977;p184"/>
            <p:cNvSpPr txBox="1"/>
            <p:nvPr/>
          </p:nvSpPr>
          <p:spPr>
            <a:xfrm>
              <a:off x="4838700" y="4542775"/>
              <a:ext cx="2453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Pose estimation</a:t>
              </a:r>
              <a:endParaRPr sz="1100" dirty="0">
                <a:latin typeface="Space Grotesk Light"/>
                <a:ea typeface="Space Grotesk Light"/>
                <a:cs typeface="Space Grotesk Light"/>
                <a:sym typeface="Space Grotesk Light"/>
              </a:endParaRPr>
            </a:p>
          </p:txBody>
        </p:sp>
        <p:sp>
          <p:nvSpPr>
            <p:cNvPr id="2001" name="Google Shape;2001;p184"/>
            <p:cNvSpPr/>
            <p:nvPr/>
          </p:nvSpPr>
          <p:spPr>
            <a:xfrm>
              <a:off x="5088269" y="4542750"/>
              <a:ext cx="1898100"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roup 8">
            <a:extLst>
              <a:ext uri="{FF2B5EF4-FFF2-40B4-BE49-F238E27FC236}">
                <a16:creationId xmlns:a16="http://schemas.microsoft.com/office/drawing/2014/main" id="{2E78E17D-AE45-3C54-2A25-C7933D5C8CCD}"/>
              </a:ext>
            </a:extLst>
          </p:cNvPr>
          <p:cNvGrpSpPr/>
          <p:nvPr/>
        </p:nvGrpSpPr>
        <p:grpSpPr>
          <a:xfrm>
            <a:off x="4600544" y="3687767"/>
            <a:ext cx="1791476" cy="394629"/>
            <a:chOff x="3852625" y="3714729"/>
            <a:chExt cx="1791476" cy="394629"/>
          </a:xfrm>
        </p:grpSpPr>
        <p:sp>
          <p:nvSpPr>
            <p:cNvPr id="1980" name="Google Shape;1980;p184"/>
            <p:cNvSpPr txBox="1"/>
            <p:nvPr/>
          </p:nvSpPr>
          <p:spPr>
            <a:xfrm rot="2423">
              <a:off x="4031781" y="3714729"/>
              <a:ext cx="12768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atin typeface="Space Grotesk Light"/>
                  <a:ea typeface="Space Grotesk Light"/>
                  <a:cs typeface="Space Grotesk Light"/>
                  <a:sym typeface="Space Grotesk Light"/>
                </a:rPr>
                <a:t>Calibration</a:t>
              </a:r>
              <a:endParaRPr sz="1100" dirty="0">
                <a:latin typeface="Space Grotesk Light"/>
                <a:ea typeface="Space Grotesk Light"/>
                <a:cs typeface="Space Grotesk Light"/>
                <a:sym typeface="Space Grotesk Light"/>
              </a:endParaRPr>
            </a:p>
          </p:txBody>
        </p:sp>
        <p:sp>
          <p:nvSpPr>
            <p:cNvPr id="2003" name="Google Shape;2003;p184"/>
            <p:cNvSpPr/>
            <p:nvPr/>
          </p:nvSpPr>
          <p:spPr>
            <a:xfrm>
              <a:off x="3852625" y="3755358"/>
              <a:ext cx="1791476" cy="354000"/>
            </a:xfrm>
            <a:prstGeom prst="roundRect">
              <a:avLst>
                <a:gd name="adj" fmla="val 50000"/>
              </a:avLst>
            </a:prstGeom>
            <a:noFill/>
            <a:ln w="9525" cap="flat" cmpd="sng">
              <a:solidFill>
                <a:srgbClr val="81C9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4" name="Google Shape;2004;p184"/>
          <p:cNvSpPr/>
          <p:nvPr/>
        </p:nvSpPr>
        <p:spPr>
          <a:xfrm>
            <a:off x="5547025" y="820476"/>
            <a:ext cx="3273003" cy="494936"/>
          </a:xfrm>
          <a:prstGeom prst="rect">
            <a:avLst/>
          </a:prstGeom>
        </p:spPr>
        <p:txBody>
          <a:bodyPr>
            <a:prstTxWarp prst="textPlain">
              <a:avLst/>
            </a:prstTxWarp>
          </a:bodyPr>
          <a:lstStyle/>
          <a:p>
            <a:pPr lvl="0" algn="ctr"/>
            <a:r>
              <a:rPr lang="en-CA" sz="1000" b="1" i="0" dirty="0">
                <a:ln w="9525" cap="flat" cmpd="sng">
                  <a:solidFill>
                    <a:schemeClr val="dk1"/>
                  </a:solidFill>
                  <a:prstDash val="solid"/>
                  <a:round/>
                  <a:headEnd type="none" w="sm" len="sm"/>
                  <a:tailEnd type="none" w="sm" len="sm"/>
                </a:ln>
                <a:solidFill>
                  <a:schemeClr val="dk1"/>
                </a:solidFill>
                <a:latin typeface="Helvetica Neue"/>
              </a:rPr>
              <a:t>Pushing the Limits</a:t>
            </a:r>
            <a:endParaRPr sz="1000" b="1" i="0" dirty="0">
              <a:ln w="9525" cap="flat" cmpd="sng">
                <a:solidFill>
                  <a:schemeClr val="dk1"/>
                </a:solidFill>
                <a:prstDash val="solid"/>
                <a:round/>
                <a:headEnd type="none" w="sm" len="sm"/>
                <a:tailEnd type="none" w="sm" len="sm"/>
              </a:ln>
              <a:solidFill>
                <a:schemeClr val="dk1"/>
              </a:solidFill>
              <a:latin typeface="Helvetica Neue"/>
            </a:endParaRPr>
          </a:p>
        </p:txBody>
      </p:sp>
      <p:sp>
        <p:nvSpPr>
          <p:cNvPr id="2005" name="Google Shape;2005;p184"/>
          <p:cNvSpPr txBox="1"/>
          <p:nvPr/>
        </p:nvSpPr>
        <p:spPr>
          <a:xfrm>
            <a:off x="5655598" y="1330662"/>
            <a:ext cx="3273003"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dirty="0">
                <a:solidFill>
                  <a:schemeClr val="dk1"/>
                </a:solidFill>
              </a:rPr>
              <a:t>Seamless integration of different tools &amp; technologies</a:t>
            </a:r>
          </a:p>
          <a:p>
            <a:pPr marL="0" lvl="0" indent="0" algn="ctr" rtl="0">
              <a:spcBef>
                <a:spcPts val="0"/>
              </a:spcBef>
              <a:spcAft>
                <a:spcPts val="0"/>
              </a:spcAft>
              <a:buNone/>
            </a:pPr>
            <a:r>
              <a:rPr lang="en" sz="1000" dirty="0">
                <a:solidFill>
                  <a:schemeClr val="dk1"/>
                </a:solidFill>
              </a:rPr>
              <a:t>AWS, ML, RL, Simulations</a:t>
            </a:r>
            <a:endParaRPr sz="1000" dirty="0">
              <a:solidFill>
                <a:schemeClr val="dk1"/>
              </a:solidFill>
            </a:endParaRPr>
          </a:p>
        </p:txBody>
      </p:sp>
      <p:pic>
        <p:nvPicPr>
          <p:cNvPr id="4098" name="Picture 2" descr="Amazon Go Opens Its Doors in SF's Financial District With No Cashiers -  Eater SF">
            <a:hlinkClick r:id="rId3"/>
            <a:extLst>
              <a:ext uri="{FF2B5EF4-FFF2-40B4-BE49-F238E27FC236}">
                <a16:creationId xmlns:a16="http://schemas.microsoft.com/office/drawing/2014/main" id="{04FC6126-38C9-85F5-A80C-493335864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46" y="14810"/>
            <a:ext cx="5021814" cy="334787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7C80125-18E9-FEEA-3CF6-EF3593AE0333}"/>
              </a:ext>
            </a:extLst>
          </p:cNvPr>
          <p:cNvCxnSpPr>
            <a:stCxn id="2005" idx="2"/>
            <a:endCxn id="1979" idx="0"/>
          </p:cNvCxnSpPr>
          <p:nvPr/>
        </p:nvCxnSpPr>
        <p:spPr>
          <a:xfrm flipH="1">
            <a:off x="7292099" y="1823074"/>
            <a:ext cx="1" cy="28468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4100" name="Picture 4" descr="Amazon Go uses synthetic data to train cashierless store algorithms |  VentureBeat">
            <a:extLst>
              <a:ext uri="{FF2B5EF4-FFF2-40B4-BE49-F238E27FC236}">
                <a16:creationId xmlns:a16="http://schemas.microsoft.com/office/drawing/2014/main" id="{71BD309E-7126-B1E0-6CF0-F28EB090D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979" y="3362686"/>
            <a:ext cx="3584552" cy="179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35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04"/>
                                        </p:tgtEl>
                                        <p:attrNameLst>
                                          <p:attrName>style.visibility</p:attrName>
                                        </p:attrNameLst>
                                      </p:cBhvr>
                                      <p:to>
                                        <p:strVal val="visible"/>
                                      </p:to>
                                    </p:set>
                                    <p:animEffect transition="in" filter="blinds(horizontal)">
                                      <p:cBhvr>
                                        <p:cTn id="7" dur="500"/>
                                        <p:tgtEl>
                                          <p:spTgt spid="200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05"/>
                                        </p:tgtEl>
                                        <p:attrNameLst>
                                          <p:attrName>style.visibility</p:attrName>
                                        </p:attrNameLst>
                                      </p:cBhvr>
                                      <p:to>
                                        <p:strVal val="visible"/>
                                      </p:to>
                                    </p:set>
                                    <p:animEffect transition="in" filter="blinds(horizontal)">
                                      <p:cBhvr>
                                        <p:cTn id="12" dur="500"/>
                                        <p:tgtEl>
                                          <p:spTgt spid="2005"/>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79"/>
                                        </p:tgtEl>
                                        <p:attrNameLst>
                                          <p:attrName>style.visibility</p:attrName>
                                        </p:attrNameLst>
                                      </p:cBhvr>
                                      <p:to>
                                        <p:strVal val="visible"/>
                                      </p:to>
                                    </p:set>
                                    <p:animEffect transition="in" filter="blinds(horizontal)">
                                      <p:cBhvr>
                                        <p:cTn id="18" dur="500"/>
                                        <p:tgtEl>
                                          <p:spTgt spid="197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par>
                                <p:cTn id="24" presetID="9"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ssolve">
                                      <p:cBhvr>
                                        <p:cTn id="26" dur="500"/>
                                        <p:tgtEl>
                                          <p:spTgt spid="5"/>
                                        </p:tgtEl>
                                      </p:cBhvr>
                                    </p:animEffect>
                                  </p:childTnLst>
                                </p:cTn>
                              </p:par>
                              <p:par>
                                <p:cTn id="27" presetID="9"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dissolve">
                                      <p:cBhvr>
                                        <p:cTn id="29" dur="500"/>
                                        <p:tgtEl>
                                          <p:spTgt spid="9"/>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9"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dissolve">
                                      <p:cBhvr>
                                        <p:cTn id="38" dur="500"/>
                                        <p:tgtEl>
                                          <p:spTgt spid="6"/>
                                        </p:tgtEl>
                                      </p:cBhvr>
                                    </p:animEffect>
                                  </p:childTnLst>
                                </p:cTn>
                              </p:par>
                              <p:par>
                                <p:cTn id="39" presetID="9" presetClass="entr" presetSubtype="0" fill="hold" nodeType="withEffect">
                                  <p:stCondLst>
                                    <p:cond delay="0"/>
                                  </p:stCondLst>
                                  <p:childTnLst>
                                    <p:set>
                                      <p:cBhvr>
                                        <p:cTn id="40" dur="1" fill="hold">
                                          <p:stCondLst>
                                            <p:cond delay="0"/>
                                          </p:stCondLst>
                                        </p:cTn>
                                        <p:tgtEl>
                                          <p:spTgt spid="4100"/>
                                        </p:tgtEl>
                                        <p:attrNameLst>
                                          <p:attrName>style.visibility</p:attrName>
                                        </p:attrNameLst>
                                      </p:cBhvr>
                                      <p:to>
                                        <p:strVal val="visible"/>
                                      </p:to>
                                    </p:set>
                                    <p:animEffect transition="in" filter="dissolve">
                                      <p:cBhvr>
                                        <p:cTn id="41"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9" grpId="0"/>
      <p:bldP spid="2004" grpId="0"/>
      <p:bldP spid="200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51"/>
        <p:cNvGrpSpPr/>
        <p:nvPr/>
      </p:nvGrpSpPr>
      <p:grpSpPr>
        <a:xfrm>
          <a:off x="0" y="0"/>
          <a:ext cx="0" cy="0"/>
          <a:chOff x="0" y="0"/>
          <a:chExt cx="0" cy="0"/>
        </a:xfrm>
      </p:grpSpPr>
      <p:sp>
        <p:nvSpPr>
          <p:cNvPr id="3" name="TextBox 2">
            <a:extLst>
              <a:ext uri="{FF2B5EF4-FFF2-40B4-BE49-F238E27FC236}">
                <a16:creationId xmlns:a16="http://schemas.microsoft.com/office/drawing/2014/main" id="{6E5256E5-CC7A-8C98-9445-3DEDF1C96FC3}"/>
              </a:ext>
            </a:extLst>
          </p:cNvPr>
          <p:cNvSpPr txBox="1"/>
          <p:nvPr/>
        </p:nvSpPr>
        <p:spPr>
          <a:xfrm>
            <a:off x="308849" y="2895550"/>
            <a:ext cx="6342207" cy="738664"/>
          </a:xfrm>
          <a:prstGeom prst="rect">
            <a:avLst/>
          </a:prstGeom>
          <a:noFill/>
        </p:spPr>
        <p:txBody>
          <a:bodyPr wrap="square">
            <a:spAutoFit/>
          </a:bodyPr>
          <a:lstStyle/>
          <a:p>
            <a:r>
              <a:rPr lang="en-CA" b="0" i="0" dirty="0">
                <a:solidFill>
                  <a:srgbClr val="333333"/>
                </a:solidFill>
                <a:effectLst/>
                <a:latin typeface="McKinsey Sans"/>
              </a:rPr>
              <a:t>The metaverse is the emerging 3-D-enabled digital space that uses virtual reality, augmented reality, and other advanced internet and semiconductor technology to allow people to have lifelike personal and business experiences online.</a:t>
            </a:r>
            <a:endParaRPr lang="en-CA" dirty="0"/>
          </a:p>
        </p:txBody>
      </p:sp>
      <p:sp>
        <p:nvSpPr>
          <p:cNvPr id="2" name="Title 1">
            <a:extLst>
              <a:ext uri="{FF2B5EF4-FFF2-40B4-BE49-F238E27FC236}">
                <a16:creationId xmlns:a16="http://schemas.microsoft.com/office/drawing/2014/main" id="{65F32A24-5B02-EEF1-6BF2-50AD6E6936F4}"/>
              </a:ext>
            </a:extLst>
          </p:cNvPr>
          <p:cNvSpPr>
            <a:spLocks noGrp="1"/>
          </p:cNvSpPr>
          <p:nvPr>
            <p:ph type="ctrTitle"/>
          </p:nvPr>
        </p:nvSpPr>
        <p:spPr/>
        <p:txBody>
          <a:bodyPr/>
          <a:lstStyle/>
          <a:p>
            <a:r>
              <a:rPr lang="en-US" dirty="0">
                <a:solidFill>
                  <a:srgbClr val="0B550B"/>
                </a:solidFill>
              </a:rPr>
              <a:t>Metaverse</a:t>
            </a:r>
          </a:p>
        </p:txBody>
      </p:sp>
      <p:pic>
        <p:nvPicPr>
          <p:cNvPr id="12290" name="Picture 2" descr="3D layered shape cyborg head on neon colored background">
            <a:extLst>
              <a:ext uri="{FF2B5EF4-FFF2-40B4-BE49-F238E27FC236}">
                <a16:creationId xmlns:a16="http://schemas.microsoft.com/office/drawing/2014/main" id="{96886EBD-7E26-04E9-DAAC-BC29749D0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6400" y="0"/>
            <a:ext cx="4927600" cy="2768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E51AA9-6333-0520-AFA2-EFD85F9EC723}"/>
              </a:ext>
            </a:extLst>
          </p:cNvPr>
          <p:cNvSpPr txBox="1"/>
          <p:nvPr/>
        </p:nvSpPr>
        <p:spPr>
          <a:xfrm>
            <a:off x="0" y="4942048"/>
            <a:ext cx="7377764" cy="184666"/>
          </a:xfrm>
          <a:prstGeom prst="rect">
            <a:avLst/>
          </a:prstGeom>
          <a:noFill/>
        </p:spPr>
        <p:txBody>
          <a:bodyPr wrap="square">
            <a:spAutoFit/>
          </a:bodyPr>
          <a:lstStyle/>
          <a:p>
            <a:r>
              <a:rPr lang="en-US" sz="600" dirty="0"/>
              <a:t>https://</a:t>
            </a:r>
            <a:r>
              <a:rPr lang="en-US" sz="600" dirty="0" err="1"/>
              <a:t>www.mckinsey.com</a:t>
            </a:r>
            <a:r>
              <a:rPr lang="en-US" sz="600" dirty="0"/>
              <a:t>/featured-insights/</a:t>
            </a:r>
            <a:r>
              <a:rPr lang="en-US" sz="600" dirty="0" err="1"/>
              <a:t>mckinsey</a:t>
            </a:r>
            <a:r>
              <a:rPr lang="en-US" sz="600" dirty="0"/>
              <a:t>-explainers/what-is-the-metaverse</a:t>
            </a:r>
          </a:p>
        </p:txBody>
      </p:sp>
    </p:spTree>
    <p:extLst>
      <p:ext uri="{BB962C8B-B14F-4D97-AF65-F5344CB8AC3E}">
        <p14:creationId xmlns:p14="http://schemas.microsoft.com/office/powerpoint/2010/main" val="1624127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pic>
        <p:nvPicPr>
          <p:cNvPr id="6146" name="Picture 2" descr="No alt text provided for this image">
            <a:extLst>
              <a:ext uri="{FF2B5EF4-FFF2-40B4-BE49-F238E27FC236}">
                <a16:creationId xmlns:a16="http://schemas.microsoft.com/office/drawing/2014/main" id="{845C7505-4E68-3E1B-500E-0885EB6198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481"/>
          <a:stretch/>
        </p:blipFill>
        <p:spPr bwMode="auto">
          <a:xfrm>
            <a:off x="1"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E5D5D7BA-11FC-B7E4-E271-104830BDA604}"/>
              </a:ext>
            </a:extLst>
          </p:cNvPr>
          <p:cNvSpPr/>
          <p:nvPr/>
        </p:nvSpPr>
        <p:spPr>
          <a:xfrm>
            <a:off x="3456878" y="44604"/>
            <a:ext cx="5687122" cy="735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Britannic Bold" panose="020B0903060703020204" pitchFamily="34" charset="77"/>
                <a:cs typeface="Aharoni" panose="02010803020104030203" pitchFamily="2" charset="-79"/>
              </a:rPr>
              <a:t>McDonald’s to open up in the Metaverse and orders to offer real-life delivery</a:t>
            </a:r>
            <a:r>
              <a:rPr lang="en-US" dirty="0">
                <a:latin typeface="Britannic Bold" panose="020B0903060703020204" pitchFamily="34" charset="77"/>
              </a:rPr>
              <a:t> </a:t>
            </a:r>
          </a:p>
        </p:txBody>
      </p:sp>
    </p:spTree>
    <p:extLst>
      <p:ext uri="{BB962C8B-B14F-4D97-AF65-F5344CB8AC3E}">
        <p14:creationId xmlns:p14="http://schemas.microsoft.com/office/powerpoint/2010/main" val="295786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52"/>
        <p:cNvGrpSpPr/>
        <p:nvPr/>
      </p:nvGrpSpPr>
      <p:grpSpPr>
        <a:xfrm>
          <a:off x="0" y="0"/>
          <a:ext cx="0" cy="0"/>
          <a:chOff x="0" y="0"/>
          <a:chExt cx="0" cy="0"/>
        </a:xfrm>
      </p:grpSpPr>
      <p:sp>
        <p:nvSpPr>
          <p:cNvPr id="2053" name="Google Shape;2053;p186"/>
          <p:cNvSpPr txBox="1"/>
          <p:nvPr/>
        </p:nvSpPr>
        <p:spPr>
          <a:xfrm>
            <a:off x="3226682" y="1694662"/>
            <a:ext cx="2690400" cy="3143100"/>
          </a:xfrm>
          <a:prstGeom prst="rect">
            <a:avLst/>
          </a:prstGeom>
          <a:solidFill>
            <a:schemeClr val="lt2"/>
          </a:solidFill>
          <a:ln w="9525" cap="flat" cmpd="sng">
            <a:solidFill>
              <a:srgbClr val="085631"/>
            </a:solidFill>
            <a:prstDash val="solid"/>
            <a:round/>
            <a:headEnd type="none" w="sm" len="sm"/>
            <a:tailEnd type="none" w="sm" len="sm"/>
          </a:ln>
        </p:spPr>
        <p:txBody>
          <a:bodyPr spcFirstLastPara="1" wrap="square" lIns="274300"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CA" sz="1200" dirty="0">
              <a:solidFill>
                <a:schemeClr val="dk1"/>
              </a:solidFill>
              <a:latin typeface="Space Grotesk"/>
              <a:ea typeface="Space Grotesk"/>
              <a:cs typeface="Space Grotesk"/>
              <a:sym typeface="Space Grotesk"/>
            </a:endParaRPr>
          </a:p>
          <a:p>
            <a:pPr marL="0" lvl="0" indent="0" algn="l" rtl="0">
              <a:lnSpc>
                <a:spcPct val="115000"/>
              </a:lnSpc>
              <a:spcBef>
                <a:spcPts val="0"/>
              </a:spcBef>
              <a:spcAft>
                <a:spcPts val="0"/>
              </a:spcAft>
              <a:buClr>
                <a:schemeClr val="dk1"/>
              </a:buClr>
              <a:buSzPts val="1100"/>
              <a:buFont typeface="Arial"/>
              <a:buNone/>
            </a:pPr>
            <a:r>
              <a:rPr lang="en-CA" sz="1200" dirty="0">
                <a:solidFill>
                  <a:schemeClr val="dk1"/>
                </a:solidFill>
                <a:latin typeface="Space Grotesk"/>
                <a:ea typeface="Space Grotesk"/>
                <a:cs typeface="Space Grotesk"/>
                <a:sym typeface="Space Grotesk"/>
              </a:rPr>
              <a:t>Attract new customers and avoid competitors act as first movers and dominate the space.</a:t>
            </a:r>
          </a:p>
        </p:txBody>
      </p:sp>
      <p:sp>
        <p:nvSpPr>
          <p:cNvPr id="2054" name="Google Shape;2054;p186"/>
          <p:cNvSpPr txBox="1"/>
          <p:nvPr/>
        </p:nvSpPr>
        <p:spPr>
          <a:xfrm>
            <a:off x="6101263" y="1694677"/>
            <a:ext cx="2690400" cy="3143100"/>
          </a:xfrm>
          <a:prstGeom prst="rect">
            <a:avLst/>
          </a:prstGeom>
          <a:solidFill>
            <a:schemeClr val="lt2"/>
          </a:solidFill>
          <a:ln w="9525" cap="flat" cmpd="sng">
            <a:solidFill>
              <a:srgbClr val="085631"/>
            </a:solidFill>
            <a:prstDash val="solid"/>
            <a:round/>
            <a:headEnd type="none" w="sm" len="sm"/>
            <a:tailEnd type="none" w="sm" len="sm"/>
          </a:ln>
        </p:spPr>
        <p:txBody>
          <a:bodyPr spcFirstLastPara="1" wrap="square" lIns="274300"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CA" sz="1200" dirty="0">
              <a:solidFill>
                <a:schemeClr val="dk1"/>
              </a:solidFill>
              <a:latin typeface="Space Grotesk"/>
              <a:ea typeface="Space Grotesk"/>
              <a:cs typeface="Space Grotesk"/>
              <a:sym typeface="Space Grotesk"/>
            </a:endParaRPr>
          </a:p>
          <a:p>
            <a:pPr marL="0" lvl="0" indent="0" algn="l" rtl="0">
              <a:lnSpc>
                <a:spcPct val="115000"/>
              </a:lnSpc>
              <a:spcBef>
                <a:spcPts val="0"/>
              </a:spcBef>
              <a:spcAft>
                <a:spcPts val="0"/>
              </a:spcAft>
              <a:buClr>
                <a:schemeClr val="dk1"/>
              </a:buClr>
              <a:buSzPts val="1100"/>
              <a:buFont typeface="Arial"/>
              <a:buNone/>
            </a:pPr>
            <a:r>
              <a:rPr lang="en-CA" sz="1200" dirty="0">
                <a:solidFill>
                  <a:schemeClr val="dk1"/>
                </a:solidFill>
                <a:latin typeface="Space Grotesk"/>
                <a:ea typeface="Space Grotesk"/>
                <a:cs typeface="Space Grotesk"/>
                <a:sym typeface="Space Grotesk"/>
              </a:rPr>
              <a:t>Generate a link between real and virtual continuum to simplify the customer experience</a:t>
            </a:r>
            <a:endParaRPr sz="1200" dirty="0">
              <a:solidFill>
                <a:schemeClr val="dk1"/>
              </a:solidFill>
              <a:latin typeface="Space Grotesk"/>
              <a:ea typeface="Space Grotesk"/>
              <a:cs typeface="Space Grotesk"/>
              <a:sym typeface="Space Grotesk"/>
            </a:endParaRPr>
          </a:p>
        </p:txBody>
      </p:sp>
      <p:sp>
        <p:nvSpPr>
          <p:cNvPr id="2055" name="Google Shape;2055;p186"/>
          <p:cNvSpPr txBox="1"/>
          <p:nvPr/>
        </p:nvSpPr>
        <p:spPr>
          <a:xfrm>
            <a:off x="377411" y="1672284"/>
            <a:ext cx="2690400" cy="3143100"/>
          </a:xfrm>
          <a:prstGeom prst="rect">
            <a:avLst/>
          </a:prstGeom>
          <a:solidFill>
            <a:schemeClr val="lt2"/>
          </a:solidFill>
          <a:ln w="9525" cap="flat" cmpd="sng">
            <a:solidFill>
              <a:srgbClr val="085631"/>
            </a:solidFill>
            <a:prstDash val="solid"/>
            <a:round/>
            <a:headEnd type="none" w="sm" len="sm"/>
            <a:tailEnd type="none" w="sm" len="sm"/>
          </a:ln>
        </p:spPr>
        <p:txBody>
          <a:bodyPr spcFirstLastPara="1" wrap="square" lIns="274300"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CA" sz="1200" dirty="0">
              <a:solidFill>
                <a:schemeClr val="dk1"/>
              </a:solidFill>
              <a:latin typeface="Space Grotesk"/>
              <a:ea typeface="Space Grotesk"/>
              <a:cs typeface="Space Grotesk"/>
              <a:sym typeface="Space Grotesk"/>
            </a:endParaRPr>
          </a:p>
          <a:p>
            <a:pPr marL="0" lvl="0" indent="0" algn="l" rtl="0">
              <a:lnSpc>
                <a:spcPct val="115000"/>
              </a:lnSpc>
              <a:spcBef>
                <a:spcPts val="0"/>
              </a:spcBef>
              <a:spcAft>
                <a:spcPts val="0"/>
              </a:spcAft>
              <a:buClr>
                <a:schemeClr val="dk1"/>
              </a:buClr>
              <a:buSzPts val="1100"/>
              <a:buFont typeface="Arial"/>
              <a:buNone/>
            </a:pPr>
            <a:r>
              <a:rPr lang="en-CA" sz="1200" dirty="0">
                <a:solidFill>
                  <a:schemeClr val="dk1"/>
                </a:solidFill>
                <a:latin typeface="Space Grotesk"/>
                <a:ea typeface="Space Grotesk"/>
                <a:cs typeface="Space Grotesk"/>
                <a:sym typeface="Space Grotesk"/>
              </a:rPr>
              <a:t>Diversification strategy  as a new sales channel for additional source of revenue (through NFTs)</a:t>
            </a:r>
            <a:endParaRPr lang="en-CA" sz="1200" dirty="0">
              <a:solidFill>
                <a:schemeClr val="dk1"/>
              </a:solidFill>
              <a:highlight>
                <a:srgbClr val="BBFFEE"/>
              </a:highlight>
              <a:latin typeface="Space Grotesk"/>
              <a:ea typeface="Space Grotesk"/>
              <a:cs typeface="Space Grotesk"/>
              <a:sym typeface="Space Grotesk"/>
            </a:endParaRPr>
          </a:p>
        </p:txBody>
      </p:sp>
      <p:pic>
        <p:nvPicPr>
          <p:cNvPr id="2057" name="Google Shape;2057;p186"/>
          <p:cNvPicPr preferRelativeResize="0"/>
          <p:nvPr/>
        </p:nvPicPr>
        <p:blipFill>
          <a:blip r:embed="rId3">
            <a:alphaModFix/>
          </a:blip>
          <a:stretch>
            <a:fillRect/>
          </a:stretch>
        </p:blipFill>
        <p:spPr>
          <a:xfrm>
            <a:off x="2054413" y="3695655"/>
            <a:ext cx="760611" cy="271921"/>
          </a:xfrm>
          <a:prstGeom prst="rect">
            <a:avLst/>
          </a:prstGeom>
          <a:noFill/>
          <a:ln>
            <a:noFill/>
          </a:ln>
        </p:spPr>
      </p:pic>
      <p:pic>
        <p:nvPicPr>
          <p:cNvPr id="2059" name="Google Shape;2059;p186"/>
          <p:cNvPicPr preferRelativeResize="0"/>
          <p:nvPr/>
        </p:nvPicPr>
        <p:blipFill>
          <a:blip r:embed="rId4">
            <a:alphaModFix/>
          </a:blip>
          <a:stretch>
            <a:fillRect/>
          </a:stretch>
        </p:blipFill>
        <p:spPr>
          <a:xfrm>
            <a:off x="1345687" y="3058433"/>
            <a:ext cx="760608" cy="760608"/>
          </a:xfrm>
          <a:prstGeom prst="rect">
            <a:avLst/>
          </a:prstGeom>
          <a:noFill/>
          <a:ln>
            <a:noFill/>
          </a:ln>
        </p:spPr>
      </p:pic>
      <p:sp>
        <p:nvSpPr>
          <p:cNvPr id="2063" name="Google Shape;2063;p186"/>
          <p:cNvSpPr/>
          <p:nvPr/>
        </p:nvSpPr>
        <p:spPr>
          <a:xfrm>
            <a:off x="1164650" y="1451550"/>
            <a:ext cx="1063800" cy="45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1</a:t>
            </a:r>
            <a:endParaRPr b="1">
              <a:latin typeface="Helvetica Neue"/>
              <a:ea typeface="Helvetica Neue"/>
              <a:cs typeface="Helvetica Neue"/>
              <a:sym typeface="Helvetica Neue"/>
            </a:endParaRPr>
          </a:p>
        </p:txBody>
      </p:sp>
      <p:sp>
        <p:nvSpPr>
          <p:cNvPr id="2064" name="Google Shape;2064;p186"/>
          <p:cNvSpPr/>
          <p:nvPr/>
        </p:nvSpPr>
        <p:spPr>
          <a:xfrm>
            <a:off x="6890563" y="1451550"/>
            <a:ext cx="1111800" cy="45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3</a:t>
            </a:r>
            <a:endParaRPr b="1">
              <a:latin typeface="Helvetica Neue"/>
              <a:ea typeface="Helvetica Neue"/>
              <a:cs typeface="Helvetica Neue"/>
              <a:sym typeface="Helvetica Neue"/>
            </a:endParaRPr>
          </a:p>
        </p:txBody>
      </p:sp>
      <p:pic>
        <p:nvPicPr>
          <p:cNvPr id="2068" name="Google Shape;2068;p186"/>
          <p:cNvPicPr preferRelativeResize="0"/>
          <p:nvPr/>
        </p:nvPicPr>
        <p:blipFill rotWithShape="1">
          <a:blip r:embed="rId5">
            <a:alphaModFix/>
          </a:blip>
          <a:srcRect b="27488"/>
          <a:stretch/>
        </p:blipFill>
        <p:spPr>
          <a:xfrm>
            <a:off x="562153" y="3854358"/>
            <a:ext cx="740372" cy="218100"/>
          </a:xfrm>
          <a:prstGeom prst="rect">
            <a:avLst/>
          </a:prstGeom>
          <a:noFill/>
          <a:ln>
            <a:noFill/>
          </a:ln>
        </p:spPr>
      </p:pic>
      <p:sp>
        <p:nvSpPr>
          <p:cNvPr id="2076" name="Google Shape;2076;p186"/>
          <p:cNvSpPr/>
          <p:nvPr/>
        </p:nvSpPr>
        <p:spPr>
          <a:xfrm>
            <a:off x="4027612" y="1451550"/>
            <a:ext cx="1063800" cy="456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2</a:t>
            </a:r>
            <a:endParaRPr b="1">
              <a:latin typeface="Helvetica Neue"/>
              <a:ea typeface="Helvetica Neue"/>
              <a:cs typeface="Helvetica Neue"/>
              <a:sym typeface="Helvetica Neue"/>
            </a:endParaRPr>
          </a:p>
        </p:txBody>
      </p:sp>
      <p:sp>
        <p:nvSpPr>
          <p:cNvPr id="26" name="Title 1">
            <a:extLst>
              <a:ext uri="{FF2B5EF4-FFF2-40B4-BE49-F238E27FC236}">
                <a16:creationId xmlns:a16="http://schemas.microsoft.com/office/drawing/2014/main" id="{D7A9E163-72D1-8C4D-13EE-8FFB7340195B}"/>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a:solidFill>
                  <a:schemeClr val="dk1"/>
                </a:solidFill>
                <a:latin typeface="Montserrat"/>
                <a:sym typeface="Montserrat"/>
              </a:rPr>
              <a:t>When to invest in emerging tech &amp; when to pull the plug?</a:t>
            </a:r>
            <a:br>
              <a:rPr lang="en-US" dirty="0"/>
            </a:br>
            <a:r>
              <a:rPr lang="en-US" sz="1800" b="1" dirty="0">
                <a:solidFill>
                  <a:srgbClr val="085631"/>
                </a:solidFill>
                <a:latin typeface="Helvetica Neue"/>
                <a:ea typeface="Helvetica Neue"/>
                <a:cs typeface="Helvetica Neue"/>
                <a:sym typeface="Montserrat"/>
              </a:rPr>
              <a:t>Disney recently pulled out of Metaverse, others are still investing</a:t>
            </a:r>
          </a:p>
        </p:txBody>
      </p:sp>
      <p:pic>
        <p:nvPicPr>
          <p:cNvPr id="28" name="Picture 2" descr="Balenciaga Logo transparent PNG - StickPNG">
            <a:extLst>
              <a:ext uri="{FF2B5EF4-FFF2-40B4-BE49-F238E27FC236}">
                <a16:creationId xmlns:a16="http://schemas.microsoft.com/office/drawing/2014/main" id="{C2F716A1-4396-12B5-BE16-323B71FA1D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363" y="4208361"/>
            <a:ext cx="1079500" cy="2936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own Royal Logo PNG Transparent &amp; SVG Vector - Freebie Supply">
            <a:extLst>
              <a:ext uri="{FF2B5EF4-FFF2-40B4-BE49-F238E27FC236}">
                <a16:creationId xmlns:a16="http://schemas.microsoft.com/office/drawing/2014/main" id="{6EF3A089-9BD7-09C1-1DCE-8BD378B1BE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3984" y="2639086"/>
            <a:ext cx="1192530" cy="11925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alenciaga Logo transparent PNG - StickPNG">
            <a:extLst>
              <a:ext uri="{FF2B5EF4-FFF2-40B4-BE49-F238E27FC236}">
                <a16:creationId xmlns:a16="http://schemas.microsoft.com/office/drawing/2014/main" id="{039EB423-AB2E-6A55-0668-EC21E5BA0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2264" y="4041065"/>
            <a:ext cx="1079500" cy="293624"/>
          </a:xfrm>
          <a:prstGeom prst="rect">
            <a:avLst/>
          </a:prstGeom>
          <a:noFill/>
          <a:extLst>
            <a:ext uri="{909E8E84-426E-40DD-AFC4-6F175D3DCCD1}">
              <a14:hiddenFill xmlns:a14="http://schemas.microsoft.com/office/drawing/2010/main">
                <a:solidFill>
                  <a:srgbClr val="FFFFFF"/>
                </a:solidFill>
              </a14:hiddenFill>
            </a:ext>
          </a:extLst>
        </p:spPr>
      </p:pic>
      <p:pic>
        <p:nvPicPr>
          <p:cNvPr id="35" name="Google Shape;2062;p186">
            <a:extLst>
              <a:ext uri="{FF2B5EF4-FFF2-40B4-BE49-F238E27FC236}">
                <a16:creationId xmlns:a16="http://schemas.microsoft.com/office/drawing/2014/main" id="{8AFA83F0-056A-807A-3F6F-5253787652D6}"/>
              </a:ext>
            </a:extLst>
          </p:cNvPr>
          <p:cNvPicPr preferRelativeResize="0"/>
          <p:nvPr/>
        </p:nvPicPr>
        <p:blipFill>
          <a:blip r:embed="rId8">
            <a:alphaModFix/>
          </a:blip>
          <a:stretch>
            <a:fillRect/>
          </a:stretch>
        </p:blipFill>
        <p:spPr>
          <a:xfrm>
            <a:off x="4711377" y="3476278"/>
            <a:ext cx="918800" cy="300764"/>
          </a:xfrm>
          <a:prstGeom prst="rect">
            <a:avLst/>
          </a:prstGeom>
          <a:noFill/>
          <a:ln>
            <a:noFill/>
          </a:ln>
        </p:spPr>
      </p:pic>
      <p:pic>
        <p:nvPicPr>
          <p:cNvPr id="1040" name="Picture 16" descr="Louis Vuitton Logo PNG Transparent &amp; SVG Vector - Freebie Supply">
            <a:extLst>
              <a:ext uri="{FF2B5EF4-FFF2-40B4-BE49-F238E27FC236}">
                <a16:creationId xmlns:a16="http://schemas.microsoft.com/office/drawing/2014/main" id="{8A9C74F2-EB08-DFDC-41AA-80EEA81DF2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94298" y="4041064"/>
            <a:ext cx="618521" cy="61852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OFFICIAL LAMPE BERGER STORE - MAISON BERGER">
            <a:hlinkClick r:id="rId10"/>
            <a:extLst>
              <a:ext uri="{FF2B5EF4-FFF2-40B4-BE49-F238E27FC236}">
                <a16:creationId xmlns:a16="http://schemas.microsoft.com/office/drawing/2014/main" id="{1E7447FD-05C5-BA12-D2F9-61FD21CE710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46463" y="4072458"/>
            <a:ext cx="10668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Zara Logo PNG Transparent &amp; SVG Vector - Freebie Supply">
            <a:extLst>
              <a:ext uri="{FF2B5EF4-FFF2-40B4-BE49-F238E27FC236}">
                <a16:creationId xmlns:a16="http://schemas.microsoft.com/office/drawing/2014/main" id="{3A4E44D4-1838-670B-AB83-3A3CA0CB82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58108" y="3015831"/>
            <a:ext cx="1192530" cy="1192530"/>
          </a:xfrm>
          <a:prstGeom prst="rect">
            <a:avLst/>
          </a:prstGeom>
          <a:noFill/>
          <a:extLst>
            <a:ext uri="{909E8E84-426E-40DD-AFC4-6F175D3DCCD1}">
              <a14:hiddenFill xmlns:a14="http://schemas.microsoft.com/office/drawing/2010/main">
                <a:solidFill>
                  <a:srgbClr val="FFFFFF"/>
                </a:solidFill>
              </a14:hiddenFill>
            </a:ext>
          </a:extLst>
        </p:spPr>
      </p:pic>
      <p:pic>
        <p:nvPicPr>
          <p:cNvPr id="41" name="Google Shape;2070;p186">
            <a:extLst>
              <a:ext uri="{FF2B5EF4-FFF2-40B4-BE49-F238E27FC236}">
                <a16:creationId xmlns:a16="http://schemas.microsoft.com/office/drawing/2014/main" id="{2774F114-0BEF-1246-4DED-B14B4492AA84}"/>
              </a:ext>
            </a:extLst>
          </p:cNvPr>
          <p:cNvPicPr preferRelativeResize="0"/>
          <p:nvPr/>
        </p:nvPicPr>
        <p:blipFill>
          <a:blip r:embed="rId13">
            <a:alphaModFix/>
          </a:blip>
          <a:stretch>
            <a:fillRect/>
          </a:stretch>
        </p:blipFill>
        <p:spPr>
          <a:xfrm>
            <a:off x="3433984" y="3548464"/>
            <a:ext cx="492600" cy="492600"/>
          </a:xfrm>
          <a:prstGeom prst="rect">
            <a:avLst/>
          </a:prstGeom>
          <a:noFill/>
          <a:ln>
            <a:noFill/>
          </a:ln>
        </p:spPr>
      </p:pic>
    </p:spTree>
    <p:extLst>
      <p:ext uri="{BB962C8B-B14F-4D97-AF65-F5344CB8AC3E}">
        <p14:creationId xmlns:p14="http://schemas.microsoft.com/office/powerpoint/2010/main" val="18661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98"/>
        <p:cNvGrpSpPr/>
        <p:nvPr/>
      </p:nvGrpSpPr>
      <p:grpSpPr>
        <a:xfrm>
          <a:off x="0" y="0"/>
          <a:ext cx="0" cy="0"/>
          <a:chOff x="0" y="0"/>
          <a:chExt cx="0" cy="0"/>
        </a:xfrm>
      </p:grpSpPr>
      <p:sp>
        <p:nvSpPr>
          <p:cNvPr id="2103" name="Google Shape;2103;p190"/>
          <p:cNvSpPr txBox="1"/>
          <p:nvPr/>
        </p:nvSpPr>
        <p:spPr>
          <a:xfrm>
            <a:off x="2618170" y="935466"/>
            <a:ext cx="3345600" cy="98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85631"/>
                </a:solidFill>
                <a:latin typeface="Google Sans"/>
                <a:ea typeface="Google Sans"/>
                <a:cs typeface="Google Sans"/>
                <a:sym typeface="Google Sans"/>
              </a:rPr>
              <a:t>Virtual production reduce costs across industries</a:t>
            </a:r>
            <a:endParaRPr sz="2400" b="1" dirty="0">
              <a:solidFill>
                <a:srgbClr val="085631"/>
              </a:solidFill>
              <a:latin typeface="Google Sans"/>
              <a:ea typeface="Google Sans"/>
              <a:cs typeface="Google Sans"/>
              <a:sym typeface="Google Sans"/>
            </a:endParaRPr>
          </a:p>
        </p:txBody>
      </p:sp>
      <p:sp>
        <p:nvSpPr>
          <p:cNvPr id="2105" name="Google Shape;2105;p190"/>
          <p:cNvSpPr txBox="1"/>
          <p:nvPr/>
        </p:nvSpPr>
        <p:spPr>
          <a:xfrm>
            <a:off x="176606" y="4140596"/>
            <a:ext cx="2065200" cy="6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085631"/>
                </a:solidFill>
                <a:latin typeface="Google Sans"/>
                <a:ea typeface="Google Sans"/>
                <a:cs typeface="Google Sans"/>
                <a:sym typeface="Google Sans"/>
              </a:rPr>
              <a:t>Movie production without CGI</a:t>
            </a:r>
            <a:endParaRPr sz="1200" dirty="0">
              <a:solidFill>
                <a:srgbClr val="085631"/>
              </a:solidFill>
              <a:latin typeface="Google Sans"/>
              <a:ea typeface="Google Sans"/>
              <a:cs typeface="Google Sans"/>
              <a:sym typeface="Google Sans"/>
            </a:endParaRPr>
          </a:p>
        </p:txBody>
      </p:sp>
      <p:sp>
        <p:nvSpPr>
          <p:cNvPr id="2106" name="Google Shape;2106;p190"/>
          <p:cNvSpPr txBox="1"/>
          <p:nvPr/>
        </p:nvSpPr>
        <p:spPr>
          <a:xfrm>
            <a:off x="3126270" y="4499025"/>
            <a:ext cx="2743324" cy="6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rgbClr val="085631"/>
                </a:solidFill>
                <a:latin typeface="Google Sans"/>
                <a:sym typeface="Google Sans"/>
              </a:rPr>
              <a:t>Fashion world is being disrupted</a:t>
            </a:r>
          </a:p>
          <a:p>
            <a:pPr marL="0" lvl="0" indent="0" algn="ctr" rtl="0">
              <a:spcBef>
                <a:spcPts val="0"/>
              </a:spcBef>
              <a:spcAft>
                <a:spcPts val="0"/>
              </a:spcAft>
              <a:buNone/>
            </a:pPr>
            <a:r>
              <a:rPr lang="en" sz="1200" dirty="0">
                <a:solidFill>
                  <a:srgbClr val="FF0000"/>
                </a:solidFill>
                <a:latin typeface="Google Sans"/>
                <a:sym typeface="Google Sans"/>
              </a:rPr>
              <a:t>AI Models are “more human than human”</a:t>
            </a:r>
            <a:endParaRPr sz="1200" dirty="0">
              <a:solidFill>
                <a:srgbClr val="FF0000"/>
              </a:solidFill>
              <a:latin typeface="Google Sans"/>
              <a:sym typeface="Google Sans"/>
            </a:endParaRPr>
          </a:p>
        </p:txBody>
      </p:sp>
      <p:sp>
        <p:nvSpPr>
          <p:cNvPr id="2107" name="Google Shape;2107;p190"/>
          <p:cNvSpPr txBox="1"/>
          <p:nvPr/>
        </p:nvSpPr>
        <p:spPr>
          <a:xfrm>
            <a:off x="5963770" y="3584034"/>
            <a:ext cx="2692800" cy="62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1200" dirty="0">
                <a:solidFill>
                  <a:srgbClr val="085631"/>
                </a:solidFill>
                <a:latin typeface="Google Sans"/>
                <a:ea typeface="Google Sans"/>
                <a:cs typeface="Google Sans"/>
                <a:sym typeface="Google Sans"/>
              </a:rPr>
              <a:t>Marketing production is transformed entirely</a:t>
            </a:r>
            <a:endParaRPr sz="1200" dirty="0">
              <a:solidFill>
                <a:srgbClr val="81C995"/>
              </a:solidFill>
              <a:latin typeface="Google Sans"/>
              <a:ea typeface="Google Sans"/>
              <a:cs typeface="Google Sans"/>
              <a:sym typeface="Google Sans"/>
            </a:endParaRPr>
          </a:p>
        </p:txBody>
      </p:sp>
      <p:pic>
        <p:nvPicPr>
          <p:cNvPr id="4098" name="Picture 2" descr="An Introduction to Virtual Production and Its Use in the Entertainment  Industry — AMT Lab @ CMU">
            <a:extLst>
              <a:ext uri="{FF2B5EF4-FFF2-40B4-BE49-F238E27FC236}">
                <a16:creationId xmlns:a16="http://schemas.microsoft.com/office/drawing/2014/main" id="{DB82F5C3-E8D0-B369-B433-1E19B6749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63" y="1807268"/>
            <a:ext cx="2065200" cy="21967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ine: street style photo of woman, blonde hipster wearing Levi's denim, natural lighting, shot on Agfa Vista 40">
            <a:hlinkClick r:id="rId4"/>
            <a:extLst>
              <a:ext uri="{FF2B5EF4-FFF2-40B4-BE49-F238E27FC236}">
                <a16:creationId xmlns:a16="http://schemas.microsoft.com/office/drawing/2014/main" id="{C1067BBD-B5EB-E673-B346-C2C97554D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465" y="2171136"/>
            <a:ext cx="2152236" cy="215223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Levi's Logo transparent PNG - StickPNG">
            <a:extLst>
              <a:ext uri="{FF2B5EF4-FFF2-40B4-BE49-F238E27FC236}">
                <a16:creationId xmlns:a16="http://schemas.microsoft.com/office/drawing/2014/main" id="{BA23CD8C-01A7-8E2E-0B63-35D037DDD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9348" y="701448"/>
            <a:ext cx="751437" cy="75143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hlinkClick r:id="rId7"/>
            <a:extLst>
              <a:ext uri="{FF2B5EF4-FFF2-40B4-BE49-F238E27FC236}">
                <a16:creationId xmlns:a16="http://schemas.microsoft.com/office/drawing/2014/main" id="{800491AF-9842-85B4-F313-8D9C1B417D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9326" y="958372"/>
            <a:ext cx="2367204" cy="2367204"/>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2111;p190">
            <a:extLst>
              <a:ext uri="{FF2B5EF4-FFF2-40B4-BE49-F238E27FC236}">
                <a16:creationId xmlns:a16="http://schemas.microsoft.com/office/drawing/2014/main" id="{E48C8569-86DC-A6C1-988E-218B4D88982B}"/>
              </a:ext>
            </a:extLst>
          </p:cNvPr>
          <p:cNvSpPr txBox="1"/>
          <p:nvPr/>
        </p:nvSpPr>
        <p:spPr>
          <a:xfrm>
            <a:off x="6902194" y="4550696"/>
            <a:ext cx="2065200" cy="52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latin typeface="Caveat"/>
                <a:ea typeface="Caveat"/>
                <a:cs typeface="Caveat"/>
                <a:sym typeface="Caveat"/>
              </a:rPr>
              <a:t>No more food photographers, no more sets, no more constraints</a:t>
            </a:r>
            <a:endParaRPr sz="1100" dirty="0">
              <a:latin typeface="Caveat"/>
              <a:ea typeface="Caveat"/>
              <a:cs typeface="Caveat"/>
              <a:sym typeface="Caveat"/>
            </a:endParaRPr>
          </a:p>
        </p:txBody>
      </p:sp>
      <p:sp>
        <p:nvSpPr>
          <p:cNvPr id="23" name="Google Shape;2112;p190">
            <a:extLst>
              <a:ext uri="{FF2B5EF4-FFF2-40B4-BE49-F238E27FC236}">
                <a16:creationId xmlns:a16="http://schemas.microsoft.com/office/drawing/2014/main" id="{36FE71AA-0716-8547-1FBF-2CB26C7AF50D}"/>
              </a:ext>
            </a:extLst>
          </p:cNvPr>
          <p:cNvSpPr/>
          <p:nvPr/>
        </p:nvSpPr>
        <p:spPr>
          <a:xfrm>
            <a:off x="7517219" y="4073846"/>
            <a:ext cx="417575" cy="476850"/>
          </a:xfrm>
          <a:custGeom>
            <a:avLst/>
            <a:gdLst/>
            <a:ahLst/>
            <a:cxnLst/>
            <a:rect l="l" t="t" r="r" b="b"/>
            <a:pathLst>
              <a:path w="16703" h="19074" extrusionOk="0">
                <a:moveTo>
                  <a:pt x="16703" y="19074"/>
                </a:moveTo>
                <a:cubicBezTo>
                  <a:pt x="12312" y="16148"/>
                  <a:pt x="6242" y="15351"/>
                  <a:pt x="2959" y="11220"/>
                </a:cubicBezTo>
                <a:cubicBezTo>
                  <a:pt x="560" y="8202"/>
                  <a:pt x="-325" y="3825"/>
                  <a:pt x="154" y="0"/>
                </a:cubicBezTo>
              </a:path>
            </a:pathLst>
          </a:custGeom>
          <a:noFill/>
          <a:ln w="9525" cap="flat" cmpd="sng">
            <a:solidFill>
              <a:schemeClr val="dk2"/>
            </a:solidFill>
            <a:prstDash val="dash"/>
            <a:round/>
            <a:headEnd type="none" w="med" len="med"/>
            <a:tailEnd type="triangle" w="med" len="med"/>
          </a:ln>
        </p:spPr>
        <p:txBody>
          <a:bodyPr/>
          <a:lstStyle/>
          <a:p>
            <a:endParaRPr lang="en-US"/>
          </a:p>
        </p:txBody>
      </p:sp>
    </p:spTree>
    <p:extLst>
      <p:ext uri="{BB962C8B-B14F-4D97-AF65-F5344CB8AC3E}">
        <p14:creationId xmlns:p14="http://schemas.microsoft.com/office/powerpoint/2010/main" val="801335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AA74CDEC-34CB-1E18-7F98-C8CA8C72B53D}"/>
              </a:ext>
            </a:extLst>
          </p:cNvPr>
          <p:cNvPicPr>
            <a:picLocks noChangeAspect="1"/>
          </p:cNvPicPr>
          <p:nvPr/>
        </p:nvPicPr>
        <p:blipFill>
          <a:blip r:embed="rId3"/>
          <a:stretch>
            <a:fillRect/>
          </a:stretch>
        </p:blipFill>
        <p:spPr>
          <a:xfrm>
            <a:off x="279400" y="241300"/>
            <a:ext cx="8077200" cy="1409700"/>
          </a:xfrm>
          <a:prstGeom prst="rect">
            <a:avLst/>
          </a:prstGeom>
        </p:spPr>
      </p:pic>
      <p:pic>
        <p:nvPicPr>
          <p:cNvPr id="7" name="Picture 6" descr="A picture containing store&#10;&#10;Description automatically generated">
            <a:hlinkClick r:id="rId4"/>
            <a:extLst>
              <a:ext uri="{FF2B5EF4-FFF2-40B4-BE49-F238E27FC236}">
                <a16:creationId xmlns:a16="http://schemas.microsoft.com/office/drawing/2014/main" id="{47AEC0BE-CBA6-6CC2-94FE-471786BD3689}"/>
              </a:ext>
            </a:extLst>
          </p:cNvPr>
          <p:cNvPicPr>
            <a:picLocks noChangeAspect="1"/>
          </p:cNvPicPr>
          <p:nvPr/>
        </p:nvPicPr>
        <p:blipFill>
          <a:blip r:embed="rId5"/>
          <a:stretch>
            <a:fillRect/>
          </a:stretch>
        </p:blipFill>
        <p:spPr>
          <a:xfrm>
            <a:off x="3869297" y="2168913"/>
            <a:ext cx="5274703" cy="2974587"/>
          </a:xfrm>
          <a:prstGeom prst="rect">
            <a:avLst/>
          </a:prstGeom>
        </p:spPr>
      </p:pic>
      <p:sp>
        <p:nvSpPr>
          <p:cNvPr id="11" name="TextBox 10">
            <a:extLst>
              <a:ext uri="{FF2B5EF4-FFF2-40B4-BE49-F238E27FC236}">
                <a16:creationId xmlns:a16="http://schemas.microsoft.com/office/drawing/2014/main" id="{F71D78FE-BF39-1EE5-1BA1-403E58E89E44}"/>
              </a:ext>
            </a:extLst>
          </p:cNvPr>
          <p:cNvSpPr txBox="1"/>
          <p:nvPr/>
        </p:nvSpPr>
        <p:spPr>
          <a:xfrm>
            <a:off x="279400" y="2422602"/>
            <a:ext cx="3275361" cy="2169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sz="1500" b="1">
                <a:solidFill>
                  <a:srgbClr val="2C2D38"/>
                </a:solidFill>
                <a:latin typeface="Helvetica Neue"/>
                <a:ea typeface="Helvetica Neue"/>
                <a:cs typeface="Helvetica Neue"/>
              </a:defRPr>
            </a:lvl1pPr>
          </a:lstStyle>
          <a:p>
            <a:r>
              <a:rPr lang="en-CA" b="0" dirty="0"/>
              <a:t>“Anything that is part of a human experience is actually real. Does it matter whether they are tangible or not? They leave an impact, an impression, form memory and taste, and whatever they have left becomes part of the individuals who have witnessed it.” (Andrés Reisinger). </a:t>
            </a:r>
          </a:p>
        </p:txBody>
      </p:sp>
      <p:pic>
        <p:nvPicPr>
          <p:cNvPr id="5122" name="Picture 2" descr="Spanish Flag Grunge Stock Illustrations – 1,320 Spanish Flag ...">
            <a:extLst>
              <a:ext uri="{FF2B5EF4-FFF2-40B4-BE49-F238E27FC236}">
                <a16:creationId xmlns:a16="http://schemas.microsoft.com/office/drawing/2014/main" id="{92D84460-FB24-89FA-8227-518A93D940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522" t="10713" r="6077" b="15448"/>
          <a:stretch/>
        </p:blipFill>
        <p:spPr bwMode="auto">
          <a:xfrm>
            <a:off x="8281772" y="0"/>
            <a:ext cx="862228" cy="47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8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27"/>
        <p:cNvGrpSpPr/>
        <p:nvPr/>
      </p:nvGrpSpPr>
      <p:grpSpPr>
        <a:xfrm>
          <a:off x="0" y="0"/>
          <a:ext cx="0" cy="0"/>
          <a:chOff x="0" y="0"/>
          <a:chExt cx="0" cy="0"/>
        </a:xfrm>
      </p:grpSpPr>
      <p:sp>
        <p:nvSpPr>
          <p:cNvPr id="2128" name="Google Shape;2128;p192"/>
          <p:cNvSpPr txBox="1"/>
          <p:nvPr/>
        </p:nvSpPr>
        <p:spPr>
          <a:xfrm>
            <a:off x="3432450" y="1494050"/>
            <a:ext cx="3483300" cy="135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b="1">
                <a:solidFill>
                  <a:srgbClr val="858585"/>
                </a:solidFill>
                <a:latin typeface="Helvetica Neue"/>
                <a:ea typeface="Helvetica Neue"/>
                <a:cs typeface="Helvetica Neue"/>
                <a:sym typeface="Helvetica Neue"/>
              </a:rPr>
              <a:t>Right</a:t>
            </a:r>
            <a:r>
              <a:rPr lang="en" sz="3600" b="1">
                <a:solidFill>
                  <a:srgbClr val="2D2D2D"/>
                </a:solidFill>
                <a:latin typeface="Helvetica Neue"/>
                <a:ea typeface="Helvetica Neue"/>
                <a:cs typeface="Helvetica Neue"/>
                <a:sym typeface="Helvetica Neue"/>
              </a:rPr>
              <a:t> </a:t>
            </a:r>
            <a:r>
              <a:rPr lang="en" sz="3600" b="1">
                <a:solidFill>
                  <a:srgbClr val="085631"/>
                </a:solidFill>
                <a:latin typeface="Helvetica Neue"/>
                <a:ea typeface="Helvetica Neue"/>
                <a:cs typeface="Helvetica Neue"/>
                <a:sym typeface="Helvetica Neue"/>
              </a:rPr>
              <a:t>Message</a:t>
            </a:r>
            <a:endParaRPr sz="3600" b="1">
              <a:solidFill>
                <a:srgbClr val="085631"/>
              </a:solidFill>
              <a:latin typeface="Helvetica Neue"/>
              <a:ea typeface="Helvetica Neue"/>
              <a:cs typeface="Helvetica Neue"/>
              <a:sym typeface="Helvetica Neue"/>
            </a:endParaRPr>
          </a:p>
          <a:p>
            <a:pPr marL="0" lvl="0" indent="0" algn="r" rtl="0">
              <a:spcBef>
                <a:spcPts val="0"/>
              </a:spcBef>
              <a:spcAft>
                <a:spcPts val="0"/>
              </a:spcAft>
              <a:buNone/>
            </a:pPr>
            <a:r>
              <a:rPr lang="en" sz="3600" b="1">
                <a:solidFill>
                  <a:srgbClr val="858585"/>
                </a:solidFill>
                <a:latin typeface="Helvetica Neue"/>
                <a:ea typeface="Helvetica Neue"/>
                <a:cs typeface="Helvetica Neue"/>
                <a:sym typeface="Helvetica Neue"/>
              </a:rPr>
              <a:t>Right </a:t>
            </a:r>
            <a:r>
              <a:rPr lang="en" sz="3600" b="1">
                <a:solidFill>
                  <a:srgbClr val="840D35"/>
                </a:solidFill>
                <a:latin typeface="Helvetica Neue"/>
                <a:ea typeface="Helvetica Neue"/>
                <a:cs typeface="Helvetica Neue"/>
                <a:sym typeface="Helvetica Neue"/>
              </a:rPr>
              <a:t>Person</a:t>
            </a:r>
            <a:endParaRPr sz="3600" b="1">
              <a:solidFill>
                <a:srgbClr val="840D35"/>
              </a:solidFill>
              <a:latin typeface="Helvetica Neue"/>
              <a:ea typeface="Helvetica Neue"/>
              <a:cs typeface="Helvetica Neue"/>
              <a:sym typeface="Helvetica Neue"/>
            </a:endParaRPr>
          </a:p>
          <a:p>
            <a:pPr marL="0" lvl="0" indent="0" algn="r" rtl="0">
              <a:spcBef>
                <a:spcPts val="0"/>
              </a:spcBef>
              <a:spcAft>
                <a:spcPts val="0"/>
              </a:spcAft>
              <a:buNone/>
            </a:pPr>
            <a:r>
              <a:rPr lang="en" sz="3600" b="1">
                <a:solidFill>
                  <a:srgbClr val="858585"/>
                </a:solidFill>
                <a:latin typeface="Helvetica Neue"/>
                <a:ea typeface="Helvetica Neue"/>
                <a:cs typeface="Helvetica Neue"/>
                <a:sym typeface="Helvetica Neue"/>
              </a:rPr>
              <a:t>Right</a:t>
            </a:r>
            <a:r>
              <a:rPr lang="en" sz="3600" b="1">
                <a:solidFill>
                  <a:srgbClr val="2D2D2D"/>
                </a:solidFill>
                <a:latin typeface="Helvetica Neue"/>
                <a:ea typeface="Helvetica Neue"/>
                <a:cs typeface="Helvetica Neue"/>
                <a:sym typeface="Helvetica Neue"/>
              </a:rPr>
              <a:t> </a:t>
            </a:r>
            <a:r>
              <a:rPr lang="en" sz="3600" b="1">
                <a:solidFill>
                  <a:srgbClr val="F58220"/>
                </a:solidFill>
                <a:latin typeface="Helvetica Neue"/>
                <a:ea typeface="Helvetica Neue"/>
                <a:cs typeface="Helvetica Neue"/>
                <a:sym typeface="Helvetica Neue"/>
              </a:rPr>
              <a:t>Moment</a:t>
            </a:r>
            <a:endParaRPr sz="3600" b="1">
              <a:solidFill>
                <a:srgbClr val="F58220"/>
              </a:solidFill>
              <a:latin typeface="Helvetica Neue"/>
              <a:ea typeface="Helvetica Neue"/>
              <a:cs typeface="Helvetica Neue"/>
              <a:sym typeface="Helvetica Neue"/>
            </a:endParaRPr>
          </a:p>
        </p:txBody>
      </p:sp>
      <p:sp>
        <p:nvSpPr>
          <p:cNvPr id="2129" name="Google Shape;2129;p192"/>
          <p:cNvSpPr txBox="1"/>
          <p:nvPr/>
        </p:nvSpPr>
        <p:spPr>
          <a:xfrm>
            <a:off x="-1298325" y="2844350"/>
            <a:ext cx="972600" cy="3066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1000">
              <a:solidFill>
                <a:srgbClr val="BCFFEF"/>
              </a:solidFill>
              <a:latin typeface="Proxima Nova"/>
              <a:ea typeface="Proxima Nova"/>
              <a:cs typeface="Proxima Nova"/>
              <a:sym typeface="Proxima Nova"/>
            </a:endParaRPr>
          </a:p>
        </p:txBody>
      </p:sp>
      <p:sp>
        <p:nvSpPr>
          <p:cNvPr id="2130" name="Google Shape;2130;p192"/>
          <p:cNvSpPr txBox="1"/>
          <p:nvPr/>
        </p:nvSpPr>
        <p:spPr>
          <a:xfrm>
            <a:off x="2489550" y="932747"/>
            <a:ext cx="41649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800" b="1">
                <a:solidFill>
                  <a:srgbClr val="2D2D2D"/>
                </a:solidFill>
                <a:latin typeface="Helvetica Neue"/>
                <a:ea typeface="Helvetica Neue"/>
                <a:cs typeface="Helvetica Neue"/>
                <a:sym typeface="Helvetica Neue"/>
              </a:rPr>
              <a:t>The Marketing Holy Grail</a:t>
            </a:r>
            <a:endParaRPr sz="800" b="1">
              <a:solidFill>
                <a:srgbClr val="2D2D2D"/>
              </a:solidFill>
              <a:latin typeface="Helvetica Neue"/>
              <a:ea typeface="Helvetica Neue"/>
              <a:cs typeface="Helvetica Neue"/>
              <a:sym typeface="Helvetica Neue"/>
            </a:endParaRPr>
          </a:p>
        </p:txBody>
      </p:sp>
      <p:sp>
        <p:nvSpPr>
          <p:cNvPr id="2131" name="Google Shape;2131;p192"/>
          <p:cNvSpPr txBox="1"/>
          <p:nvPr/>
        </p:nvSpPr>
        <p:spPr>
          <a:xfrm>
            <a:off x="2235150" y="3388125"/>
            <a:ext cx="4680600" cy="78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b="1">
                <a:solidFill>
                  <a:srgbClr val="0A0A0A"/>
                </a:solidFill>
                <a:latin typeface="Helvetica Neue"/>
                <a:ea typeface="Helvetica Neue"/>
                <a:cs typeface="Helvetica Neue"/>
                <a:sym typeface="Helvetica Neue"/>
              </a:rPr>
              <a:t>Marketing Success</a:t>
            </a:r>
            <a:endParaRPr sz="3600" b="1">
              <a:solidFill>
                <a:srgbClr val="0A0A0A"/>
              </a:solidFill>
              <a:latin typeface="Helvetica Neue"/>
              <a:ea typeface="Helvetica Neue"/>
              <a:cs typeface="Helvetica Neue"/>
              <a:sym typeface="Helvetica Neue"/>
            </a:endParaRPr>
          </a:p>
        </p:txBody>
      </p:sp>
      <p:cxnSp>
        <p:nvCxnSpPr>
          <p:cNvPr id="2132" name="Google Shape;2132;p192"/>
          <p:cNvCxnSpPr/>
          <p:nvPr/>
        </p:nvCxnSpPr>
        <p:spPr>
          <a:xfrm>
            <a:off x="2352650" y="3378675"/>
            <a:ext cx="4563000" cy="9600"/>
          </a:xfrm>
          <a:prstGeom prst="straightConnector1">
            <a:avLst/>
          </a:prstGeom>
          <a:noFill/>
          <a:ln w="9525" cap="flat" cmpd="sng">
            <a:solidFill>
              <a:srgbClr val="2D2D2D"/>
            </a:solidFill>
            <a:prstDash val="solid"/>
            <a:round/>
            <a:headEnd type="none" w="med" len="med"/>
            <a:tailEnd type="none" w="med" len="med"/>
          </a:ln>
        </p:spPr>
      </p:cxnSp>
      <p:sp>
        <p:nvSpPr>
          <p:cNvPr id="2133" name="Google Shape;2133;p192"/>
          <p:cNvSpPr/>
          <p:nvPr/>
        </p:nvSpPr>
        <p:spPr>
          <a:xfrm>
            <a:off x="2375875" y="2716875"/>
            <a:ext cx="522600" cy="499200"/>
          </a:xfrm>
          <a:prstGeom prst="mathPlus">
            <a:avLst>
              <a:gd name="adj1" fmla="val 2352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58585"/>
              </a:solidFill>
            </a:endParaRPr>
          </a:p>
        </p:txBody>
      </p:sp>
      <p:pic>
        <p:nvPicPr>
          <p:cNvPr id="2134" name="Google Shape;2134;p192"/>
          <p:cNvPicPr preferRelativeResize="0"/>
          <p:nvPr/>
        </p:nvPicPr>
        <p:blipFill>
          <a:blip r:embed="rId3">
            <a:alphaModFix/>
          </a:blip>
          <a:stretch>
            <a:fillRect/>
          </a:stretch>
        </p:blipFill>
        <p:spPr>
          <a:xfrm>
            <a:off x="6915650" y="2571742"/>
            <a:ext cx="699125" cy="644507"/>
          </a:xfrm>
          <a:prstGeom prst="rect">
            <a:avLst/>
          </a:prstGeom>
          <a:noFill/>
          <a:ln>
            <a:noFill/>
          </a:ln>
        </p:spPr>
      </p:pic>
      <p:pic>
        <p:nvPicPr>
          <p:cNvPr id="2135" name="Google Shape;2135;p192"/>
          <p:cNvPicPr preferRelativeResize="0"/>
          <p:nvPr/>
        </p:nvPicPr>
        <p:blipFill>
          <a:blip r:embed="rId3">
            <a:alphaModFix/>
          </a:blip>
          <a:stretch>
            <a:fillRect/>
          </a:stretch>
        </p:blipFill>
        <p:spPr>
          <a:xfrm>
            <a:off x="6915650" y="2025917"/>
            <a:ext cx="699125" cy="644507"/>
          </a:xfrm>
          <a:prstGeom prst="rect">
            <a:avLst/>
          </a:prstGeom>
          <a:noFill/>
          <a:ln>
            <a:noFill/>
          </a:ln>
        </p:spPr>
      </p:pic>
      <p:pic>
        <p:nvPicPr>
          <p:cNvPr id="2136" name="Google Shape;2136;p192"/>
          <p:cNvPicPr preferRelativeResize="0"/>
          <p:nvPr/>
        </p:nvPicPr>
        <p:blipFill>
          <a:blip r:embed="rId3">
            <a:alphaModFix/>
          </a:blip>
          <a:stretch>
            <a:fillRect/>
          </a:stretch>
        </p:blipFill>
        <p:spPr>
          <a:xfrm>
            <a:off x="6915650" y="1494042"/>
            <a:ext cx="699125" cy="64450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8"/>
        <p:cNvGrpSpPr/>
        <p:nvPr/>
      </p:nvGrpSpPr>
      <p:grpSpPr>
        <a:xfrm>
          <a:off x="0" y="0"/>
          <a:ext cx="0" cy="0"/>
          <a:chOff x="0" y="0"/>
          <a:chExt cx="0" cy="0"/>
        </a:xfrm>
      </p:grpSpPr>
      <p:sp>
        <p:nvSpPr>
          <p:cNvPr id="1299" name="Google Shape;1299;p162"/>
          <p:cNvSpPr txBox="1"/>
          <p:nvPr/>
        </p:nvSpPr>
        <p:spPr>
          <a:xfrm>
            <a:off x="336225" y="1926150"/>
            <a:ext cx="8471700" cy="213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b="1" dirty="0">
                <a:solidFill>
                  <a:schemeClr val="lt1"/>
                </a:solidFill>
                <a:latin typeface="Helvetica Neue"/>
                <a:ea typeface="Helvetica Neue"/>
                <a:cs typeface="Helvetica Neue"/>
                <a:sym typeface="Helvetica Neue"/>
              </a:rPr>
              <a:t>THE RIGHT PARADIGM</a:t>
            </a:r>
            <a:endParaRPr sz="3800" b="1" dirty="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900" dirty="0">
                <a:solidFill>
                  <a:schemeClr val="lt1"/>
                </a:solidFill>
                <a:latin typeface="Helvetica Neue"/>
                <a:ea typeface="Helvetica Neue"/>
                <a:cs typeface="Helvetica Neue"/>
                <a:sym typeface="Helvetica Neue"/>
              </a:rPr>
              <a:t> </a:t>
            </a:r>
            <a:endParaRPr sz="2900" dirty="0">
              <a:solidFill>
                <a:schemeClr val="lt1"/>
              </a:solidFill>
              <a:latin typeface="Helvetica Neue"/>
              <a:ea typeface="Helvetica Neue"/>
              <a:cs typeface="Helvetica Neue"/>
              <a:sym typeface="Helvetica Neue"/>
            </a:endParaRPr>
          </a:p>
        </p:txBody>
      </p:sp>
      <p:sp>
        <p:nvSpPr>
          <p:cNvPr id="1300" name="Google Shape;1300;p162"/>
          <p:cNvSpPr txBox="1"/>
          <p:nvPr/>
        </p:nvSpPr>
        <p:spPr>
          <a:xfrm>
            <a:off x="2489625" y="2765132"/>
            <a:ext cx="41649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800" b="1" dirty="0">
                <a:solidFill>
                  <a:schemeClr val="lt1"/>
                </a:solidFill>
                <a:latin typeface="Helvetica Neue"/>
                <a:ea typeface="Helvetica Neue"/>
                <a:cs typeface="Helvetica Neue"/>
                <a:sym typeface="Helvetica Neue"/>
              </a:rPr>
              <a:t>(</a:t>
            </a:r>
            <a:r>
              <a:rPr lang="en-US" sz="1800" b="1" dirty="0">
                <a:solidFill>
                  <a:schemeClr val="lt1"/>
                </a:solidFill>
                <a:latin typeface="Helvetica Neue"/>
                <a:ea typeface="Helvetica Neue"/>
                <a:cs typeface="Helvetica Neue"/>
                <a:sym typeface="Helvetica Neue"/>
              </a:rPr>
              <a:t>Human </a:t>
            </a:r>
            <a:r>
              <a:rPr lang="en-US" sz="1800" b="1" dirty="0">
                <a:solidFill>
                  <a:srgbClr val="FF0000"/>
                </a:solidFill>
                <a:latin typeface="Helvetica Neue"/>
                <a:ea typeface="Helvetica Neue"/>
                <a:cs typeface="Helvetica Neue"/>
                <a:sym typeface="Helvetica Neue"/>
              </a:rPr>
              <a:t>AND</a:t>
            </a:r>
            <a:r>
              <a:rPr lang="en-US" sz="1800" b="1" dirty="0">
                <a:solidFill>
                  <a:schemeClr val="lt1"/>
                </a:solidFill>
                <a:latin typeface="Helvetica Neue"/>
                <a:ea typeface="Helvetica Neue"/>
                <a:cs typeface="Helvetica Neue"/>
                <a:sym typeface="Helvetica Neue"/>
              </a:rPr>
              <a:t> AI</a:t>
            </a:r>
            <a:r>
              <a:rPr lang="en" sz="1800" b="1" dirty="0">
                <a:solidFill>
                  <a:schemeClr val="lt1"/>
                </a:solidFill>
                <a:latin typeface="Helvetica Neue"/>
                <a:ea typeface="Helvetica Neue"/>
                <a:cs typeface="Helvetica Neue"/>
                <a:sym typeface="Helvetica Neue"/>
              </a:rPr>
              <a:t>)</a:t>
            </a:r>
            <a:endParaRPr sz="1800" b="1"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040477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8A6D2-8518-C801-B24A-446CF74F93C8}"/>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The Curious Ways LLMs Systematically Fail to Guide Us</a:t>
            </a:r>
          </a:p>
          <a:p>
            <a:endParaRPr lang="en-CA" sz="1800" dirty="0">
              <a:solidFill>
                <a:srgbClr val="0B550B"/>
              </a:solidFill>
              <a:latin typeface="AdvGulliv"/>
            </a:endParaRPr>
          </a:p>
          <a:p>
            <a:r>
              <a:rPr lang="en-CA" sz="1800" dirty="0">
                <a:solidFill>
                  <a:srgbClr val="0B550B"/>
                </a:solidFill>
                <a:latin typeface="AdvGulliv"/>
              </a:rPr>
              <a:t>GPT4 does not know how to perform tasks (e.g., solve linear equations) as such. Instead, it is able to provide answers that may or may not be correct, to the extent that occurrences of the same problems are featured in the training data.</a:t>
            </a:r>
            <a:br>
              <a:rPr lang="en-CA" sz="1800" dirty="0">
                <a:solidFill>
                  <a:srgbClr val="0B550B"/>
                </a:solidFill>
                <a:latin typeface="AdvGulliv"/>
              </a:rPr>
            </a:br>
            <a:endParaRPr lang="en-CA" sz="1800" dirty="0">
              <a:solidFill>
                <a:srgbClr val="0B550B"/>
              </a:solidFill>
              <a:latin typeface="AdvGulliv"/>
            </a:endParaRPr>
          </a:p>
          <a:p>
            <a:endParaRPr lang="en-US" sz="1800" b="1" dirty="0">
              <a:solidFill>
                <a:srgbClr val="085631"/>
              </a:solidFill>
              <a:latin typeface="Helvetica Neue"/>
              <a:ea typeface="Helvetica Neue"/>
              <a:cs typeface="Helvetica Neue"/>
              <a:sym typeface="Montserrat"/>
            </a:endParaRPr>
          </a:p>
        </p:txBody>
      </p:sp>
      <p:pic>
        <p:nvPicPr>
          <p:cNvPr id="6" name="Picture 5" descr="A math equations with red and green text&#10;&#10;Description automatically generated with medium confidence">
            <a:extLst>
              <a:ext uri="{FF2B5EF4-FFF2-40B4-BE49-F238E27FC236}">
                <a16:creationId xmlns:a16="http://schemas.microsoft.com/office/drawing/2014/main" id="{76B2B4C5-1AEE-74A2-E6A2-B6517D8B8E50}"/>
              </a:ext>
            </a:extLst>
          </p:cNvPr>
          <p:cNvPicPr>
            <a:picLocks noChangeAspect="1"/>
          </p:cNvPicPr>
          <p:nvPr/>
        </p:nvPicPr>
        <p:blipFill>
          <a:blip r:embed="rId3"/>
          <a:stretch>
            <a:fillRect/>
          </a:stretch>
        </p:blipFill>
        <p:spPr>
          <a:xfrm>
            <a:off x="2311099" y="1945797"/>
            <a:ext cx="4521802" cy="3001053"/>
          </a:xfrm>
          <a:prstGeom prst="rect">
            <a:avLst/>
          </a:prstGeom>
        </p:spPr>
      </p:pic>
      <p:sp>
        <p:nvSpPr>
          <p:cNvPr id="9" name="TextBox 8">
            <a:extLst>
              <a:ext uri="{FF2B5EF4-FFF2-40B4-BE49-F238E27FC236}">
                <a16:creationId xmlns:a16="http://schemas.microsoft.com/office/drawing/2014/main" id="{684FE4DD-1612-8997-8E74-910F6113D5F5}"/>
              </a:ext>
            </a:extLst>
          </p:cNvPr>
          <p:cNvSpPr txBox="1"/>
          <p:nvPr/>
        </p:nvSpPr>
        <p:spPr>
          <a:xfrm>
            <a:off x="110994" y="4928056"/>
            <a:ext cx="4572000" cy="215444"/>
          </a:xfrm>
          <a:prstGeom prst="rect">
            <a:avLst/>
          </a:prstGeom>
          <a:noFill/>
        </p:spPr>
        <p:txBody>
          <a:bodyPr wrap="square">
            <a:spAutoFit/>
          </a:bodyPr>
          <a:lstStyle/>
          <a:p>
            <a:r>
              <a:rPr lang="en-CA" sz="800" dirty="0">
                <a:effectLst/>
                <a:latin typeface="AdvGulliv"/>
              </a:rPr>
              <a:t>1-https://</a:t>
            </a:r>
            <a:r>
              <a:rPr lang="en-CA" sz="800" dirty="0" err="1">
                <a:effectLst/>
                <a:latin typeface="AdvGulliv"/>
              </a:rPr>
              <a:t>arxiv.org</a:t>
            </a:r>
            <a:r>
              <a:rPr lang="en-CA" sz="800" dirty="0">
                <a:effectLst/>
                <a:latin typeface="AdvGulliv"/>
              </a:rPr>
              <a:t>/pdf/2309.13638.pdf</a:t>
            </a:r>
            <a:endParaRPr lang="en-CA" dirty="0"/>
          </a:p>
        </p:txBody>
      </p:sp>
    </p:spTree>
    <p:extLst>
      <p:ext uri="{BB962C8B-B14F-4D97-AF65-F5344CB8AC3E}">
        <p14:creationId xmlns:p14="http://schemas.microsoft.com/office/powerpoint/2010/main" val="1471404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 AI can be Categorized According to Two Dimensions:</a:t>
            </a:r>
            <a:br>
              <a:rPr lang="en-US" dirty="0"/>
            </a:br>
            <a:r>
              <a:rPr lang="en-US" sz="1800" dirty="0">
                <a:solidFill>
                  <a:srgbClr val="085631"/>
                </a:solidFill>
                <a:latin typeface="Helvetica Neue"/>
                <a:ea typeface="Helvetica Neue"/>
                <a:cs typeface="Helvetica Neue"/>
                <a:sym typeface="Arial"/>
              </a:rPr>
              <a:t>Intelligence Level &amp; Integration Level</a:t>
            </a:r>
          </a:p>
        </p:txBody>
      </p:sp>
      <p:sp>
        <p:nvSpPr>
          <p:cNvPr id="44" name="Google Shape;1246;p161"/>
          <p:cNvSpPr/>
          <p:nvPr/>
        </p:nvSpPr>
        <p:spPr>
          <a:xfrm>
            <a:off x="243698" y="1562197"/>
            <a:ext cx="2144100" cy="597110"/>
          </a:xfrm>
          <a:prstGeom prst="rect">
            <a:avLst/>
          </a:prstGeom>
          <a:solidFill>
            <a:srgbClr val="81C995"/>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1800" b="1" i="0" u="none" strike="noStrike" cap="none" dirty="0">
                <a:solidFill>
                  <a:schemeClr val="lt1"/>
                </a:solidFill>
                <a:latin typeface="Helvetica Neue" charset="0"/>
                <a:ea typeface="Helvetica Neue" charset="0"/>
                <a:cs typeface="Helvetica Neue" charset="0"/>
                <a:sym typeface="Arial"/>
              </a:rPr>
              <a:t>Intelligence</a:t>
            </a:r>
            <a:endParaRPr sz="1800" b="1" i="0" u="none" strike="noStrike" cap="none" dirty="0">
              <a:solidFill>
                <a:schemeClr val="lt1"/>
              </a:solidFill>
              <a:latin typeface="Helvetica Neue" charset="0"/>
              <a:ea typeface="Helvetica Neue" charset="0"/>
              <a:cs typeface="Helvetica Neue" charset="0"/>
              <a:sym typeface="Arial"/>
            </a:endParaRPr>
          </a:p>
        </p:txBody>
      </p:sp>
      <p:sp>
        <p:nvSpPr>
          <p:cNvPr id="45" name="Google Shape;1246;p161"/>
          <p:cNvSpPr/>
          <p:nvPr/>
        </p:nvSpPr>
        <p:spPr>
          <a:xfrm>
            <a:off x="5893515" y="1595247"/>
            <a:ext cx="2144100" cy="597110"/>
          </a:xfrm>
          <a:prstGeom prst="rect">
            <a:avLst/>
          </a:prstGeom>
          <a:solidFill>
            <a:srgbClr val="81C995"/>
          </a:solidFill>
          <a:ln>
            <a:noFill/>
          </a:ln>
        </p:spPr>
        <p:txBody>
          <a:bodyPr spcFirstLastPara="1" wrap="square" lIns="68700" tIns="68700" rIns="68700" bIns="6870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US" sz="1800" b="1" i="0" u="none" strike="noStrike" cap="none" dirty="0">
                <a:solidFill>
                  <a:schemeClr val="lt1"/>
                </a:solidFill>
                <a:latin typeface="Helvetica Neue" charset="0"/>
                <a:ea typeface="Helvetica Neue" charset="0"/>
                <a:cs typeface="Helvetica Neue" charset="0"/>
                <a:sym typeface="Arial"/>
              </a:rPr>
              <a:t>Integration</a:t>
            </a:r>
            <a:endParaRPr sz="1800" b="1" i="0" u="none" strike="noStrike" cap="none" dirty="0">
              <a:solidFill>
                <a:schemeClr val="lt1"/>
              </a:solidFill>
              <a:latin typeface="Helvetica Neue" charset="0"/>
              <a:ea typeface="Helvetica Neue" charset="0"/>
              <a:cs typeface="Helvetica Neue" charset="0"/>
              <a:sym typeface="Arial"/>
            </a:endParaRPr>
          </a:p>
        </p:txBody>
      </p:sp>
      <p:sp>
        <p:nvSpPr>
          <p:cNvPr id="46" name="Google Shape;1243;p161"/>
          <p:cNvSpPr txBox="1"/>
          <p:nvPr/>
        </p:nvSpPr>
        <p:spPr>
          <a:xfrm>
            <a:off x="682983" y="2379132"/>
            <a:ext cx="2180100" cy="1030838"/>
          </a:xfrm>
          <a:prstGeom prst="rect">
            <a:avLst/>
          </a:prstGeom>
          <a:solidFill>
            <a:srgbClr val="085631"/>
          </a:solidFill>
          <a:ln>
            <a:noFill/>
          </a:ln>
        </p:spPr>
        <p:txBody>
          <a:bodyPr spcFirstLastPara="1" wrap="square" lIns="68700" tIns="68700" rIns="68700" bIns="68700" anchor="t"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US" sz="1300" b="1" i="0" u="none" strike="noStrike" cap="none" dirty="0">
                <a:solidFill>
                  <a:schemeClr val="lt1"/>
                </a:solidFill>
                <a:latin typeface="Helvetica Neue"/>
                <a:ea typeface="Helvetica Neue"/>
                <a:cs typeface="Helvetica Neue"/>
                <a:sym typeface="Helvetica Neue"/>
              </a:rPr>
              <a:t>Task Automation</a:t>
            </a:r>
          </a:p>
          <a:p>
            <a:pPr marL="0" marR="0" lvl="0" indent="0" algn="ctr" rtl="0">
              <a:lnSpc>
                <a:spcPct val="90000"/>
              </a:lnSpc>
              <a:spcBef>
                <a:spcPts val="0"/>
              </a:spcBef>
              <a:spcAft>
                <a:spcPts val="0"/>
              </a:spcAft>
              <a:buClr>
                <a:srgbClr val="0088C5"/>
              </a:buClr>
              <a:buSzPts val="2600"/>
              <a:buFont typeface="Century Gothic"/>
              <a:buNone/>
            </a:pPr>
            <a:endParaRPr lang="en-US" sz="1300" b="1"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r>
              <a:rPr lang="en-US" sz="1200" dirty="0">
                <a:solidFill>
                  <a:schemeClr val="lt1"/>
                </a:solidFill>
                <a:latin typeface="Helvetica Neue"/>
                <a:ea typeface="Helvetica Neue"/>
                <a:cs typeface="Helvetica Neue"/>
                <a:sym typeface="Helvetica Neue"/>
              </a:rPr>
              <a:t>Repetitive, structured tasks that require relatively low levels of intelligence</a:t>
            </a:r>
            <a:endParaRPr lang="en-US" sz="1200"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endParaRPr sz="1300" b="1" i="0" u="none" strike="noStrike" cap="none" dirty="0">
              <a:solidFill>
                <a:schemeClr val="lt1"/>
              </a:solidFill>
              <a:latin typeface="Helvetica Neue"/>
              <a:ea typeface="Helvetica Neue"/>
              <a:cs typeface="Helvetica Neue"/>
              <a:sym typeface="Helvetica Neue"/>
            </a:endParaRPr>
          </a:p>
        </p:txBody>
      </p:sp>
      <p:sp>
        <p:nvSpPr>
          <p:cNvPr id="48" name="Google Shape;1243;p161"/>
          <p:cNvSpPr txBox="1"/>
          <p:nvPr/>
        </p:nvSpPr>
        <p:spPr>
          <a:xfrm>
            <a:off x="682983" y="3629795"/>
            <a:ext cx="2180100" cy="1030838"/>
          </a:xfrm>
          <a:prstGeom prst="rect">
            <a:avLst/>
          </a:prstGeom>
          <a:solidFill>
            <a:srgbClr val="085631"/>
          </a:solidFill>
          <a:ln>
            <a:noFill/>
          </a:ln>
        </p:spPr>
        <p:txBody>
          <a:bodyPr spcFirstLastPara="1" wrap="square" lIns="68700" tIns="68700" rIns="68700" bIns="68700" anchor="t"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US" sz="1300" b="1" i="0" u="none" strike="noStrike" cap="none" dirty="0">
                <a:solidFill>
                  <a:schemeClr val="lt1"/>
                </a:solidFill>
                <a:latin typeface="Helvetica Neue"/>
                <a:ea typeface="Helvetica Neue"/>
                <a:cs typeface="Helvetica Neue"/>
                <a:sym typeface="Helvetica Neue"/>
              </a:rPr>
              <a:t>Machine Learning</a:t>
            </a:r>
          </a:p>
          <a:p>
            <a:pPr marL="0" marR="0" lvl="0" indent="0" algn="ctr" rtl="0">
              <a:lnSpc>
                <a:spcPct val="90000"/>
              </a:lnSpc>
              <a:spcBef>
                <a:spcPts val="0"/>
              </a:spcBef>
              <a:spcAft>
                <a:spcPts val="0"/>
              </a:spcAft>
              <a:buClr>
                <a:srgbClr val="0088C5"/>
              </a:buClr>
              <a:buSzPts val="2600"/>
              <a:buFont typeface="Century Gothic"/>
              <a:buNone/>
            </a:pPr>
            <a:endParaRPr lang="en-US" sz="1300" b="1"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r>
              <a:rPr lang="en-US" sz="1200" dirty="0">
                <a:solidFill>
                  <a:schemeClr val="lt1"/>
                </a:solidFill>
                <a:latin typeface="Helvetica Neue"/>
                <a:ea typeface="Helvetica Neue"/>
                <a:cs typeface="Helvetica Neue"/>
                <a:sym typeface="Helvetica Neue"/>
              </a:rPr>
              <a:t>Complex algorithms using big data to make predictions and decisions</a:t>
            </a:r>
            <a:endParaRPr lang="en-US" sz="1200"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endParaRPr sz="1300" b="1" i="0" u="none" strike="noStrike" cap="none" dirty="0">
              <a:solidFill>
                <a:schemeClr val="lt1"/>
              </a:solidFill>
              <a:latin typeface="Helvetica Neue"/>
              <a:ea typeface="Helvetica Neue"/>
              <a:cs typeface="Helvetica Neue"/>
              <a:sym typeface="Helvetica Neue"/>
            </a:endParaRPr>
          </a:p>
        </p:txBody>
      </p:sp>
      <p:sp>
        <p:nvSpPr>
          <p:cNvPr id="50" name="Google Shape;1276;p161"/>
          <p:cNvSpPr/>
          <p:nvPr/>
        </p:nvSpPr>
        <p:spPr>
          <a:xfrm>
            <a:off x="2925526" y="3631174"/>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a:solidFill>
                  <a:schemeClr val="dk1"/>
                </a:solidFill>
                <a:latin typeface="Helvetica Neue Light"/>
                <a:ea typeface="Helvetica Neue Light"/>
                <a:cs typeface="Helvetica Neue Light"/>
                <a:sym typeface="Helvetica Neue Light"/>
              </a:rPr>
              <a:t>Programmatic Advertising</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51" name="Google Shape;1276;p161"/>
          <p:cNvSpPr/>
          <p:nvPr/>
        </p:nvSpPr>
        <p:spPr>
          <a:xfrm>
            <a:off x="2925526" y="3995514"/>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dirty="0">
                <a:solidFill>
                  <a:schemeClr val="dk1"/>
                </a:solidFill>
                <a:latin typeface="Helvetica Neue Light"/>
                <a:ea typeface="Helvetica Neue Light"/>
                <a:cs typeface="Helvetica Neue Light"/>
                <a:sym typeface="Helvetica Neue Light"/>
              </a:rPr>
              <a:t>E-commerce </a:t>
            </a:r>
            <a:r>
              <a:rPr lang="en-US" sz="600">
                <a:solidFill>
                  <a:schemeClr val="dk1"/>
                </a:solidFill>
                <a:latin typeface="Helvetica Neue Light"/>
                <a:ea typeface="Helvetica Neue Light"/>
                <a:cs typeface="Helvetica Neue Light"/>
                <a:sym typeface="Helvetica Neue Light"/>
              </a:rPr>
              <a:t>Recommendation Engines</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52" name="Google Shape;1276;p161"/>
          <p:cNvSpPr/>
          <p:nvPr/>
        </p:nvSpPr>
        <p:spPr>
          <a:xfrm>
            <a:off x="2925526" y="436123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dirty="0">
                <a:solidFill>
                  <a:schemeClr val="dk1"/>
                </a:solidFill>
                <a:latin typeface="Helvetica Neue Light"/>
                <a:ea typeface="Helvetica Neue Light"/>
                <a:cs typeface="Helvetica Neue Light"/>
                <a:sym typeface="Helvetica Neue Light"/>
              </a:rPr>
              <a:t>Sales Propensity Models (CRM)</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53" name="Google Shape;1276;p161"/>
          <p:cNvSpPr/>
          <p:nvPr/>
        </p:nvSpPr>
        <p:spPr>
          <a:xfrm>
            <a:off x="2925526" y="2379132"/>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dirty="0">
                <a:solidFill>
                  <a:schemeClr val="dk1"/>
                </a:solidFill>
                <a:latin typeface="Helvetica Neue Light"/>
                <a:ea typeface="Helvetica Neue Light"/>
                <a:cs typeface="Helvetica Neue Light"/>
                <a:sym typeface="Helvetica Neue Light"/>
              </a:rPr>
              <a:t>Email newsletters</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54" name="Google Shape;1276;p161"/>
          <p:cNvSpPr/>
          <p:nvPr/>
        </p:nvSpPr>
        <p:spPr>
          <a:xfrm>
            <a:off x="2925526" y="2705753"/>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dirty="0">
                <a:solidFill>
                  <a:schemeClr val="dk1"/>
                </a:solidFill>
                <a:latin typeface="Helvetica Neue Light"/>
                <a:ea typeface="Helvetica Neue Light"/>
                <a:cs typeface="Helvetica Neue Light"/>
                <a:sym typeface="Helvetica Neue Light"/>
              </a:rPr>
              <a:t>Simple </a:t>
            </a:r>
            <a:r>
              <a:rPr lang="en-US" sz="600" dirty="0" err="1">
                <a:solidFill>
                  <a:schemeClr val="dk1"/>
                </a:solidFill>
                <a:latin typeface="Helvetica Neue Light"/>
                <a:ea typeface="Helvetica Neue Light"/>
                <a:cs typeface="Helvetica Neue Light"/>
                <a:sym typeface="Helvetica Neue Light"/>
              </a:rPr>
              <a:t>chatbots</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55" name="Google Shape;1276;p161"/>
          <p:cNvSpPr/>
          <p:nvPr/>
        </p:nvSpPr>
        <p:spPr>
          <a:xfrm>
            <a:off x="2925526" y="3073125"/>
            <a:ext cx="1051500" cy="299400"/>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600" dirty="0">
                <a:solidFill>
                  <a:schemeClr val="dk1"/>
                </a:solidFill>
                <a:latin typeface="Helvetica Neue Light"/>
                <a:ea typeface="Helvetica Neue Light"/>
                <a:cs typeface="Helvetica Neue Light"/>
                <a:sym typeface="Helvetica Neue Light"/>
              </a:rPr>
              <a:t>Social media scheduling</a:t>
            </a:r>
            <a:endParaRPr sz="600" b="0" i="0" u="none" strike="noStrike" cap="none" dirty="0">
              <a:solidFill>
                <a:schemeClr val="dk1"/>
              </a:solidFill>
              <a:latin typeface="Helvetica Neue Light"/>
              <a:ea typeface="Helvetica Neue Light"/>
              <a:cs typeface="Helvetica Neue Light"/>
              <a:sym typeface="Helvetica Neue Light"/>
            </a:endParaRPr>
          </a:p>
        </p:txBody>
      </p:sp>
      <p:sp>
        <p:nvSpPr>
          <p:cNvPr id="72" name="Google Shape;1243;p161"/>
          <p:cNvSpPr txBox="1"/>
          <p:nvPr/>
        </p:nvSpPr>
        <p:spPr>
          <a:xfrm>
            <a:off x="6632789" y="2327169"/>
            <a:ext cx="2180100" cy="1030838"/>
          </a:xfrm>
          <a:prstGeom prst="rect">
            <a:avLst/>
          </a:prstGeom>
          <a:solidFill>
            <a:srgbClr val="085631"/>
          </a:solidFill>
          <a:ln>
            <a:noFill/>
          </a:ln>
        </p:spPr>
        <p:txBody>
          <a:bodyPr spcFirstLastPara="1" wrap="square" lIns="68700" tIns="68700" rIns="68700" bIns="68700" anchor="t"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US" sz="1300" b="1" i="0" u="none" strike="noStrike" cap="none" dirty="0">
                <a:solidFill>
                  <a:schemeClr val="lt1"/>
                </a:solidFill>
                <a:latin typeface="Helvetica Neue"/>
                <a:ea typeface="Helvetica Neue"/>
                <a:cs typeface="Helvetica Neue"/>
                <a:sym typeface="Helvetica Neue"/>
              </a:rPr>
              <a:t>Stand-alone Applications</a:t>
            </a:r>
          </a:p>
          <a:p>
            <a:pPr marL="0" marR="0" lvl="0" indent="0" algn="ctr" rtl="0">
              <a:lnSpc>
                <a:spcPct val="90000"/>
              </a:lnSpc>
              <a:spcBef>
                <a:spcPts val="0"/>
              </a:spcBef>
              <a:spcAft>
                <a:spcPts val="0"/>
              </a:spcAft>
              <a:buClr>
                <a:srgbClr val="0088C5"/>
              </a:buClr>
              <a:buSzPts val="2600"/>
              <a:buFont typeface="Century Gothic"/>
              <a:buNone/>
            </a:pPr>
            <a:r>
              <a:rPr lang="en-US" sz="1200" dirty="0">
                <a:solidFill>
                  <a:schemeClr val="lt1"/>
                </a:solidFill>
                <a:latin typeface="Helvetica Neue"/>
                <a:ea typeface="Helvetica Neue"/>
                <a:cs typeface="Helvetica Neue"/>
                <a:sym typeface="Helvetica Neue"/>
              </a:rPr>
              <a:t>Clearly demarcated AI programs. Not on employees’ and customers’ path in engaging with the brand</a:t>
            </a:r>
            <a:endParaRPr lang="en-US" sz="1200"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endParaRPr b="1" i="0" u="none" strike="noStrike" cap="none" dirty="0">
              <a:solidFill>
                <a:schemeClr val="lt1"/>
              </a:solidFill>
              <a:latin typeface="Helvetica Neue"/>
              <a:ea typeface="Helvetica Neue"/>
              <a:cs typeface="Helvetica Neue"/>
              <a:sym typeface="Helvetica Neue"/>
            </a:endParaRPr>
          </a:p>
        </p:txBody>
      </p:sp>
      <p:sp>
        <p:nvSpPr>
          <p:cNvPr id="73" name="Google Shape;1243;p161"/>
          <p:cNvSpPr txBox="1"/>
          <p:nvPr/>
        </p:nvSpPr>
        <p:spPr>
          <a:xfrm>
            <a:off x="6632789" y="3577832"/>
            <a:ext cx="2180100" cy="1030838"/>
          </a:xfrm>
          <a:prstGeom prst="rect">
            <a:avLst/>
          </a:prstGeom>
          <a:solidFill>
            <a:srgbClr val="085631"/>
          </a:solidFill>
          <a:ln>
            <a:noFill/>
          </a:ln>
        </p:spPr>
        <p:txBody>
          <a:bodyPr spcFirstLastPara="1" wrap="square" lIns="68700" tIns="68700" rIns="68700" bIns="68700" anchor="t" anchorCtr="0">
            <a:noAutofit/>
          </a:bodyPr>
          <a:lstStyle/>
          <a:p>
            <a:pPr marL="0" marR="0" lvl="0" indent="0" algn="ctr" rtl="0">
              <a:lnSpc>
                <a:spcPct val="90000"/>
              </a:lnSpc>
              <a:spcBef>
                <a:spcPts val="0"/>
              </a:spcBef>
              <a:spcAft>
                <a:spcPts val="0"/>
              </a:spcAft>
              <a:buClr>
                <a:srgbClr val="0088C5"/>
              </a:buClr>
              <a:buSzPts val="2600"/>
              <a:buFont typeface="Century Gothic"/>
              <a:buNone/>
            </a:pPr>
            <a:r>
              <a:rPr lang="en-US" sz="1300" b="1" i="0" u="none" strike="noStrike" cap="none" dirty="0">
                <a:solidFill>
                  <a:schemeClr val="lt1"/>
                </a:solidFill>
                <a:latin typeface="Helvetica Neue"/>
                <a:ea typeface="Helvetica Neue"/>
                <a:cs typeface="Helvetica Neue"/>
                <a:sym typeface="Helvetica Neue"/>
              </a:rPr>
              <a:t>Integrated Applications</a:t>
            </a:r>
          </a:p>
          <a:p>
            <a:pPr marL="0" marR="0" lvl="0" indent="0" algn="ctr" rtl="0">
              <a:lnSpc>
                <a:spcPct val="90000"/>
              </a:lnSpc>
              <a:spcBef>
                <a:spcPts val="0"/>
              </a:spcBef>
              <a:spcAft>
                <a:spcPts val="0"/>
              </a:spcAft>
              <a:buClr>
                <a:srgbClr val="0088C5"/>
              </a:buClr>
              <a:buSzPts val="2600"/>
              <a:buFont typeface="Century Gothic"/>
              <a:buNone/>
            </a:pPr>
            <a:endParaRPr lang="en-US" sz="1300" b="1"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r>
              <a:rPr lang="en-US" sz="1200" dirty="0">
                <a:solidFill>
                  <a:schemeClr val="lt1"/>
                </a:solidFill>
                <a:latin typeface="Helvetica Neue"/>
                <a:ea typeface="Helvetica Neue"/>
                <a:cs typeface="Helvetica Neue"/>
                <a:sym typeface="Helvetica Neue"/>
              </a:rPr>
              <a:t>Embedded within existing systems, less visible than the stand-alone apps</a:t>
            </a:r>
            <a:endParaRPr lang="en-US" sz="1200" i="0" u="none" strike="noStrike" cap="none" dirty="0">
              <a:solidFill>
                <a:schemeClr val="lt1"/>
              </a:solidFill>
              <a:latin typeface="Helvetica Neue"/>
              <a:ea typeface="Helvetica Neue"/>
              <a:cs typeface="Helvetica Neue"/>
              <a:sym typeface="Helvetica Neue"/>
            </a:endParaRPr>
          </a:p>
          <a:p>
            <a:pPr marL="0" marR="0" lvl="0" indent="0" algn="ctr" rtl="0">
              <a:lnSpc>
                <a:spcPct val="90000"/>
              </a:lnSpc>
              <a:spcBef>
                <a:spcPts val="0"/>
              </a:spcBef>
              <a:spcAft>
                <a:spcPts val="0"/>
              </a:spcAft>
              <a:buClr>
                <a:srgbClr val="0088C5"/>
              </a:buClr>
              <a:buSzPts val="2600"/>
              <a:buFont typeface="Century Gothic"/>
              <a:buNone/>
            </a:pPr>
            <a:endParaRPr sz="1300" b="1" i="0" u="none" strike="noStrike" cap="none" dirty="0">
              <a:solidFill>
                <a:schemeClr val="lt1"/>
              </a:solidFill>
              <a:latin typeface="Helvetica Neue"/>
              <a:ea typeface="Helvetica Neue"/>
              <a:cs typeface="Helvetica Neue"/>
              <a:sym typeface="Helvetica Neue"/>
            </a:endParaRPr>
          </a:p>
        </p:txBody>
      </p:sp>
      <p:sp>
        <p:nvSpPr>
          <p:cNvPr id="74" name="Google Shape;1276;p161"/>
          <p:cNvSpPr/>
          <p:nvPr/>
        </p:nvSpPr>
        <p:spPr>
          <a:xfrm>
            <a:off x="5012672" y="2398234"/>
            <a:ext cx="1557673" cy="433741"/>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algn="ctr">
              <a:buSzPts val="600"/>
            </a:pPr>
            <a:r>
              <a:rPr lang="en-US" sz="800" dirty="0">
                <a:solidFill>
                  <a:schemeClr val="dk1"/>
                </a:solidFill>
                <a:latin typeface="Helvetica Neue Light"/>
                <a:ea typeface="Helvetica Neue Light"/>
                <a:cs typeface="Helvetica Neue Light"/>
                <a:sym typeface="Helvetica Neue Light"/>
              </a:rPr>
              <a:t>A special trip is required to interact with AI</a:t>
            </a:r>
            <a:endParaRPr sz="800" dirty="0">
              <a:solidFill>
                <a:schemeClr val="dk1"/>
              </a:solidFill>
              <a:latin typeface="Helvetica Neue Light"/>
              <a:ea typeface="Helvetica Neue Light"/>
              <a:cs typeface="Helvetica Neue Light"/>
              <a:sym typeface="Helvetica Neue Light"/>
            </a:endParaRPr>
          </a:p>
        </p:txBody>
      </p:sp>
      <p:sp>
        <p:nvSpPr>
          <p:cNvPr id="75" name="Google Shape;1276;p161"/>
          <p:cNvSpPr/>
          <p:nvPr/>
        </p:nvSpPr>
        <p:spPr>
          <a:xfrm>
            <a:off x="5012673" y="2882953"/>
            <a:ext cx="1557672" cy="394593"/>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algn="ctr">
              <a:buSzPts val="600"/>
            </a:pPr>
            <a:r>
              <a:rPr lang="en-US" sz="800" dirty="0">
                <a:solidFill>
                  <a:schemeClr val="dk1"/>
                </a:solidFill>
                <a:latin typeface="Helvetica Neue Light"/>
                <a:ea typeface="Helvetica Neue Light"/>
                <a:cs typeface="Helvetica Neue Light"/>
                <a:sym typeface="Helvetica Neue Light"/>
              </a:rPr>
              <a:t>Visible to the consumer</a:t>
            </a:r>
            <a:endParaRPr sz="800" dirty="0">
              <a:solidFill>
                <a:schemeClr val="dk1"/>
              </a:solidFill>
              <a:latin typeface="Helvetica Neue Light"/>
              <a:ea typeface="Helvetica Neue Light"/>
              <a:cs typeface="Helvetica Neue Light"/>
              <a:sym typeface="Helvetica Neue Light"/>
            </a:endParaRPr>
          </a:p>
        </p:txBody>
      </p:sp>
      <p:sp>
        <p:nvSpPr>
          <p:cNvPr id="76" name="Google Shape;1276;p161"/>
          <p:cNvSpPr/>
          <p:nvPr/>
        </p:nvSpPr>
        <p:spPr>
          <a:xfrm>
            <a:off x="5012675" y="3577832"/>
            <a:ext cx="1557671" cy="446731"/>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800" dirty="0">
                <a:solidFill>
                  <a:schemeClr val="dk1"/>
                </a:solidFill>
                <a:latin typeface="Helvetica Neue Light"/>
                <a:ea typeface="Helvetica Neue Light"/>
                <a:cs typeface="Helvetica Neue Light"/>
                <a:sym typeface="Helvetica Neue Light"/>
              </a:rPr>
              <a:t>Creates efficiency and increases effectiveness of </a:t>
            </a:r>
            <a:r>
              <a:rPr lang="en-US" sz="800">
                <a:solidFill>
                  <a:schemeClr val="dk1"/>
                </a:solidFill>
                <a:latin typeface="Helvetica Neue Light"/>
                <a:ea typeface="Helvetica Neue Light"/>
                <a:cs typeface="Helvetica Neue Light"/>
                <a:sym typeface="Helvetica Neue Light"/>
              </a:rPr>
              <a:t>marketing operations</a:t>
            </a:r>
            <a:endParaRPr sz="800" b="0" i="0" u="none" strike="noStrike" cap="none" dirty="0">
              <a:solidFill>
                <a:schemeClr val="dk1"/>
              </a:solidFill>
              <a:latin typeface="Helvetica Neue Light"/>
              <a:ea typeface="Helvetica Neue Light"/>
              <a:cs typeface="Helvetica Neue Light"/>
              <a:sym typeface="Helvetica Neue Light"/>
            </a:endParaRPr>
          </a:p>
        </p:txBody>
      </p:sp>
      <p:sp>
        <p:nvSpPr>
          <p:cNvPr id="77" name="Google Shape;1276;p161"/>
          <p:cNvSpPr/>
          <p:nvPr/>
        </p:nvSpPr>
        <p:spPr>
          <a:xfrm>
            <a:off x="5012674" y="4093251"/>
            <a:ext cx="1557671" cy="446731"/>
          </a:xfrm>
          <a:prstGeom prst="rect">
            <a:avLst/>
          </a:prstGeom>
          <a:noFill/>
          <a:ln w="9525" cap="flat" cmpd="sng">
            <a:solidFill>
              <a:srgbClr val="B7B7B7"/>
            </a:solidFill>
            <a:prstDash val="solid"/>
            <a:round/>
            <a:headEnd type="none" w="sm" len="sm"/>
            <a:tailEnd type="none" w="sm" len="sm"/>
          </a:ln>
        </p:spPr>
        <p:txBody>
          <a:bodyPr spcFirstLastPara="1" wrap="square" lIns="68700" tIns="68700" rIns="68700" bIns="6870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US" sz="800" dirty="0">
                <a:solidFill>
                  <a:schemeClr val="dk1"/>
                </a:solidFill>
                <a:latin typeface="Helvetica Neue Light"/>
                <a:ea typeface="Helvetica Neue Light"/>
                <a:cs typeface="Helvetica Neue Light"/>
                <a:sym typeface="Helvetica Neue Light"/>
              </a:rPr>
              <a:t>AI-based lead scoring system in Salesforce CRM platform</a:t>
            </a:r>
            <a:endParaRPr sz="800" b="0" i="0" u="none" strike="noStrike" cap="none" dirty="0">
              <a:solidFill>
                <a:schemeClr val="dk1"/>
              </a:solidFill>
              <a:latin typeface="Helvetica Neue Light"/>
              <a:ea typeface="Helvetica Neue Light"/>
              <a:cs typeface="Helvetica Neue Light"/>
              <a:sym typeface="Helvetica Neue Light"/>
            </a:endParaRPr>
          </a:p>
        </p:txBody>
      </p:sp>
      <p:sp>
        <p:nvSpPr>
          <p:cNvPr id="19" name="TextBox 18">
            <a:extLst>
              <a:ext uri="{FF2B5EF4-FFF2-40B4-BE49-F238E27FC236}">
                <a16:creationId xmlns:a16="http://schemas.microsoft.com/office/drawing/2014/main" id="{1153A6CE-65BA-1A0E-B5E2-B22076931D4D}"/>
              </a:ext>
            </a:extLst>
          </p:cNvPr>
          <p:cNvSpPr txBox="1"/>
          <p:nvPr/>
        </p:nvSpPr>
        <p:spPr>
          <a:xfrm>
            <a:off x="-4894" y="4912668"/>
            <a:ext cx="3937296" cy="200055"/>
          </a:xfrm>
          <a:prstGeom prst="rect">
            <a:avLst/>
          </a:prstGeom>
          <a:noFill/>
        </p:spPr>
        <p:txBody>
          <a:bodyPr wrap="none" rtlCol="0">
            <a:spAutoFit/>
          </a:bodyPr>
          <a:lstStyle/>
          <a:p>
            <a:r>
              <a:rPr lang="en-US" sz="700" dirty="0"/>
              <a:t>Source: How to Design an AI Marketing Strategy, Harvard Business Review, July-August 2021</a:t>
            </a:r>
          </a:p>
        </p:txBody>
      </p:sp>
    </p:spTree>
    <p:extLst>
      <p:ext uri="{BB962C8B-B14F-4D97-AF65-F5344CB8AC3E}">
        <p14:creationId xmlns:p14="http://schemas.microsoft.com/office/powerpoint/2010/main" val="1106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blinds(horizontal)">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blinds(horizontal)">
                                      <p:cBhvr>
                                        <p:cTn id="20" dur="500"/>
                                        <p:tgtEl>
                                          <p:spTgt spid="5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blinds(horizontal)">
                                      <p:cBhvr>
                                        <p:cTn id="23" dur="500"/>
                                        <p:tgtEl>
                                          <p:spTgt spid="5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linds(horizontal)">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checkerboard(across)">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checkerboard(across)">
                                      <p:cBhvr>
                                        <p:cTn id="36" dur="500"/>
                                        <p:tgtEl>
                                          <p:spTgt spid="50"/>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checkerboard(across)">
                                      <p:cBhvr>
                                        <p:cTn id="39" dur="500"/>
                                        <p:tgtEl>
                                          <p:spTgt spid="51"/>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checkerboard(across)">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randombar(horizontal)">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randombar(horizontal)">
                                      <p:cBhvr>
                                        <p:cTn id="52" dur="500"/>
                                        <p:tgtEl>
                                          <p:spTgt spid="7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randombar(horizontal)">
                                      <p:cBhvr>
                                        <p:cTn id="55" dur="500"/>
                                        <p:tgtEl>
                                          <p:spTgt spid="7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barn(inVertical)">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barn(inVertical)">
                                      <p:cBhvr>
                                        <p:cTn id="65" dur="500"/>
                                        <p:tgtEl>
                                          <p:spTgt spid="76"/>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barn(inVertical)">
                                      <p:cBhvr>
                                        <p:cTn id="6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8" grpId="0" animBg="1"/>
      <p:bldP spid="50" grpId="0" animBg="1"/>
      <p:bldP spid="51" grpId="0" animBg="1"/>
      <p:bldP spid="52" grpId="0" animBg="1"/>
      <p:bldP spid="53" grpId="0" animBg="1"/>
      <p:bldP spid="54" grpId="0" animBg="1"/>
      <p:bldP spid="55" grpId="0" animBg="1"/>
      <p:bldP spid="72" grpId="0" animBg="1"/>
      <p:bldP spid="73" grpId="0" animBg="1"/>
      <p:bldP spid="74" grpId="0" animBg="1"/>
      <p:bldP spid="75" grpId="0" animBg="1"/>
      <p:bldP spid="76" grpId="0" animBg="1"/>
      <p:bldP spid="7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D6A4C-C4FF-8ED2-CE2B-91E4F31A631E}"/>
              </a:ext>
            </a:extLst>
          </p:cNvPr>
          <p:cNvSpPr>
            <a:spLocks noGrp="1"/>
          </p:cNvSpPr>
          <p:nvPr>
            <p:ph type="title"/>
          </p:nvPr>
        </p:nvSpPr>
        <p:spPr/>
        <p:txBody>
          <a:bodyPr/>
          <a:lstStyle/>
          <a:p>
            <a:r>
              <a:rPr lang="en-CA" dirty="0"/>
              <a:t>“Why AI is incredibly smart and shockingly stupid</a:t>
            </a:r>
            <a:r>
              <a:rPr lang="en-US" dirty="0"/>
              <a:t>?”</a:t>
            </a:r>
          </a:p>
        </p:txBody>
      </p:sp>
      <p:sp>
        <p:nvSpPr>
          <p:cNvPr id="6" name="TextBox 5">
            <a:extLst>
              <a:ext uri="{FF2B5EF4-FFF2-40B4-BE49-F238E27FC236}">
                <a16:creationId xmlns:a16="http://schemas.microsoft.com/office/drawing/2014/main" id="{626AB32F-2B90-06D6-5C9F-018C4CD257E6}"/>
              </a:ext>
            </a:extLst>
          </p:cNvPr>
          <p:cNvSpPr txBox="1"/>
          <p:nvPr/>
        </p:nvSpPr>
        <p:spPr>
          <a:xfrm>
            <a:off x="154003" y="4812506"/>
            <a:ext cx="6473247" cy="215444"/>
          </a:xfrm>
          <a:prstGeom prst="rect">
            <a:avLst/>
          </a:prstGeom>
          <a:noFill/>
        </p:spPr>
        <p:txBody>
          <a:bodyPr wrap="none" rtlCol="0">
            <a:spAutoFit/>
          </a:bodyPr>
          <a:lstStyle/>
          <a:p>
            <a:r>
              <a:rPr lang="en-CA" sz="788" dirty="0" err="1"/>
              <a:t>Yejin</a:t>
            </a:r>
            <a:r>
              <a:rPr lang="en-CA" sz="788" dirty="0"/>
              <a:t> Choi, Wissner-Slivka Chair, MacArthur Fellow, Paul G. Allen School of Computer Science &amp; Engineering, University of Washington</a:t>
            </a:r>
            <a:endParaRPr lang="en-US" sz="788"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241" y="1251752"/>
            <a:ext cx="5828536" cy="3325107"/>
          </a:xfrm>
          <a:prstGeom prst="rect">
            <a:avLst/>
          </a:prstGeom>
        </p:spPr>
      </p:pic>
      <p:sp>
        <p:nvSpPr>
          <p:cNvPr id="4" name="Rectangle 3"/>
          <p:cNvSpPr/>
          <p:nvPr/>
        </p:nvSpPr>
        <p:spPr>
          <a:xfrm>
            <a:off x="3136023" y="943975"/>
            <a:ext cx="4572000" cy="307777"/>
          </a:xfrm>
          <a:prstGeom prst="rect">
            <a:avLst/>
          </a:prstGeom>
        </p:spPr>
        <p:txBody>
          <a:bodyPr>
            <a:spAutoFit/>
          </a:bodyPr>
          <a:lstStyle/>
          <a:p>
            <a:r>
              <a:rPr lang="en-CA" dirty="0">
                <a:solidFill>
                  <a:srgbClr val="0B550B"/>
                </a:solidFill>
                <a:latin typeface="AdvGulliv"/>
              </a:rPr>
              <a:t>“Common sense is not so common” Voltaire</a:t>
            </a:r>
            <a:endParaRPr lang="en-US" dirty="0"/>
          </a:p>
        </p:txBody>
      </p:sp>
    </p:spTree>
    <p:extLst>
      <p:ext uri="{BB962C8B-B14F-4D97-AF65-F5344CB8AC3E}">
        <p14:creationId xmlns:p14="http://schemas.microsoft.com/office/powerpoint/2010/main" val="174866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cxnSp>
        <p:nvCxnSpPr>
          <p:cNvPr id="1200" name="Google Shape;1200;p158"/>
          <p:cNvCxnSpPr/>
          <p:nvPr/>
        </p:nvCxnSpPr>
        <p:spPr>
          <a:xfrm>
            <a:off x="1137700" y="2071469"/>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201" name="Google Shape;1201;p158"/>
          <p:cNvCxnSpPr/>
          <p:nvPr/>
        </p:nvCxnSpPr>
        <p:spPr>
          <a:xfrm>
            <a:off x="1137700" y="3356956"/>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202" name="Google Shape;1202;p158"/>
          <p:cNvCxnSpPr/>
          <p:nvPr/>
        </p:nvCxnSpPr>
        <p:spPr>
          <a:xfrm>
            <a:off x="1137700" y="2714213"/>
            <a:ext cx="6870900" cy="0"/>
          </a:xfrm>
          <a:prstGeom prst="straightConnector1">
            <a:avLst/>
          </a:prstGeom>
          <a:noFill/>
          <a:ln w="9525" cap="flat" cmpd="sng">
            <a:solidFill>
              <a:srgbClr val="2D2D2D"/>
            </a:solidFill>
            <a:prstDash val="solid"/>
            <a:round/>
            <a:headEnd type="none" w="med" len="med"/>
            <a:tailEnd type="none" w="med" len="med"/>
          </a:ln>
        </p:spPr>
      </p:cxnSp>
      <p:cxnSp>
        <p:nvCxnSpPr>
          <p:cNvPr id="1203" name="Google Shape;1203;p158"/>
          <p:cNvCxnSpPr/>
          <p:nvPr/>
        </p:nvCxnSpPr>
        <p:spPr>
          <a:xfrm>
            <a:off x="1137700" y="1428725"/>
            <a:ext cx="6870900" cy="0"/>
          </a:xfrm>
          <a:prstGeom prst="straightConnector1">
            <a:avLst/>
          </a:prstGeom>
          <a:noFill/>
          <a:ln w="9525" cap="flat" cmpd="sng">
            <a:solidFill>
              <a:srgbClr val="2D2D2D"/>
            </a:solidFill>
            <a:prstDash val="solid"/>
            <a:round/>
            <a:headEnd type="none" w="med" len="med"/>
            <a:tailEnd type="none" w="med" len="med"/>
          </a:ln>
        </p:spPr>
      </p:cxnSp>
      <p:sp>
        <p:nvSpPr>
          <p:cNvPr id="1204" name="Google Shape;1204;p158">
            <a:hlinkClick r:id="" action="ppaction://noaction"/>
          </p:cNvPr>
          <p:cNvSpPr txBox="1"/>
          <p:nvPr/>
        </p:nvSpPr>
        <p:spPr>
          <a:xfrm>
            <a:off x="1024532" y="1465775"/>
            <a:ext cx="56403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cs typeface="Helvetica Neue Light"/>
                <a:sym typeface="Helvetica Neue Light"/>
              </a:rPr>
              <a:t>01</a:t>
            </a:r>
            <a:r>
              <a:rPr lang="en" sz="2700" dirty="0">
                <a:solidFill>
                  <a:srgbClr val="2D2D2D"/>
                </a:solidFill>
                <a:latin typeface="Helvetica Neue Light"/>
                <a:ea typeface="Helvetica Neue Light"/>
                <a:cs typeface="Helvetica Neue Light"/>
                <a:sym typeface="Helvetica Neue Light"/>
              </a:rPr>
              <a:t>    </a:t>
            </a:r>
            <a:r>
              <a:rPr lang="en-US" sz="2700" dirty="0">
                <a:solidFill>
                  <a:srgbClr val="AAAAAA"/>
                </a:solidFill>
                <a:latin typeface="Helvetica Neue Light"/>
                <a:ea typeface="Helvetica Neue Light"/>
                <a:cs typeface="Helvetica Neue Light"/>
                <a:sym typeface="Helvetica Neue Light"/>
              </a:rPr>
              <a:t>Foundations</a:t>
            </a:r>
            <a:endParaRPr sz="2700" dirty="0">
              <a:solidFill>
                <a:srgbClr val="AAAAAA"/>
              </a:solidFill>
              <a:latin typeface="Helvetica Neue Light"/>
              <a:ea typeface="Helvetica Neue Light"/>
              <a:cs typeface="Helvetica Neue Light"/>
              <a:sym typeface="Helvetica Neue Light"/>
            </a:endParaRPr>
          </a:p>
        </p:txBody>
      </p:sp>
      <p:sp>
        <p:nvSpPr>
          <p:cNvPr id="1205" name="Google Shape;1205;p158">
            <a:hlinkClick r:id="rId3" action="ppaction://hlinksldjump"/>
          </p:cNvPr>
          <p:cNvSpPr txBox="1"/>
          <p:nvPr/>
        </p:nvSpPr>
        <p:spPr>
          <a:xfrm>
            <a:off x="1024537" y="2106675"/>
            <a:ext cx="69840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sym typeface="Helvetica Neue Light"/>
              </a:rPr>
              <a:t>02</a:t>
            </a:r>
            <a:r>
              <a:rPr lang="en" sz="2700" dirty="0">
                <a:solidFill>
                  <a:srgbClr val="2D2D2D"/>
                </a:solidFill>
                <a:latin typeface="Helvetica Neue Light"/>
                <a:ea typeface="Helvetica Neue Light"/>
                <a:cs typeface="Helvetica Neue Light"/>
                <a:sym typeface="Helvetica Neue Light"/>
              </a:rPr>
              <a:t>    </a:t>
            </a:r>
            <a:r>
              <a:rPr lang="en" sz="2700" dirty="0">
                <a:solidFill>
                  <a:schemeClr val="bg1">
                    <a:lumMod val="65000"/>
                  </a:schemeClr>
                </a:solidFill>
                <a:latin typeface="Helvetica Neue Light"/>
                <a:ea typeface="Helvetica Neue Light"/>
                <a:cs typeface="Helvetica Neue Light"/>
                <a:sym typeface="Helvetica Neue Light"/>
              </a:rPr>
              <a:t>Marketing Today</a:t>
            </a:r>
            <a:endParaRPr sz="2700" dirty="0">
              <a:solidFill>
                <a:schemeClr val="bg1">
                  <a:lumMod val="65000"/>
                </a:schemeClr>
              </a:solidFill>
              <a:latin typeface="Helvetica Neue Light"/>
              <a:ea typeface="Helvetica Neue Light"/>
              <a:cs typeface="Helvetica Neue Light"/>
              <a:sym typeface="Helvetica Neue Light"/>
            </a:endParaRPr>
          </a:p>
        </p:txBody>
      </p:sp>
      <p:sp>
        <p:nvSpPr>
          <p:cNvPr id="1206" name="Google Shape;1206;p158">
            <a:hlinkClick r:id="" action="ppaction://noaction"/>
          </p:cNvPr>
          <p:cNvSpPr txBox="1"/>
          <p:nvPr/>
        </p:nvSpPr>
        <p:spPr>
          <a:xfrm>
            <a:off x="1024529" y="2731625"/>
            <a:ext cx="46905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81C995"/>
                </a:solidFill>
                <a:latin typeface="Helvetica Neue Light"/>
                <a:ea typeface="Helvetica Neue Light"/>
                <a:sym typeface="Helvetica Neue Light"/>
              </a:rPr>
              <a:t>03</a:t>
            </a:r>
            <a:r>
              <a:rPr lang="en" sz="2700" dirty="0">
                <a:solidFill>
                  <a:srgbClr val="2D2D2D"/>
                </a:solidFill>
                <a:latin typeface="Helvetica Neue Light"/>
                <a:ea typeface="Helvetica Neue Light"/>
                <a:cs typeface="Helvetica Neue Light"/>
                <a:sym typeface="Helvetica Neue Light"/>
              </a:rPr>
              <a:t>    </a:t>
            </a:r>
            <a:r>
              <a:rPr lang="en" sz="2700" dirty="0">
                <a:solidFill>
                  <a:schemeClr val="bg1">
                    <a:lumMod val="65000"/>
                  </a:schemeClr>
                </a:solidFill>
                <a:latin typeface="Helvetica Neue Light"/>
                <a:ea typeface="Helvetica Neue Light"/>
                <a:sym typeface="Helvetica Neue Light"/>
              </a:rPr>
              <a:t>Marketing Tomorrow </a:t>
            </a:r>
            <a:endParaRPr sz="2700" dirty="0">
              <a:solidFill>
                <a:schemeClr val="bg1">
                  <a:lumMod val="65000"/>
                </a:schemeClr>
              </a:solidFill>
              <a:latin typeface="Helvetica Neue Light"/>
              <a:ea typeface="Helvetica Neue Light"/>
              <a:sym typeface="Helvetica Neue Light"/>
            </a:endParaRPr>
          </a:p>
        </p:txBody>
      </p:sp>
      <p:sp>
        <p:nvSpPr>
          <p:cNvPr id="1207" name="Google Shape;1207;p158"/>
          <p:cNvSpPr txBox="1"/>
          <p:nvPr/>
        </p:nvSpPr>
        <p:spPr>
          <a:xfrm>
            <a:off x="1044707" y="1030430"/>
            <a:ext cx="30000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2D2D2D"/>
                </a:solidFill>
                <a:latin typeface="Space Grotesk"/>
                <a:ea typeface="Space Grotesk"/>
                <a:cs typeface="Space Grotesk"/>
                <a:sym typeface="Space Grotesk"/>
              </a:rPr>
              <a:t>Agenda</a:t>
            </a:r>
            <a:endParaRPr sz="700">
              <a:solidFill>
                <a:srgbClr val="2D2D2D"/>
              </a:solidFill>
              <a:latin typeface="Space Grotesk"/>
              <a:ea typeface="Space Grotesk"/>
              <a:cs typeface="Space Grotesk"/>
              <a:sym typeface="Space Grotesk"/>
            </a:endParaRPr>
          </a:p>
        </p:txBody>
      </p:sp>
      <p:cxnSp>
        <p:nvCxnSpPr>
          <p:cNvPr id="1208" name="Google Shape;1208;p158"/>
          <p:cNvCxnSpPr/>
          <p:nvPr/>
        </p:nvCxnSpPr>
        <p:spPr>
          <a:xfrm rot="10800000" flipH="1">
            <a:off x="1817250" y="1753750"/>
            <a:ext cx="2997900" cy="2400"/>
          </a:xfrm>
          <a:prstGeom prst="straightConnector1">
            <a:avLst/>
          </a:prstGeom>
          <a:noFill/>
          <a:ln w="19050" cap="flat" cmpd="sng">
            <a:solidFill>
              <a:srgbClr val="AAAAAA"/>
            </a:solidFill>
            <a:prstDash val="solid"/>
            <a:round/>
            <a:headEnd type="none" w="med" len="med"/>
            <a:tailEnd type="none" w="med" len="med"/>
          </a:ln>
        </p:spPr>
      </p:cxnSp>
      <p:sp>
        <p:nvSpPr>
          <p:cNvPr id="1209" name="Google Shape;1209;p158">
            <a:hlinkClick r:id="rId4" action="ppaction://hlinksldjump"/>
          </p:cNvPr>
          <p:cNvSpPr txBox="1"/>
          <p:nvPr/>
        </p:nvSpPr>
        <p:spPr>
          <a:xfrm>
            <a:off x="1044699" y="3410775"/>
            <a:ext cx="5528700" cy="57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dirty="0">
                <a:solidFill>
                  <a:srgbClr val="085631"/>
                </a:solidFill>
                <a:latin typeface="Helvetica Neue Light"/>
                <a:ea typeface="Helvetica Neue Light"/>
                <a:cs typeface="Helvetica Neue Light"/>
                <a:sym typeface="Helvetica Neue Light"/>
              </a:rPr>
              <a:t>04</a:t>
            </a:r>
            <a:r>
              <a:rPr lang="en" sz="2700" dirty="0">
                <a:solidFill>
                  <a:srgbClr val="2D2D2D"/>
                </a:solidFill>
                <a:latin typeface="Helvetica Neue Light"/>
                <a:ea typeface="Helvetica Neue Light"/>
                <a:cs typeface="Helvetica Neue Light"/>
                <a:sym typeface="Helvetica Neue Light"/>
              </a:rPr>
              <a:t>    </a:t>
            </a:r>
            <a:r>
              <a:rPr lang="en-US" sz="2700" dirty="0">
                <a:solidFill>
                  <a:srgbClr val="2D2D2D"/>
                </a:solidFill>
                <a:latin typeface="Helvetica Neue Light"/>
                <a:ea typeface="Helvetica Neue Light"/>
                <a:cs typeface="Helvetica Neue Light"/>
                <a:sym typeface="Helvetica Neue Light"/>
              </a:rPr>
              <a:t>AI and Ethics</a:t>
            </a:r>
            <a:endParaRPr sz="2700" dirty="0">
              <a:solidFill>
                <a:srgbClr val="2D2D2D"/>
              </a:solidFill>
              <a:latin typeface="Helvetica Neue Light"/>
              <a:ea typeface="Helvetica Neue Light"/>
              <a:cs typeface="Helvetica Neue Light"/>
              <a:sym typeface="Helvetica Neue Light"/>
            </a:endParaRPr>
          </a:p>
        </p:txBody>
      </p:sp>
      <p:cxnSp>
        <p:nvCxnSpPr>
          <p:cNvPr id="12" name="Google Shape;1208;p158">
            <a:extLst>
              <a:ext uri="{FF2B5EF4-FFF2-40B4-BE49-F238E27FC236}">
                <a16:creationId xmlns:a16="http://schemas.microsoft.com/office/drawing/2014/main" id="{17205E15-A8AB-0A17-1FC2-E118EDEEC19F}"/>
              </a:ext>
            </a:extLst>
          </p:cNvPr>
          <p:cNvCxnSpPr/>
          <p:nvPr/>
        </p:nvCxnSpPr>
        <p:spPr>
          <a:xfrm rot="10800000" flipH="1">
            <a:off x="1817250" y="2409054"/>
            <a:ext cx="2997900" cy="2400"/>
          </a:xfrm>
          <a:prstGeom prst="straightConnector1">
            <a:avLst/>
          </a:prstGeom>
          <a:noFill/>
          <a:ln w="19050" cap="flat" cmpd="sng">
            <a:solidFill>
              <a:srgbClr val="AAAAAA"/>
            </a:solidFill>
            <a:prstDash val="solid"/>
            <a:round/>
            <a:headEnd type="none" w="med" len="med"/>
            <a:tailEnd type="none" w="med" len="med"/>
          </a:ln>
        </p:spPr>
      </p:cxnSp>
      <p:cxnSp>
        <p:nvCxnSpPr>
          <p:cNvPr id="13" name="Google Shape;1208;p158">
            <a:extLst>
              <a:ext uri="{FF2B5EF4-FFF2-40B4-BE49-F238E27FC236}">
                <a16:creationId xmlns:a16="http://schemas.microsoft.com/office/drawing/2014/main" id="{C1112209-381B-3AAE-0B71-0FE915469587}"/>
              </a:ext>
            </a:extLst>
          </p:cNvPr>
          <p:cNvCxnSpPr/>
          <p:nvPr/>
        </p:nvCxnSpPr>
        <p:spPr>
          <a:xfrm rot="10800000" flipH="1">
            <a:off x="1870829" y="3051797"/>
            <a:ext cx="2997900" cy="2400"/>
          </a:xfrm>
          <a:prstGeom prst="straightConnector1">
            <a:avLst/>
          </a:prstGeom>
          <a:noFill/>
          <a:ln w="19050" cap="flat" cmpd="sng">
            <a:solidFill>
              <a:srgbClr val="AAAAAA"/>
            </a:solidFill>
            <a:prstDash val="solid"/>
            <a:round/>
            <a:headEnd type="none" w="med" len="med"/>
            <a:tailEnd type="none" w="med" len="med"/>
          </a:ln>
        </p:spPr>
      </p:cxnSp>
    </p:spTree>
    <p:extLst>
      <p:ext uri="{BB962C8B-B14F-4D97-AF65-F5344CB8AC3E}">
        <p14:creationId xmlns:p14="http://schemas.microsoft.com/office/powerpoint/2010/main" val="11267005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8"/>
        <p:cNvGrpSpPr/>
        <p:nvPr/>
      </p:nvGrpSpPr>
      <p:grpSpPr>
        <a:xfrm>
          <a:off x="0" y="0"/>
          <a:ext cx="0" cy="0"/>
          <a:chOff x="0" y="0"/>
          <a:chExt cx="0" cy="0"/>
        </a:xfrm>
      </p:grpSpPr>
      <p:sp>
        <p:nvSpPr>
          <p:cNvPr id="1299" name="Google Shape;1299;p162"/>
          <p:cNvSpPr txBox="1"/>
          <p:nvPr/>
        </p:nvSpPr>
        <p:spPr>
          <a:xfrm>
            <a:off x="336225" y="1926150"/>
            <a:ext cx="8471700" cy="213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CA" sz="3800" b="1" dirty="0">
                <a:solidFill>
                  <a:schemeClr val="lt1"/>
                </a:solidFill>
                <a:latin typeface="Helvetica Neue"/>
                <a:ea typeface="Helvetica Neue"/>
                <a:cs typeface="Helvetica Neue"/>
                <a:sym typeface="Helvetica Neue"/>
              </a:rPr>
              <a:t>AI and Ethics</a:t>
            </a:r>
            <a:endParaRPr sz="3800" b="1" dirty="0">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US" sz="2900" dirty="0">
                <a:solidFill>
                  <a:schemeClr val="lt1"/>
                </a:solidFill>
                <a:latin typeface="Helvetica Neue"/>
                <a:ea typeface="Helvetica Neue"/>
                <a:cs typeface="Helvetica Neue"/>
                <a:sym typeface="Helvetica Neue"/>
              </a:rPr>
              <a:t> </a:t>
            </a:r>
            <a:endParaRPr sz="2900" dirty="0">
              <a:solidFill>
                <a:schemeClr val="lt1"/>
              </a:solidFill>
              <a:latin typeface="Helvetica Neue"/>
              <a:ea typeface="Helvetica Neue"/>
              <a:cs typeface="Helvetica Neue"/>
              <a:sym typeface="Helvetica Neue"/>
            </a:endParaRPr>
          </a:p>
        </p:txBody>
      </p:sp>
      <p:sp>
        <p:nvSpPr>
          <p:cNvPr id="1300" name="Google Shape;1300;p162"/>
          <p:cNvSpPr txBox="1"/>
          <p:nvPr/>
        </p:nvSpPr>
        <p:spPr>
          <a:xfrm>
            <a:off x="2489550" y="2765132"/>
            <a:ext cx="4164900" cy="46163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800" b="1" dirty="0">
                <a:solidFill>
                  <a:schemeClr val="lt1"/>
                </a:solidFill>
                <a:latin typeface="Helvetica Neue"/>
                <a:ea typeface="Helvetica Neue"/>
                <a:cs typeface="Helvetica Neue"/>
                <a:sym typeface="Helvetica Neue"/>
              </a:rPr>
              <a:t>(The Dark Side of AI)</a:t>
            </a:r>
            <a:endParaRPr sz="1800" b="1" dirty="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286479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person, indoor&#10;&#10;Description automatically generated">
            <a:extLst>
              <a:ext uri="{FF2B5EF4-FFF2-40B4-BE49-F238E27FC236}">
                <a16:creationId xmlns:a16="http://schemas.microsoft.com/office/drawing/2014/main" id="{28DD08FD-D4B6-758B-4837-FD1EE8F8B309}"/>
              </a:ext>
            </a:extLst>
          </p:cNvPr>
          <p:cNvPicPr>
            <a:picLocks noChangeAspect="1"/>
          </p:cNvPicPr>
          <p:nvPr/>
        </p:nvPicPr>
        <p:blipFill rotWithShape="1">
          <a:blip r:embed="rId2"/>
          <a:srcRect/>
          <a:stretch/>
        </p:blipFill>
        <p:spPr>
          <a:xfrm>
            <a:off x="0" y="63621"/>
            <a:ext cx="9144000" cy="5016257"/>
          </a:xfrm>
          <a:prstGeom prst="rect">
            <a:avLst/>
          </a:prstGeom>
        </p:spPr>
      </p:pic>
    </p:spTree>
    <p:extLst>
      <p:ext uri="{BB962C8B-B14F-4D97-AF65-F5344CB8AC3E}">
        <p14:creationId xmlns:p14="http://schemas.microsoft.com/office/powerpoint/2010/main" val="1033625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r driving on a road&#10;&#10;Description automatically generated with medium confidence">
            <a:hlinkClick r:id="rId2"/>
            <a:extLst>
              <a:ext uri="{FF2B5EF4-FFF2-40B4-BE49-F238E27FC236}">
                <a16:creationId xmlns:a16="http://schemas.microsoft.com/office/drawing/2014/main" id="{7DB816A9-9D1C-863E-BB84-731B3CC20918}"/>
              </a:ext>
            </a:extLst>
          </p:cNvPr>
          <p:cNvPicPr>
            <a:picLocks noChangeAspect="1"/>
          </p:cNvPicPr>
          <p:nvPr/>
        </p:nvPicPr>
        <p:blipFill>
          <a:blip r:embed="rId3"/>
          <a:stretch>
            <a:fillRect/>
          </a:stretch>
        </p:blipFill>
        <p:spPr>
          <a:xfrm>
            <a:off x="0" y="0"/>
            <a:ext cx="9144000" cy="6064120"/>
          </a:xfrm>
          <a:prstGeom prst="rect">
            <a:avLst/>
          </a:prstGeom>
        </p:spPr>
      </p:pic>
    </p:spTree>
    <p:extLst>
      <p:ext uri="{BB962C8B-B14F-4D97-AF65-F5344CB8AC3E}">
        <p14:creationId xmlns:p14="http://schemas.microsoft.com/office/powerpoint/2010/main" val="1058260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yping on a computer&#10;&#10;Description automatically generated">
            <a:hlinkClick r:id="rId2"/>
            <a:extLst>
              <a:ext uri="{FF2B5EF4-FFF2-40B4-BE49-F238E27FC236}">
                <a16:creationId xmlns:a16="http://schemas.microsoft.com/office/drawing/2014/main" id="{ABD95282-EB58-6023-E41D-4BF037845940}"/>
              </a:ext>
            </a:extLst>
          </p:cNvPr>
          <p:cNvPicPr>
            <a:picLocks noChangeAspect="1"/>
          </p:cNvPicPr>
          <p:nvPr/>
        </p:nvPicPr>
        <p:blipFill rotWithShape="1">
          <a:blip r:embed="rId3"/>
          <a:srcRect t="15659"/>
          <a:stretch/>
        </p:blipFill>
        <p:spPr>
          <a:xfrm>
            <a:off x="1960283" y="1652321"/>
            <a:ext cx="4964391" cy="3191684"/>
          </a:xfrm>
          <a:prstGeom prst="rect">
            <a:avLst/>
          </a:prstGeom>
        </p:spPr>
      </p:pic>
      <p:pic>
        <p:nvPicPr>
          <p:cNvPr id="6" name="Picture 5" descr="A close-up of a sign&#10;&#10;Description automatically generated">
            <a:extLst>
              <a:ext uri="{FF2B5EF4-FFF2-40B4-BE49-F238E27FC236}">
                <a16:creationId xmlns:a16="http://schemas.microsoft.com/office/drawing/2014/main" id="{626AD864-597A-667B-0CD0-E2CE1DADD6FA}"/>
              </a:ext>
            </a:extLst>
          </p:cNvPr>
          <p:cNvPicPr>
            <a:picLocks noChangeAspect="1"/>
          </p:cNvPicPr>
          <p:nvPr/>
        </p:nvPicPr>
        <p:blipFill>
          <a:blip r:embed="rId4"/>
          <a:stretch>
            <a:fillRect/>
          </a:stretch>
        </p:blipFill>
        <p:spPr>
          <a:xfrm>
            <a:off x="0" y="0"/>
            <a:ext cx="9144000" cy="1652321"/>
          </a:xfrm>
          <a:prstGeom prst="rect">
            <a:avLst/>
          </a:prstGeom>
        </p:spPr>
      </p:pic>
      <p:sp>
        <p:nvSpPr>
          <p:cNvPr id="7" name="TextBox 6">
            <a:extLst>
              <a:ext uri="{FF2B5EF4-FFF2-40B4-BE49-F238E27FC236}">
                <a16:creationId xmlns:a16="http://schemas.microsoft.com/office/drawing/2014/main" id="{E6F8403B-3174-7726-1C2A-85132BB43A43}"/>
              </a:ext>
            </a:extLst>
          </p:cNvPr>
          <p:cNvSpPr txBox="1"/>
          <p:nvPr/>
        </p:nvSpPr>
        <p:spPr>
          <a:xfrm>
            <a:off x="1189825" y="4844005"/>
            <a:ext cx="6505307" cy="307777"/>
          </a:xfrm>
          <a:prstGeom prst="rect">
            <a:avLst/>
          </a:prstGeom>
          <a:noFill/>
        </p:spPr>
        <p:txBody>
          <a:bodyPr wrap="none" rtlCol="0">
            <a:spAutoFit/>
          </a:bodyPr>
          <a:lstStyle/>
          <a:p>
            <a:r>
              <a:rPr lang="en-CA" b="0" i="0" dirty="0">
                <a:solidFill>
                  <a:srgbClr val="000000"/>
                </a:solidFill>
                <a:effectLst/>
                <a:highlight>
                  <a:srgbClr val="FFFFFF"/>
                </a:highlight>
                <a:latin typeface="cnn_sans_display"/>
              </a:rPr>
              <a:t>“(In the) multi-person video conference, it turns out that everyone [he saw] was fake,”</a:t>
            </a:r>
            <a:endParaRPr lang="en-US" dirty="0"/>
          </a:p>
        </p:txBody>
      </p:sp>
    </p:spTree>
    <p:extLst>
      <p:ext uri="{BB962C8B-B14F-4D97-AF65-F5344CB8AC3E}">
        <p14:creationId xmlns:p14="http://schemas.microsoft.com/office/powerpoint/2010/main" val="15131603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B7891-EF91-2767-32C0-2DBFC5B00A53}"/>
              </a:ext>
            </a:extLst>
          </p:cNvPr>
          <p:cNvSpPr>
            <a:spLocks noGrp="1"/>
          </p:cNvSpPr>
          <p:nvPr>
            <p:ph type="ctrTitle"/>
          </p:nvPr>
        </p:nvSpPr>
        <p:spPr/>
        <p:txBody>
          <a:bodyPr/>
          <a:lstStyle/>
          <a:p>
            <a:r>
              <a:rPr lang="en-US" dirty="0">
                <a:solidFill>
                  <a:schemeClr val="tx1"/>
                </a:solidFill>
              </a:rPr>
              <a:t>Final Thoughts</a:t>
            </a:r>
          </a:p>
        </p:txBody>
      </p:sp>
      <p:sp>
        <p:nvSpPr>
          <p:cNvPr id="3" name="Subtitle 2">
            <a:extLst>
              <a:ext uri="{FF2B5EF4-FFF2-40B4-BE49-F238E27FC236}">
                <a16:creationId xmlns:a16="http://schemas.microsoft.com/office/drawing/2014/main" id="{57300965-1C00-ECF1-84F6-D85A3B0FD1BA}"/>
              </a:ext>
            </a:extLst>
          </p:cNvPr>
          <p:cNvSpPr>
            <a:spLocks noGrp="1"/>
          </p:cNvSpPr>
          <p:nvPr>
            <p:ph type="subTitle" idx="1"/>
          </p:nvPr>
        </p:nvSpPr>
        <p:spPr/>
        <p:txBody>
          <a:bodyPr/>
          <a:lstStyle/>
          <a:p>
            <a:r>
              <a:rPr lang="en-US" dirty="0"/>
              <a:t>Will AI overcome human intelligence? What is coming in the next 3 years?</a:t>
            </a:r>
          </a:p>
        </p:txBody>
      </p:sp>
    </p:spTree>
    <p:extLst>
      <p:ext uri="{BB962C8B-B14F-4D97-AF65-F5344CB8AC3E}">
        <p14:creationId xmlns:p14="http://schemas.microsoft.com/office/powerpoint/2010/main" val="82240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E115A2-2C67-1F45-826C-6DCAAFA6C852}"/>
              </a:ext>
            </a:extLst>
          </p:cNvPr>
          <p:cNvSpPr txBox="1">
            <a:spLocks/>
          </p:cNvSpPr>
          <p:nvPr/>
        </p:nvSpPr>
        <p:spPr>
          <a:xfrm>
            <a:off x="342989" y="330994"/>
            <a:ext cx="8469900" cy="69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AI will most certainly supersede human intelligence</a:t>
            </a:r>
            <a:br>
              <a:rPr lang="en-US" sz="2000" b="1" dirty="0">
                <a:solidFill>
                  <a:schemeClr val="dk1"/>
                </a:solidFill>
                <a:latin typeface="Montserrat"/>
                <a:sym typeface="Montserrat"/>
              </a:rPr>
            </a:br>
            <a:r>
              <a:rPr lang="en-US" sz="1800" b="1" dirty="0">
                <a:solidFill>
                  <a:srgbClr val="085631"/>
                </a:solidFill>
                <a:latin typeface="Helvetica Neue"/>
                <a:ea typeface="Helvetica Neue"/>
                <a:cs typeface="Helvetica Neue"/>
                <a:sym typeface="Montserrat"/>
              </a:rPr>
              <a:t>It is in our hands to use it to </a:t>
            </a:r>
            <a:r>
              <a:rPr lang="en-CA" sz="1800" b="1" dirty="0">
                <a:solidFill>
                  <a:srgbClr val="085631"/>
                </a:solidFill>
                <a:latin typeface="Helvetica Neue"/>
                <a:ea typeface="Helvetica Neue"/>
                <a:cs typeface="Helvetica Neue"/>
              </a:rPr>
              <a:t>reset global equality and redistribution of power and wealth</a:t>
            </a:r>
            <a:endParaRPr lang="en-US" sz="1800" b="1" dirty="0">
              <a:solidFill>
                <a:srgbClr val="085631"/>
              </a:solidFill>
              <a:latin typeface="Helvetica Neue"/>
              <a:ea typeface="Helvetica Neue"/>
              <a:cs typeface="Helvetica Neue"/>
              <a:sym typeface="Montserrat"/>
            </a:endParaRPr>
          </a:p>
        </p:txBody>
      </p:sp>
      <p:pic>
        <p:nvPicPr>
          <p:cNvPr id="3" name="Picture 2" descr="A person in a grey shirt&#10;&#10;Description automatically generated with low confidence">
            <a:hlinkClick r:id="rId3"/>
            <a:extLst>
              <a:ext uri="{FF2B5EF4-FFF2-40B4-BE49-F238E27FC236}">
                <a16:creationId xmlns:a16="http://schemas.microsoft.com/office/drawing/2014/main" id="{4D5E7621-57DC-659D-EF67-47A412113FDF}"/>
              </a:ext>
            </a:extLst>
          </p:cNvPr>
          <p:cNvPicPr>
            <a:picLocks noChangeAspect="1"/>
          </p:cNvPicPr>
          <p:nvPr/>
        </p:nvPicPr>
        <p:blipFill>
          <a:blip r:embed="rId4"/>
          <a:stretch>
            <a:fillRect/>
          </a:stretch>
        </p:blipFill>
        <p:spPr>
          <a:xfrm>
            <a:off x="1070264" y="1301066"/>
            <a:ext cx="6670964" cy="3411043"/>
          </a:xfrm>
          <a:prstGeom prst="rect">
            <a:avLst/>
          </a:prstGeom>
        </p:spPr>
      </p:pic>
    </p:spTree>
    <p:extLst>
      <p:ext uri="{BB962C8B-B14F-4D97-AF65-F5344CB8AC3E}">
        <p14:creationId xmlns:p14="http://schemas.microsoft.com/office/powerpoint/2010/main" val="3204011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24"/>
        <p:cNvGrpSpPr/>
        <p:nvPr/>
      </p:nvGrpSpPr>
      <p:grpSpPr>
        <a:xfrm>
          <a:off x="0" y="0"/>
          <a:ext cx="0" cy="0"/>
          <a:chOff x="0" y="0"/>
          <a:chExt cx="0" cy="0"/>
        </a:xfrm>
      </p:grpSpPr>
      <p:grpSp>
        <p:nvGrpSpPr>
          <p:cNvPr id="2625" name="Google Shape;2625;p213"/>
          <p:cNvGrpSpPr/>
          <p:nvPr/>
        </p:nvGrpSpPr>
        <p:grpSpPr>
          <a:xfrm>
            <a:off x="3209931" y="26"/>
            <a:ext cx="2724123" cy="5143473"/>
            <a:chOff x="3209931" y="26"/>
            <a:chExt cx="2724123" cy="5143473"/>
          </a:xfrm>
        </p:grpSpPr>
        <p:sp>
          <p:nvSpPr>
            <p:cNvPr id="2626" name="Google Shape;2626;p213"/>
            <p:cNvSpPr/>
            <p:nvPr/>
          </p:nvSpPr>
          <p:spPr>
            <a:xfrm>
              <a:off x="4555514" y="2011084"/>
              <a:ext cx="440762" cy="361572"/>
            </a:xfrm>
            <a:custGeom>
              <a:avLst/>
              <a:gdLst/>
              <a:ahLst/>
              <a:cxnLst/>
              <a:rect l="l" t="t" r="r" b="b"/>
              <a:pathLst>
                <a:path w="17950" h="14725" extrusionOk="0">
                  <a:moveTo>
                    <a:pt x="11482" y="1"/>
                  </a:moveTo>
                  <a:cubicBezTo>
                    <a:pt x="9059" y="1"/>
                    <a:pt x="7232" y="783"/>
                    <a:pt x="5965" y="2368"/>
                  </a:cubicBezTo>
                  <a:lnTo>
                    <a:pt x="5741" y="392"/>
                  </a:lnTo>
                  <a:lnTo>
                    <a:pt x="0" y="392"/>
                  </a:lnTo>
                  <a:lnTo>
                    <a:pt x="0" y="14725"/>
                  </a:lnTo>
                  <a:lnTo>
                    <a:pt x="6132" y="14725"/>
                  </a:lnTo>
                  <a:lnTo>
                    <a:pt x="6132" y="7083"/>
                  </a:lnTo>
                  <a:cubicBezTo>
                    <a:pt x="6132" y="6468"/>
                    <a:pt x="6263" y="5928"/>
                    <a:pt x="6542" y="5462"/>
                  </a:cubicBezTo>
                  <a:cubicBezTo>
                    <a:pt x="6822" y="5014"/>
                    <a:pt x="7213" y="4697"/>
                    <a:pt x="7698" y="4455"/>
                  </a:cubicBezTo>
                  <a:cubicBezTo>
                    <a:pt x="8183" y="4213"/>
                    <a:pt x="8723" y="4082"/>
                    <a:pt x="9320" y="4082"/>
                  </a:cubicBezTo>
                  <a:cubicBezTo>
                    <a:pt x="10102" y="4082"/>
                    <a:pt x="10717" y="4287"/>
                    <a:pt x="11165" y="4697"/>
                  </a:cubicBezTo>
                  <a:cubicBezTo>
                    <a:pt x="11612" y="5089"/>
                    <a:pt x="11836" y="5648"/>
                    <a:pt x="11836" y="6356"/>
                  </a:cubicBezTo>
                  <a:lnTo>
                    <a:pt x="11836" y="14725"/>
                  </a:lnTo>
                  <a:lnTo>
                    <a:pt x="17949" y="14725"/>
                  </a:lnTo>
                  <a:lnTo>
                    <a:pt x="17949" y="5219"/>
                  </a:lnTo>
                  <a:cubicBezTo>
                    <a:pt x="17949" y="4120"/>
                    <a:pt x="17669" y="3188"/>
                    <a:pt x="17073" y="2405"/>
                  </a:cubicBezTo>
                  <a:cubicBezTo>
                    <a:pt x="16533" y="1603"/>
                    <a:pt x="15750" y="1007"/>
                    <a:pt x="14781" y="616"/>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13"/>
            <p:cNvSpPr/>
            <p:nvPr/>
          </p:nvSpPr>
          <p:spPr>
            <a:xfrm>
              <a:off x="5501076" y="2007892"/>
              <a:ext cx="432536" cy="378491"/>
            </a:xfrm>
            <a:custGeom>
              <a:avLst/>
              <a:gdLst/>
              <a:ahLst/>
              <a:cxnLst/>
              <a:rect l="l" t="t" r="r" b="b"/>
              <a:pathLst>
                <a:path w="17615" h="15414" extrusionOk="0">
                  <a:moveTo>
                    <a:pt x="8649" y="0"/>
                  </a:moveTo>
                  <a:cubicBezTo>
                    <a:pt x="5891" y="0"/>
                    <a:pt x="3840" y="429"/>
                    <a:pt x="2480" y="1305"/>
                  </a:cubicBezTo>
                  <a:cubicBezTo>
                    <a:pt x="1119" y="2143"/>
                    <a:pt x="448" y="3336"/>
                    <a:pt x="448" y="4846"/>
                  </a:cubicBezTo>
                  <a:cubicBezTo>
                    <a:pt x="448" y="6132"/>
                    <a:pt x="952" y="7139"/>
                    <a:pt x="1939" y="7865"/>
                  </a:cubicBezTo>
                  <a:cubicBezTo>
                    <a:pt x="2964" y="8611"/>
                    <a:pt x="4549" y="9058"/>
                    <a:pt x="6692" y="9263"/>
                  </a:cubicBezTo>
                  <a:lnTo>
                    <a:pt x="9991" y="9580"/>
                  </a:lnTo>
                  <a:cubicBezTo>
                    <a:pt x="10625" y="9617"/>
                    <a:pt x="11109" y="9767"/>
                    <a:pt x="11426" y="9953"/>
                  </a:cubicBezTo>
                  <a:cubicBezTo>
                    <a:pt x="11762" y="10139"/>
                    <a:pt x="11929" y="10419"/>
                    <a:pt x="11929" y="10792"/>
                  </a:cubicBezTo>
                  <a:cubicBezTo>
                    <a:pt x="11929" y="11239"/>
                    <a:pt x="11687" y="11574"/>
                    <a:pt x="11203" y="11817"/>
                  </a:cubicBezTo>
                  <a:cubicBezTo>
                    <a:pt x="10718" y="12040"/>
                    <a:pt x="9991" y="12134"/>
                    <a:pt x="8966" y="12134"/>
                  </a:cubicBezTo>
                  <a:cubicBezTo>
                    <a:pt x="7922" y="12134"/>
                    <a:pt x="7177" y="12003"/>
                    <a:pt x="6692" y="11724"/>
                  </a:cubicBezTo>
                  <a:cubicBezTo>
                    <a:pt x="6226" y="11425"/>
                    <a:pt x="5928" y="10978"/>
                    <a:pt x="5816" y="10382"/>
                  </a:cubicBezTo>
                  <a:lnTo>
                    <a:pt x="1" y="10531"/>
                  </a:lnTo>
                  <a:cubicBezTo>
                    <a:pt x="448" y="13792"/>
                    <a:pt x="3319" y="15414"/>
                    <a:pt x="8705" y="15414"/>
                  </a:cubicBezTo>
                  <a:cubicBezTo>
                    <a:pt x="11594" y="15414"/>
                    <a:pt x="13812" y="15004"/>
                    <a:pt x="15340" y="14165"/>
                  </a:cubicBezTo>
                  <a:cubicBezTo>
                    <a:pt x="16850" y="13326"/>
                    <a:pt x="17614" y="12003"/>
                    <a:pt x="17614" y="10195"/>
                  </a:cubicBezTo>
                  <a:cubicBezTo>
                    <a:pt x="17595" y="7604"/>
                    <a:pt x="15452" y="6095"/>
                    <a:pt x="11147" y="5722"/>
                  </a:cubicBezTo>
                  <a:lnTo>
                    <a:pt x="7941" y="5442"/>
                  </a:lnTo>
                  <a:cubicBezTo>
                    <a:pt x="7214" y="5368"/>
                    <a:pt x="6692" y="5256"/>
                    <a:pt x="6375" y="5088"/>
                  </a:cubicBezTo>
                  <a:cubicBezTo>
                    <a:pt x="6040" y="4883"/>
                    <a:pt x="5853" y="4622"/>
                    <a:pt x="5853" y="4287"/>
                  </a:cubicBezTo>
                  <a:cubicBezTo>
                    <a:pt x="5853" y="3914"/>
                    <a:pt x="6096" y="3635"/>
                    <a:pt x="6524" y="3448"/>
                  </a:cubicBezTo>
                  <a:cubicBezTo>
                    <a:pt x="6990" y="3243"/>
                    <a:pt x="7624" y="3131"/>
                    <a:pt x="8425" y="3131"/>
                  </a:cubicBezTo>
                  <a:cubicBezTo>
                    <a:pt x="9395" y="3131"/>
                    <a:pt x="10103" y="3243"/>
                    <a:pt x="10532" y="3467"/>
                  </a:cubicBezTo>
                  <a:cubicBezTo>
                    <a:pt x="10998" y="3690"/>
                    <a:pt x="11277" y="4063"/>
                    <a:pt x="11370" y="4585"/>
                  </a:cubicBezTo>
                  <a:lnTo>
                    <a:pt x="17036" y="4436"/>
                  </a:lnTo>
                  <a:cubicBezTo>
                    <a:pt x="16775" y="2982"/>
                    <a:pt x="15937" y="1864"/>
                    <a:pt x="14539" y="1137"/>
                  </a:cubicBezTo>
                  <a:cubicBezTo>
                    <a:pt x="13141" y="373"/>
                    <a:pt x="11184" y="0"/>
                    <a:pt x="8649"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13"/>
            <p:cNvSpPr/>
            <p:nvPr/>
          </p:nvSpPr>
          <p:spPr>
            <a:xfrm>
              <a:off x="5052556" y="26"/>
              <a:ext cx="475532" cy="2372529"/>
            </a:xfrm>
            <a:custGeom>
              <a:avLst/>
              <a:gdLst/>
              <a:ahLst/>
              <a:cxnLst/>
              <a:rect l="l" t="t" r="r" b="b"/>
              <a:pathLst>
                <a:path w="19366" h="96621" extrusionOk="0">
                  <a:moveTo>
                    <a:pt x="1" y="0"/>
                  </a:moveTo>
                  <a:lnTo>
                    <a:pt x="1" y="5386"/>
                  </a:lnTo>
                  <a:lnTo>
                    <a:pt x="1" y="8648"/>
                  </a:lnTo>
                  <a:lnTo>
                    <a:pt x="1" y="14221"/>
                  </a:lnTo>
                  <a:lnTo>
                    <a:pt x="1" y="17669"/>
                  </a:lnTo>
                  <a:lnTo>
                    <a:pt x="1" y="23242"/>
                  </a:lnTo>
                  <a:lnTo>
                    <a:pt x="1" y="26522"/>
                  </a:lnTo>
                  <a:lnTo>
                    <a:pt x="1" y="32263"/>
                  </a:lnTo>
                  <a:lnTo>
                    <a:pt x="1" y="35543"/>
                  </a:lnTo>
                  <a:lnTo>
                    <a:pt x="1" y="47192"/>
                  </a:lnTo>
                  <a:lnTo>
                    <a:pt x="1" y="50286"/>
                  </a:lnTo>
                  <a:lnTo>
                    <a:pt x="1" y="62103"/>
                  </a:lnTo>
                  <a:lnTo>
                    <a:pt x="1" y="65215"/>
                  </a:lnTo>
                  <a:lnTo>
                    <a:pt x="1" y="76846"/>
                  </a:lnTo>
                  <a:lnTo>
                    <a:pt x="1" y="80126"/>
                  </a:lnTo>
                  <a:lnTo>
                    <a:pt x="1" y="96621"/>
                  </a:lnTo>
                  <a:lnTo>
                    <a:pt x="6114" y="96621"/>
                  </a:lnTo>
                  <a:lnTo>
                    <a:pt x="6114" y="92148"/>
                  </a:lnTo>
                  <a:lnTo>
                    <a:pt x="7605" y="91048"/>
                  </a:lnTo>
                  <a:lnTo>
                    <a:pt x="8910" y="92763"/>
                  </a:lnTo>
                  <a:lnTo>
                    <a:pt x="11910" y="96621"/>
                  </a:lnTo>
                  <a:lnTo>
                    <a:pt x="19366" y="96621"/>
                  </a:lnTo>
                  <a:lnTo>
                    <a:pt x="11743" y="88066"/>
                  </a:lnTo>
                  <a:lnTo>
                    <a:pt x="18732" y="82307"/>
                  </a:lnTo>
                  <a:lnTo>
                    <a:pt x="11370" y="82307"/>
                  </a:lnTo>
                  <a:lnTo>
                    <a:pt x="8593" y="84730"/>
                  </a:lnTo>
                  <a:lnTo>
                    <a:pt x="6077" y="87115"/>
                  </a:lnTo>
                  <a:lnTo>
                    <a:pt x="6114" y="84114"/>
                  </a:lnTo>
                  <a:lnTo>
                    <a:pt x="6114" y="80126"/>
                  </a:lnTo>
                  <a:lnTo>
                    <a:pt x="6114" y="77405"/>
                  </a:lnTo>
                  <a:lnTo>
                    <a:pt x="7605" y="76305"/>
                  </a:lnTo>
                  <a:lnTo>
                    <a:pt x="8910" y="78020"/>
                  </a:lnTo>
                  <a:lnTo>
                    <a:pt x="10550" y="80126"/>
                  </a:lnTo>
                  <a:lnTo>
                    <a:pt x="17819" y="80126"/>
                  </a:lnTo>
                  <a:lnTo>
                    <a:pt x="11743" y="73323"/>
                  </a:lnTo>
                  <a:lnTo>
                    <a:pt x="18732" y="67564"/>
                  </a:lnTo>
                  <a:lnTo>
                    <a:pt x="11370" y="67564"/>
                  </a:lnTo>
                  <a:lnTo>
                    <a:pt x="8593" y="69987"/>
                  </a:lnTo>
                  <a:lnTo>
                    <a:pt x="6077" y="72372"/>
                  </a:lnTo>
                  <a:lnTo>
                    <a:pt x="6114" y="69353"/>
                  </a:lnTo>
                  <a:lnTo>
                    <a:pt x="6114" y="65215"/>
                  </a:lnTo>
                  <a:lnTo>
                    <a:pt x="6114" y="62494"/>
                  </a:lnTo>
                  <a:lnTo>
                    <a:pt x="7605" y="61376"/>
                  </a:lnTo>
                  <a:lnTo>
                    <a:pt x="8910" y="63091"/>
                  </a:lnTo>
                  <a:lnTo>
                    <a:pt x="10550" y="65215"/>
                  </a:lnTo>
                  <a:lnTo>
                    <a:pt x="17819" y="65215"/>
                  </a:lnTo>
                  <a:lnTo>
                    <a:pt x="11743" y="58394"/>
                  </a:lnTo>
                  <a:lnTo>
                    <a:pt x="18732" y="52634"/>
                  </a:lnTo>
                  <a:lnTo>
                    <a:pt x="11370" y="52634"/>
                  </a:lnTo>
                  <a:lnTo>
                    <a:pt x="8593" y="55057"/>
                  </a:lnTo>
                  <a:lnTo>
                    <a:pt x="6077" y="57462"/>
                  </a:lnTo>
                  <a:lnTo>
                    <a:pt x="6114" y="54442"/>
                  </a:lnTo>
                  <a:lnTo>
                    <a:pt x="6114" y="50286"/>
                  </a:lnTo>
                  <a:lnTo>
                    <a:pt x="6114" y="47565"/>
                  </a:lnTo>
                  <a:lnTo>
                    <a:pt x="7605" y="46465"/>
                  </a:lnTo>
                  <a:lnTo>
                    <a:pt x="8910" y="48180"/>
                  </a:lnTo>
                  <a:lnTo>
                    <a:pt x="10550" y="50286"/>
                  </a:lnTo>
                  <a:lnTo>
                    <a:pt x="17819" y="50286"/>
                  </a:lnTo>
                  <a:lnTo>
                    <a:pt x="11743" y="43483"/>
                  </a:lnTo>
                  <a:lnTo>
                    <a:pt x="18732" y="37724"/>
                  </a:lnTo>
                  <a:lnTo>
                    <a:pt x="11370" y="37724"/>
                  </a:lnTo>
                  <a:lnTo>
                    <a:pt x="8593" y="40147"/>
                  </a:lnTo>
                  <a:lnTo>
                    <a:pt x="6077" y="42533"/>
                  </a:lnTo>
                  <a:lnTo>
                    <a:pt x="6114" y="39513"/>
                  </a:lnTo>
                  <a:lnTo>
                    <a:pt x="6114" y="35543"/>
                  </a:lnTo>
                  <a:lnTo>
                    <a:pt x="12712" y="35543"/>
                  </a:lnTo>
                  <a:lnTo>
                    <a:pt x="11743" y="34462"/>
                  </a:lnTo>
                  <a:lnTo>
                    <a:pt x="18732" y="28703"/>
                  </a:lnTo>
                  <a:lnTo>
                    <a:pt x="11370" y="28703"/>
                  </a:lnTo>
                  <a:lnTo>
                    <a:pt x="8593" y="31126"/>
                  </a:lnTo>
                  <a:lnTo>
                    <a:pt x="6114" y="33456"/>
                  </a:lnTo>
                  <a:lnTo>
                    <a:pt x="6114" y="32263"/>
                  </a:lnTo>
                  <a:lnTo>
                    <a:pt x="6077" y="32263"/>
                  </a:lnTo>
                  <a:lnTo>
                    <a:pt x="6114" y="30492"/>
                  </a:lnTo>
                  <a:lnTo>
                    <a:pt x="6114" y="26522"/>
                  </a:lnTo>
                  <a:lnTo>
                    <a:pt x="12712" y="26522"/>
                  </a:lnTo>
                  <a:lnTo>
                    <a:pt x="11743" y="25441"/>
                  </a:lnTo>
                  <a:lnTo>
                    <a:pt x="18732" y="19682"/>
                  </a:lnTo>
                  <a:lnTo>
                    <a:pt x="11370" y="19682"/>
                  </a:lnTo>
                  <a:lnTo>
                    <a:pt x="8593" y="22105"/>
                  </a:lnTo>
                  <a:lnTo>
                    <a:pt x="6114" y="24435"/>
                  </a:lnTo>
                  <a:lnTo>
                    <a:pt x="6114" y="23242"/>
                  </a:lnTo>
                  <a:lnTo>
                    <a:pt x="6077" y="23242"/>
                  </a:lnTo>
                  <a:lnTo>
                    <a:pt x="6114" y="21471"/>
                  </a:lnTo>
                  <a:lnTo>
                    <a:pt x="6114" y="17669"/>
                  </a:lnTo>
                  <a:lnTo>
                    <a:pt x="12712" y="17669"/>
                  </a:lnTo>
                  <a:lnTo>
                    <a:pt x="11743" y="16588"/>
                  </a:lnTo>
                  <a:lnTo>
                    <a:pt x="18732" y="10829"/>
                  </a:lnTo>
                  <a:lnTo>
                    <a:pt x="11370" y="10829"/>
                  </a:lnTo>
                  <a:lnTo>
                    <a:pt x="8593" y="13252"/>
                  </a:lnTo>
                  <a:lnTo>
                    <a:pt x="6114" y="15600"/>
                  </a:lnTo>
                  <a:lnTo>
                    <a:pt x="6114" y="14221"/>
                  </a:lnTo>
                  <a:lnTo>
                    <a:pt x="6077" y="14221"/>
                  </a:lnTo>
                  <a:lnTo>
                    <a:pt x="6114" y="12637"/>
                  </a:lnTo>
                  <a:lnTo>
                    <a:pt x="6114" y="7250"/>
                  </a:lnTo>
                  <a:lnTo>
                    <a:pt x="6114" y="5386"/>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13"/>
            <p:cNvSpPr/>
            <p:nvPr/>
          </p:nvSpPr>
          <p:spPr>
            <a:xfrm>
              <a:off x="4041528" y="2008800"/>
              <a:ext cx="469590" cy="378049"/>
            </a:xfrm>
            <a:custGeom>
              <a:avLst/>
              <a:gdLst/>
              <a:ahLst/>
              <a:cxnLst/>
              <a:rect l="l" t="t" r="r" b="b"/>
              <a:pathLst>
                <a:path w="19124" h="15396" extrusionOk="0">
                  <a:moveTo>
                    <a:pt x="12432" y="8276"/>
                  </a:moveTo>
                  <a:lnTo>
                    <a:pt x="12432" y="9170"/>
                  </a:lnTo>
                  <a:cubicBezTo>
                    <a:pt x="12432" y="9785"/>
                    <a:pt x="12246" y="10326"/>
                    <a:pt x="11855" y="10755"/>
                  </a:cubicBezTo>
                  <a:cubicBezTo>
                    <a:pt x="11445" y="11183"/>
                    <a:pt x="10923" y="11537"/>
                    <a:pt x="10270" y="11780"/>
                  </a:cubicBezTo>
                  <a:cubicBezTo>
                    <a:pt x="9599" y="12022"/>
                    <a:pt x="8854" y="12134"/>
                    <a:pt x="8052" y="12134"/>
                  </a:cubicBezTo>
                  <a:cubicBezTo>
                    <a:pt x="7307" y="12134"/>
                    <a:pt x="6766" y="12022"/>
                    <a:pt x="6431" y="11761"/>
                  </a:cubicBezTo>
                  <a:cubicBezTo>
                    <a:pt x="6077" y="11500"/>
                    <a:pt x="5909" y="11109"/>
                    <a:pt x="5909" y="10587"/>
                  </a:cubicBezTo>
                  <a:cubicBezTo>
                    <a:pt x="5909" y="10251"/>
                    <a:pt x="5984" y="9953"/>
                    <a:pt x="6133" y="9730"/>
                  </a:cubicBezTo>
                  <a:cubicBezTo>
                    <a:pt x="6282" y="9487"/>
                    <a:pt x="6543" y="9301"/>
                    <a:pt x="6934" y="9133"/>
                  </a:cubicBezTo>
                  <a:cubicBezTo>
                    <a:pt x="7307" y="8965"/>
                    <a:pt x="7866" y="8835"/>
                    <a:pt x="8556" y="8779"/>
                  </a:cubicBezTo>
                  <a:lnTo>
                    <a:pt x="12004" y="8350"/>
                  </a:lnTo>
                  <a:lnTo>
                    <a:pt x="12171" y="8350"/>
                  </a:lnTo>
                  <a:cubicBezTo>
                    <a:pt x="12246" y="8332"/>
                    <a:pt x="12339" y="8313"/>
                    <a:pt x="12432" y="8276"/>
                  </a:cubicBezTo>
                  <a:close/>
                  <a:moveTo>
                    <a:pt x="9693" y="0"/>
                  </a:moveTo>
                  <a:cubicBezTo>
                    <a:pt x="7680" y="0"/>
                    <a:pt x="6021" y="187"/>
                    <a:pt x="4772" y="541"/>
                  </a:cubicBezTo>
                  <a:cubicBezTo>
                    <a:pt x="3505" y="914"/>
                    <a:pt x="2573" y="1473"/>
                    <a:pt x="1902" y="2218"/>
                  </a:cubicBezTo>
                  <a:cubicBezTo>
                    <a:pt x="1287" y="2964"/>
                    <a:pt x="877" y="3896"/>
                    <a:pt x="746" y="5033"/>
                  </a:cubicBezTo>
                  <a:lnTo>
                    <a:pt x="6580" y="5256"/>
                  </a:lnTo>
                  <a:cubicBezTo>
                    <a:pt x="6655" y="4436"/>
                    <a:pt x="6953" y="3877"/>
                    <a:pt x="7456" y="3560"/>
                  </a:cubicBezTo>
                  <a:cubicBezTo>
                    <a:pt x="7959" y="3225"/>
                    <a:pt x="8649" y="3057"/>
                    <a:pt x="9581" y="3057"/>
                  </a:cubicBezTo>
                  <a:cubicBezTo>
                    <a:pt x="10569" y="3057"/>
                    <a:pt x="11258" y="3206"/>
                    <a:pt x="11650" y="3504"/>
                  </a:cubicBezTo>
                  <a:cubicBezTo>
                    <a:pt x="12097" y="3784"/>
                    <a:pt x="12302" y="4231"/>
                    <a:pt x="12302" y="4846"/>
                  </a:cubicBezTo>
                  <a:lnTo>
                    <a:pt x="12302" y="5089"/>
                  </a:lnTo>
                  <a:cubicBezTo>
                    <a:pt x="12302" y="5275"/>
                    <a:pt x="12265" y="5405"/>
                    <a:pt x="12190" y="5517"/>
                  </a:cubicBezTo>
                  <a:cubicBezTo>
                    <a:pt x="12134" y="5592"/>
                    <a:pt x="11948" y="5685"/>
                    <a:pt x="11687" y="5760"/>
                  </a:cubicBezTo>
                  <a:cubicBezTo>
                    <a:pt x="11445" y="5815"/>
                    <a:pt x="11072" y="5853"/>
                    <a:pt x="10531" y="5927"/>
                  </a:cubicBezTo>
                  <a:lnTo>
                    <a:pt x="6021" y="6375"/>
                  </a:lnTo>
                  <a:cubicBezTo>
                    <a:pt x="4455" y="6542"/>
                    <a:pt x="3244" y="6822"/>
                    <a:pt x="2368" y="7213"/>
                  </a:cubicBezTo>
                  <a:cubicBezTo>
                    <a:pt x="1492" y="7586"/>
                    <a:pt x="877" y="8089"/>
                    <a:pt x="523" y="8704"/>
                  </a:cubicBezTo>
                  <a:cubicBezTo>
                    <a:pt x="168" y="9319"/>
                    <a:pt x="1" y="10065"/>
                    <a:pt x="1" y="10960"/>
                  </a:cubicBezTo>
                  <a:cubicBezTo>
                    <a:pt x="1" y="12451"/>
                    <a:pt x="523" y="13588"/>
                    <a:pt x="1566" y="14333"/>
                  </a:cubicBezTo>
                  <a:cubicBezTo>
                    <a:pt x="2629" y="15060"/>
                    <a:pt x="4250" y="15396"/>
                    <a:pt x="6468" y="15396"/>
                  </a:cubicBezTo>
                  <a:cubicBezTo>
                    <a:pt x="7866" y="15396"/>
                    <a:pt x="9077" y="15228"/>
                    <a:pt x="10103" y="14892"/>
                  </a:cubicBezTo>
                  <a:cubicBezTo>
                    <a:pt x="11146" y="14594"/>
                    <a:pt x="11985" y="14091"/>
                    <a:pt x="12675" y="13457"/>
                  </a:cubicBezTo>
                  <a:cubicBezTo>
                    <a:pt x="12731" y="13830"/>
                    <a:pt x="12880" y="14315"/>
                    <a:pt x="13047" y="14818"/>
                  </a:cubicBezTo>
                  <a:lnTo>
                    <a:pt x="19123" y="14818"/>
                  </a:lnTo>
                  <a:cubicBezTo>
                    <a:pt x="18658" y="13998"/>
                    <a:pt x="18453" y="12805"/>
                    <a:pt x="18453" y="11202"/>
                  </a:cubicBezTo>
                  <a:lnTo>
                    <a:pt x="18453" y="5517"/>
                  </a:lnTo>
                  <a:lnTo>
                    <a:pt x="18378" y="5517"/>
                  </a:lnTo>
                  <a:cubicBezTo>
                    <a:pt x="18378" y="4306"/>
                    <a:pt x="18098" y="3281"/>
                    <a:pt x="17558" y="2498"/>
                  </a:cubicBezTo>
                  <a:cubicBezTo>
                    <a:pt x="16999" y="1678"/>
                    <a:pt x="16067" y="1044"/>
                    <a:pt x="14799" y="634"/>
                  </a:cubicBezTo>
                  <a:cubicBezTo>
                    <a:pt x="13513" y="205"/>
                    <a:pt x="11817" y="0"/>
                    <a:pt x="9693"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13"/>
            <p:cNvSpPr/>
            <p:nvPr/>
          </p:nvSpPr>
          <p:spPr>
            <a:xfrm>
              <a:off x="4041528" y="1646768"/>
              <a:ext cx="454955" cy="320836"/>
            </a:xfrm>
            <a:custGeom>
              <a:avLst/>
              <a:gdLst/>
              <a:ahLst/>
              <a:cxnLst/>
              <a:rect l="l" t="t" r="r" b="b"/>
              <a:pathLst>
                <a:path w="18528" h="13066" extrusionOk="0">
                  <a:moveTo>
                    <a:pt x="12414" y="8276"/>
                  </a:moveTo>
                  <a:lnTo>
                    <a:pt x="12414" y="9152"/>
                  </a:lnTo>
                  <a:cubicBezTo>
                    <a:pt x="12414" y="9767"/>
                    <a:pt x="12209" y="10289"/>
                    <a:pt x="11817" y="10736"/>
                  </a:cubicBezTo>
                  <a:cubicBezTo>
                    <a:pt x="11407" y="11165"/>
                    <a:pt x="10885" y="11519"/>
                    <a:pt x="10233" y="11761"/>
                  </a:cubicBezTo>
                  <a:cubicBezTo>
                    <a:pt x="9581" y="12004"/>
                    <a:pt x="8817" y="12115"/>
                    <a:pt x="8015" y="12115"/>
                  </a:cubicBezTo>
                  <a:cubicBezTo>
                    <a:pt x="7270" y="12115"/>
                    <a:pt x="6748" y="12004"/>
                    <a:pt x="6394" y="11743"/>
                  </a:cubicBezTo>
                  <a:cubicBezTo>
                    <a:pt x="6039" y="11482"/>
                    <a:pt x="5872" y="11090"/>
                    <a:pt x="5872" y="10568"/>
                  </a:cubicBezTo>
                  <a:cubicBezTo>
                    <a:pt x="5909" y="10252"/>
                    <a:pt x="5984" y="9953"/>
                    <a:pt x="6114" y="9730"/>
                  </a:cubicBezTo>
                  <a:cubicBezTo>
                    <a:pt x="6263" y="9487"/>
                    <a:pt x="6524" y="9282"/>
                    <a:pt x="6915" y="9133"/>
                  </a:cubicBezTo>
                  <a:cubicBezTo>
                    <a:pt x="7288" y="8965"/>
                    <a:pt x="7847" y="8835"/>
                    <a:pt x="8556" y="8779"/>
                  </a:cubicBezTo>
                  <a:lnTo>
                    <a:pt x="11985" y="8350"/>
                  </a:lnTo>
                  <a:lnTo>
                    <a:pt x="12171" y="8350"/>
                  </a:lnTo>
                  <a:cubicBezTo>
                    <a:pt x="12227" y="8332"/>
                    <a:pt x="12321" y="8295"/>
                    <a:pt x="12414" y="8276"/>
                  </a:cubicBezTo>
                  <a:close/>
                  <a:moveTo>
                    <a:pt x="9693" y="0"/>
                  </a:moveTo>
                  <a:cubicBezTo>
                    <a:pt x="7680" y="0"/>
                    <a:pt x="6021" y="187"/>
                    <a:pt x="4772" y="541"/>
                  </a:cubicBezTo>
                  <a:cubicBezTo>
                    <a:pt x="3505" y="914"/>
                    <a:pt x="2573" y="1473"/>
                    <a:pt x="1902" y="2218"/>
                  </a:cubicBezTo>
                  <a:cubicBezTo>
                    <a:pt x="1287" y="2964"/>
                    <a:pt x="877" y="3896"/>
                    <a:pt x="746" y="5014"/>
                  </a:cubicBezTo>
                  <a:lnTo>
                    <a:pt x="6580" y="5256"/>
                  </a:lnTo>
                  <a:cubicBezTo>
                    <a:pt x="6655" y="4436"/>
                    <a:pt x="6953" y="3877"/>
                    <a:pt x="7456" y="3542"/>
                  </a:cubicBezTo>
                  <a:cubicBezTo>
                    <a:pt x="7959" y="3225"/>
                    <a:pt x="8649" y="3039"/>
                    <a:pt x="9581" y="3039"/>
                  </a:cubicBezTo>
                  <a:cubicBezTo>
                    <a:pt x="10569" y="3039"/>
                    <a:pt x="11258" y="3206"/>
                    <a:pt x="11650" y="3504"/>
                  </a:cubicBezTo>
                  <a:cubicBezTo>
                    <a:pt x="12097" y="3765"/>
                    <a:pt x="12302" y="4231"/>
                    <a:pt x="12302" y="4846"/>
                  </a:cubicBezTo>
                  <a:lnTo>
                    <a:pt x="12302" y="5089"/>
                  </a:lnTo>
                  <a:cubicBezTo>
                    <a:pt x="12302" y="5256"/>
                    <a:pt x="12265" y="5406"/>
                    <a:pt x="12190" y="5517"/>
                  </a:cubicBezTo>
                  <a:cubicBezTo>
                    <a:pt x="12134" y="5592"/>
                    <a:pt x="11948" y="5685"/>
                    <a:pt x="11687" y="5760"/>
                  </a:cubicBezTo>
                  <a:cubicBezTo>
                    <a:pt x="11445" y="5797"/>
                    <a:pt x="11072" y="5853"/>
                    <a:pt x="10531" y="5927"/>
                  </a:cubicBezTo>
                  <a:lnTo>
                    <a:pt x="6021" y="6375"/>
                  </a:lnTo>
                  <a:cubicBezTo>
                    <a:pt x="4455" y="6524"/>
                    <a:pt x="3244" y="6803"/>
                    <a:pt x="2368" y="7213"/>
                  </a:cubicBezTo>
                  <a:cubicBezTo>
                    <a:pt x="1492" y="7586"/>
                    <a:pt x="877" y="8089"/>
                    <a:pt x="523" y="8705"/>
                  </a:cubicBezTo>
                  <a:cubicBezTo>
                    <a:pt x="168" y="9301"/>
                    <a:pt x="1" y="10047"/>
                    <a:pt x="1" y="10960"/>
                  </a:cubicBezTo>
                  <a:cubicBezTo>
                    <a:pt x="1" y="11780"/>
                    <a:pt x="150" y="12488"/>
                    <a:pt x="467" y="13066"/>
                  </a:cubicBezTo>
                  <a:lnTo>
                    <a:pt x="18527" y="13066"/>
                  </a:lnTo>
                  <a:cubicBezTo>
                    <a:pt x="18434" y="12525"/>
                    <a:pt x="18378" y="11892"/>
                    <a:pt x="18378" y="11202"/>
                  </a:cubicBezTo>
                  <a:lnTo>
                    <a:pt x="18378" y="5517"/>
                  </a:lnTo>
                  <a:cubicBezTo>
                    <a:pt x="18378" y="4287"/>
                    <a:pt x="18098" y="3262"/>
                    <a:pt x="17558" y="2498"/>
                  </a:cubicBezTo>
                  <a:cubicBezTo>
                    <a:pt x="16999" y="1678"/>
                    <a:pt x="16067" y="1044"/>
                    <a:pt x="14799" y="634"/>
                  </a:cubicBezTo>
                  <a:cubicBezTo>
                    <a:pt x="13513" y="205"/>
                    <a:pt x="11817" y="0"/>
                    <a:pt x="9693"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13"/>
            <p:cNvSpPr/>
            <p:nvPr/>
          </p:nvSpPr>
          <p:spPr>
            <a:xfrm>
              <a:off x="4555514" y="1649052"/>
              <a:ext cx="440762" cy="318552"/>
            </a:xfrm>
            <a:custGeom>
              <a:avLst/>
              <a:gdLst/>
              <a:ahLst/>
              <a:cxnLst/>
              <a:rect l="l" t="t" r="r" b="b"/>
              <a:pathLst>
                <a:path w="17950" h="12973" extrusionOk="0">
                  <a:moveTo>
                    <a:pt x="11482" y="1"/>
                  </a:moveTo>
                  <a:cubicBezTo>
                    <a:pt x="9059" y="1"/>
                    <a:pt x="7232" y="783"/>
                    <a:pt x="5965" y="2368"/>
                  </a:cubicBezTo>
                  <a:lnTo>
                    <a:pt x="5741" y="392"/>
                  </a:lnTo>
                  <a:lnTo>
                    <a:pt x="0" y="392"/>
                  </a:lnTo>
                  <a:lnTo>
                    <a:pt x="0" y="12973"/>
                  </a:lnTo>
                  <a:lnTo>
                    <a:pt x="6132" y="12973"/>
                  </a:lnTo>
                  <a:lnTo>
                    <a:pt x="6132" y="7083"/>
                  </a:lnTo>
                  <a:cubicBezTo>
                    <a:pt x="6132" y="6450"/>
                    <a:pt x="6263" y="5928"/>
                    <a:pt x="6542" y="5462"/>
                  </a:cubicBezTo>
                  <a:cubicBezTo>
                    <a:pt x="6822" y="5014"/>
                    <a:pt x="7213" y="4679"/>
                    <a:pt x="7698" y="4437"/>
                  </a:cubicBezTo>
                  <a:cubicBezTo>
                    <a:pt x="8183" y="4194"/>
                    <a:pt x="8723" y="4082"/>
                    <a:pt x="9320" y="4082"/>
                  </a:cubicBezTo>
                  <a:cubicBezTo>
                    <a:pt x="10102" y="4082"/>
                    <a:pt x="10717" y="4287"/>
                    <a:pt x="11165" y="4679"/>
                  </a:cubicBezTo>
                  <a:cubicBezTo>
                    <a:pt x="11612" y="5089"/>
                    <a:pt x="11836" y="5648"/>
                    <a:pt x="11836" y="6356"/>
                  </a:cubicBezTo>
                  <a:lnTo>
                    <a:pt x="11836" y="12973"/>
                  </a:lnTo>
                  <a:lnTo>
                    <a:pt x="17949" y="12973"/>
                  </a:lnTo>
                  <a:lnTo>
                    <a:pt x="17949" y="5219"/>
                  </a:lnTo>
                  <a:cubicBezTo>
                    <a:pt x="17949" y="4120"/>
                    <a:pt x="17669" y="3169"/>
                    <a:pt x="17073" y="2405"/>
                  </a:cubicBezTo>
                  <a:cubicBezTo>
                    <a:pt x="16533" y="1604"/>
                    <a:pt x="15750" y="1007"/>
                    <a:pt x="14781" y="616"/>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13"/>
            <p:cNvSpPr/>
            <p:nvPr/>
          </p:nvSpPr>
          <p:spPr>
            <a:xfrm>
              <a:off x="5501076" y="1645859"/>
              <a:ext cx="432536" cy="321302"/>
            </a:xfrm>
            <a:custGeom>
              <a:avLst/>
              <a:gdLst/>
              <a:ahLst/>
              <a:cxnLst/>
              <a:rect l="l" t="t" r="r" b="b"/>
              <a:pathLst>
                <a:path w="17615" h="13085" extrusionOk="0">
                  <a:moveTo>
                    <a:pt x="8649" y="0"/>
                  </a:moveTo>
                  <a:cubicBezTo>
                    <a:pt x="5891" y="0"/>
                    <a:pt x="3840" y="429"/>
                    <a:pt x="2480" y="1286"/>
                  </a:cubicBezTo>
                  <a:cubicBezTo>
                    <a:pt x="1119" y="2144"/>
                    <a:pt x="448" y="3318"/>
                    <a:pt x="448" y="4846"/>
                  </a:cubicBezTo>
                  <a:cubicBezTo>
                    <a:pt x="448" y="6132"/>
                    <a:pt x="952" y="7139"/>
                    <a:pt x="1939" y="7866"/>
                  </a:cubicBezTo>
                  <a:cubicBezTo>
                    <a:pt x="2964" y="8592"/>
                    <a:pt x="4549" y="9058"/>
                    <a:pt x="6692" y="9263"/>
                  </a:cubicBezTo>
                  <a:lnTo>
                    <a:pt x="9991" y="9562"/>
                  </a:lnTo>
                  <a:cubicBezTo>
                    <a:pt x="10625" y="9618"/>
                    <a:pt x="11109" y="9767"/>
                    <a:pt x="11426" y="9953"/>
                  </a:cubicBezTo>
                  <a:cubicBezTo>
                    <a:pt x="11762" y="10139"/>
                    <a:pt x="11929" y="10419"/>
                    <a:pt x="11929" y="10792"/>
                  </a:cubicBezTo>
                  <a:cubicBezTo>
                    <a:pt x="11929" y="11239"/>
                    <a:pt x="11687" y="11575"/>
                    <a:pt x="11203" y="11817"/>
                  </a:cubicBezTo>
                  <a:cubicBezTo>
                    <a:pt x="10718" y="12041"/>
                    <a:pt x="9991" y="12134"/>
                    <a:pt x="8966" y="12134"/>
                  </a:cubicBezTo>
                  <a:cubicBezTo>
                    <a:pt x="7922" y="12134"/>
                    <a:pt x="7177" y="12003"/>
                    <a:pt x="6692" y="11724"/>
                  </a:cubicBezTo>
                  <a:cubicBezTo>
                    <a:pt x="6226" y="11425"/>
                    <a:pt x="5928" y="10978"/>
                    <a:pt x="5816" y="10382"/>
                  </a:cubicBezTo>
                  <a:lnTo>
                    <a:pt x="1" y="10531"/>
                  </a:lnTo>
                  <a:cubicBezTo>
                    <a:pt x="150" y="11537"/>
                    <a:pt x="504" y="12395"/>
                    <a:pt x="1119" y="13084"/>
                  </a:cubicBezTo>
                  <a:lnTo>
                    <a:pt x="16645" y="13084"/>
                  </a:lnTo>
                  <a:cubicBezTo>
                    <a:pt x="17279" y="12320"/>
                    <a:pt x="17614" y="11351"/>
                    <a:pt x="17614" y="10195"/>
                  </a:cubicBezTo>
                  <a:cubicBezTo>
                    <a:pt x="17595" y="7586"/>
                    <a:pt x="15452" y="6076"/>
                    <a:pt x="11147" y="5722"/>
                  </a:cubicBezTo>
                  <a:lnTo>
                    <a:pt x="7941" y="5443"/>
                  </a:lnTo>
                  <a:cubicBezTo>
                    <a:pt x="7214" y="5368"/>
                    <a:pt x="6692" y="5256"/>
                    <a:pt x="6375" y="5070"/>
                  </a:cubicBezTo>
                  <a:cubicBezTo>
                    <a:pt x="6040" y="4883"/>
                    <a:pt x="5853" y="4622"/>
                    <a:pt x="5853" y="4287"/>
                  </a:cubicBezTo>
                  <a:cubicBezTo>
                    <a:pt x="5853" y="3914"/>
                    <a:pt x="6096" y="3635"/>
                    <a:pt x="6524" y="3448"/>
                  </a:cubicBezTo>
                  <a:cubicBezTo>
                    <a:pt x="6990" y="3243"/>
                    <a:pt x="7624" y="3131"/>
                    <a:pt x="8425" y="3131"/>
                  </a:cubicBezTo>
                  <a:cubicBezTo>
                    <a:pt x="9395" y="3131"/>
                    <a:pt x="10103" y="3243"/>
                    <a:pt x="10532" y="3467"/>
                  </a:cubicBezTo>
                  <a:cubicBezTo>
                    <a:pt x="10998" y="3691"/>
                    <a:pt x="11277" y="4045"/>
                    <a:pt x="11370" y="4567"/>
                  </a:cubicBezTo>
                  <a:lnTo>
                    <a:pt x="17036" y="4436"/>
                  </a:lnTo>
                  <a:cubicBezTo>
                    <a:pt x="16775" y="2982"/>
                    <a:pt x="15937" y="1864"/>
                    <a:pt x="14539" y="1137"/>
                  </a:cubicBezTo>
                  <a:cubicBezTo>
                    <a:pt x="13141" y="373"/>
                    <a:pt x="11184" y="0"/>
                    <a:pt x="8649"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13"/>
            <p:cNvSpPr/>
            <p:nvPr/>
          </p:nvSpPr>
          <p:spPr>
            <a:xfrm>
              <a:off x="5501076" y="1279235"/>
              <a:ext cx="432536" cy="321769"/>
            </a:xfrm>
            <a:custGeom>
              <a:avLst/>
              <a:gdLst/>
              <a:ahLst/>
              <a:cxnLst/>
              <a:rect l="l" t="t" r="r" b="b"/>
              <a:pathLst>
                <a:path w="17615" h="13104" extrusionOk="0">
                  <a:moveTo>
                    <a:pt x="8649" y="1"/>
                  </a:moveTo>
                  <a:cubicBezTo>
                    <a:pt x="5891" y="1"/>
                    <a:pt x="3840" y="430"/>
                    <a:pt x="2480" y="1306"/>
                  </a:cubicBezTo>
                  <a:cubicBezTo>
                    <a:pt x="1119" y="2163"/>
                    <a:pt x="448" y="3337"/>
                    <a:pt x="448" y="4866"/>
                  </a:cubicBezTo>
                  <a:cubicBezTo>
                    <a:pt x="448" y="6152"/>
                    <a:pt x="952" y="7158"/>
                    <a:pt x="1939" y="7885"/>
                  </a:cubicBezTo>
                  <a:cubicBezTo>
                    <a:pt x="2964" y="8612"/>
                    <a:pt x="4549" y="9059"/>
                    <a:pt x="6692" y="9264"/>
                  </a:cubicBezTo>
                  <a:lnTo>
                    <a:pt x="9991" y="9581"/>
                  </a:lnTo>
                  <a:cubicBezTo>
                    <a:pt x="10625" y="9637"/>
                    <a:pt x="11109" y="9767"/>
                    <a:pt x="11426" y="9954"/>
                  </a:cubicBezTo>
                  <a:cubicBezTo>
                    <a:pt x="11762" y="10159"/>
                    <a:pt x="11929" y="10438"/>
                    <a:pt x="11929" y="10793"/>
                  </a:cubicBezTo>
                  <a:cubicBezTo>
                    <a:pt x="11929" y="11240"/>
                    <a:pt x="11687" y="11575"/>
                    <a:pt x="11203" y="11818"/>
                  </a:cubicBezTo>
                  <a:cubicBezTo>
                    <a:pt x="10718" y="12041"/>
                    <a:pt x="9991" y="12153"/>
                    <a:pt x="8966" y="12153"/>
                  </a:cubicBezTo>
                  <a:cubicBezTo>
                    <a:pt x="7922" y="12153"/>
                    <a:pt x="7177" y="12004"/>
                    <a:pt x="6692" y="11724"/>
                  </a:cubicBezTo>
                  <a:cubicBezTo>
                    <a:pt x="6226" y="11445"/>
                    <a:pt x="5928" y="10979"/>
                    <a:pt x="5816" y="10401"/>
                  </a:cubicBezTo>
                  <a:lnTo>
                    <a:pt x="1" y="10532"/>
                  </a:lnTo>
                  <a:cubicBezTo>
                    <a:pt x="150" y="11538"/>
                    <a:pt x="504" y="12414"/>
                    <a:pt x="1119" y="13104"/>
                  </a:cubicBezTo>
                  <a:lnTo>
                    <a:pt x="16645" y="13104"/>
                  </a:lnTo>
                  <a:cubicBezTo>
                    <a:pt x="17279" y="12339"/>
                    <a:pt x="17614" y="11370"/>
                    <a:pt x="17614" y="10196"/>
                  </a:cubicBezTo>
                  <a:cubicBezTo>
                    <a:pt x="17595" y="7605"/>
                    <a:pt x="15452" y="6096"/>
                    <a:pt x="11147" y="5723"/>
                  </a:cubicBezTo>
                  <a:lnTo>
                    <a:pt x="7941" y="5443"/>
                  </a:lnTo>
                  <a:cubicBezTo>
                    <a:pt x="7214" y="5387"/>
                    <a:pt x="6692" y="5257"/>
                    <a:pt x="6375" y="5089"/>
                  </a:cubicBezTo>
                  <a:cubicBezTo>
                    <a:pt x="6040" y="4903"/>
                    <a:pt x="5853" y="4642"/>
                    <a:pt x="5853" y="4288"/>
                  </a:cubicBezTo>
                  <a:cubicBezTo>
                    <a:pt x="5853" y="3934"/>
                    <a:pt x="6096" y="3654"/>
                    <a:pt x="6524" y="3449"/>
                  </a:cubicBezTo>
                  <a:cubicBezTo>
                    <a:pt x="6990" y="3244"/>
                    <a:pt x="7624" y="3151"/>
                    <a:pt x="8425" y="3151"/>
                  </a:cubicBezTo>
                  <a:cubicBezTo>
                    <a:pt x="9395" y="3151"/>
                    <a:pt x="10103" y="3244"/>
                    <a:pt x="10532" y="3468"/>
                  </a:cubicBezTo>
                  <a:cubicBezTo>
                    <a:pt x="10998" y="3691"/>
                    <a:pt x="11277" y="4064"/>
                    <a:pt x="11370" y="4586"/>
                  </a:cubicBezTo>
                  <a:lnTo>
                    <a:pt x="17036" y="4437"/>
                  </a:lnTo>
                  <a:cubicBezTo>
                    <a:pt x="16775" y="2983"/>
                    <a:pt x="15937" y="1883"/>
                    <a:pt x="14539" y="1157"/>
                  </a:cubicBezTo>
                  <a:cubicBezTo>
                    <a:pt x="13141" y="392"/>
                    <a:pt x="11184" y="1"/>
                    <a:pt x="8649"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13"/>
            <p:cNvSpPr/>
            <p:nvPr/>
          </p:nvSpPr>
          <p:spPr>
            <a:xfrm>
              <a:off x="4555514" y="1282918"/>
              <a:ext cx="440762" cy="318552"/>
            </a:xfrm>
            <a:custGeom>
              <a:avLst/>
              <a:gdLst/>
              <a:ahLst/>
              <a:cxnLst/>
              <a:rect l="l" t="t" r="r" b="b"/>
              <a:pathLst>
                <a:path w="17950" h="12973" extrusionOk="0">
                  <a:moveTo>
                    <a:pt x="11482" y="0"/>
                  </a:moveTo>
                  <a:cubicBezTo>
                    <a:pt x="9059" y="0"/>
                    <a:pt x="7232" y="783"/>
                    <a:pt x="5965" y="2348"/>
                  </a:cubicBezTo>
                  <a:lnTo>
                    <a:pt x="5741" y="373"/>
                  </a:lnTo>
                  <a:lnTo>
                    <a:pt x="0" y="373"/>
                  </a:lnTo>
                  <a:lnTo>
                    <a:pt x="0" y="12972"/>
                  </a:lnTo>
                  <a:lnTo>
                    <a:pt x="6132" y="12972"/>
                  </a:lnTo>
                  <a:lnTo>
                    <a:pt x="6132" y="7064"/>
                  </a:lnTo>
                  <a:cubicBezTo>
                    <a:pt x="6132" y="6449"/>
                    <a:pt x="6263" y="5908"/>
                    <a:pt x="6542" y="5461"/>
                  </a:cubicBezTo>
                  <a:cubicBezTo>
                    <a:pt x="6822" y="5014"/>
                    <a:pt x="7213" y="4678"/>
                    <a:pt x="7698" y="4436"/>
                  </a:cubicBezTo>
                  <a:cubicBezTo>
                    <a:pt x="8183" y="4194"/>
                    <a:pt x="8723" y="4063"/>
                    <a:pt x="9320" y="4063"/>
                  </a:cubicBezTo>
                  <a:cubicBezTo>
                    <a:pt x="10102" y="4063"/>
                    <a:pt x="10717" y="4287"/>
                    <a:pt x="11165" y="4678"/>
                  </a:cubicBezTo>
                  <a:cubicBezTo>
                    <a:pt x="11612" y="5070"/>
                    <a:pt x="11836" y="5629"/>
                    <a:pt x="11836" y="6337"/>
                  </a:cubicBezTo>
                  <a:lnTo>
                    <a:pt x="11836" y="12972"/>
                  </a:lnTo>
                  <a:lnTo>
                    <a:pt x="17949" y="12972"/>
                  </a:lnTo>
                  <a:lnTo>
                    <a:pt x="17949" y="5219"/>
                  </a:lnTo>
                  <a:cubicBezTo>
                    <a:pt x="17949" y="4100"/>
                    <a:pt x="17669" y="3169"/>
                    <a:pt x="17073" y="2386"/>
                  </a:cubicBezTo>
                  <a:cubicBezTo>
                    <a:pt x="16533" y="1584"/>
                    <a:pt x="15750" y="1007"/>
                    <a:pt x="14781" y="596"/>
                  </a:cubicBezTo>
                  <a:cubicBezTo>
                    <a:pt x="13830" y="205"/>
                    <a:pt x="12712" y="0"/>
                    <a:pt x="11482"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13"/>
            <p:cNvSpPr/>
            <p:nvPr/>
          </p:nvSpPr>
          <p:spPr>
            <a:xfrm>
              <a:off x="4041528" y="1280168"/>
              <a:ext cx="454955" cy="321302"/>
            </a:xfrm>
            <a:custGeom>
              <a:avLst/>
              <a:gdLst/>
              <a:ahLst/>
              <a:cxnLst/>
              <a:rect l="l" t="t" r="r" b="b"/>
              <a:pathLst>
                <a:path w="18528" h="13085" extrusionOk="0">
                  <a:moveTo>
                    <a:pt x="12414" y="8276"/>
                  </a:moveTo>
                  <a:lnTo>
                    <a:pt x="12414" y="9170"/>
                  </a:lnTo>
                  <a:cubicBezTo>
                    <a:pt x="12414" y="9767"/>
                    <a:pt x="12209" y="10307"/>
                    <a:pt x="11817" y="10736"/>
                  </a:cubicBezTo>
                  <a:cubicBezTo>
                    <a:pt x="11426" y="11183"/>
                    <a:pt x="10885" y="11519"/>
                    <a:pt x="10233" y="11761"/>
                  </a:cubicBezTo>
                  <a:cubicBezTo>
                    <a:pt x="9581" y="12003"/>
                    <a:pt x="8817" y="12134"/>
                    <a:pt x="8015" y="12134"/>
                  </a:cubicBezTo>
                  <a:cubicBezTo>
                    <a:pt x="7270" y="12134"/>
                    <a:pt x="6748" y="12003"/>
                    <a:pt x="6394" y="11742"/>
                  </a:cubicBezTo>
                  <a:cubicBezTo>
                    <a:pt x="6039" y="11481"/>
                    <a:pt x="5872" y="11109"/>
                    <a:pt x="5872" y="10587"/>
                  </a:cubicBezTo>
                  <a:cubicBezTo>
                    <a:pt x="5909" y="10251"/>
                    <a:pt x="5984" y="9953"/>
                    <a:pt x="6114" y="9729"/>
                  </a:cubicBezTo>
                  <a:cubicBezTo>
                    <a:pt x="6263" y="9487"/>
                    <a:pt x="6524" y="9301"/>
                    <a:pt x="6915" y="9152"/>
                  </a:cubicBezTo>
                  <a:cubicBezTo>
                    <a:pt x="7288" y="8965"/>
                    <a:pt x="7847" y="8853"/>
                    <a:pt x="8556" y="8779"/>
                  </a:cubicBezTo>
                  <a:lnTo>
                    <a:pt x="11985" y="8369"/>
                  </a:lnTo>
                  <a:lnTo>
                    <a:pt x="12171" y="8369"/>
                  </a:lnTo>
                  <a:cubicBezTo>
                    <a:pt x="12227" y="8350"/>
                    <a:pt x="12321" y="8313"/>
                    <a:pt x="12414" y="8276"/>
                  </a:cubicBezTo>
                  <a:close/>
                  <a:moveTo>
                    <a:pt x="9693" y="0"/>
                  </a:moveTo>
                  <a:cubicBezTo>
                    <a:pt x="7680" y="0"/>
                    <a:pt x="6021" y="187"/>
                    <a:pt x="4772" y="559"/>
                  </a:cubicBezTo>
                  <a:cubicBezTo>
                    <a:pt x="3505" y="914"/>
                    <a:pt x="2573" y="1473"/>
                    <a:pt x="1902" y="2218"/>
                  </a:cubicBezTo>
                  <a:cubicBezTo>
                    <a:pt x="1287" y="2964"/>
                    <a:pt x="877" y="3896"/>
                    <a:pt x="746" y="5033"/>
                  </a:cubicBezTo>
                  <a:lnTo>
                    <a:pt x="6580" y="5256"/>
                  </a:lnTo>
                  <a:cubicBezTo>
                    <a:pt x="6655" y="4436"/>
                    <a:pt x="6953" y="3896"/>
                    <a:pt x="7456" y="3560"/>
                  </a:cubicBezTo>
                  <a:cubicBezTo>
                    <a:pt x="7959" y="3225"/>
                    <a:pt x="8649" y="3057"/>
                    <a:pt x="9581" y="3057"/>
                  </a:cubicBezTo>
                  <a:cubicBezTo>
                    <a:pt x="10569" y="3057"/>
                    <a:pt x="11258" y="3206"/>
                    <a:pt x="11650" y="3504"/>
                  </a:cubicBezTo>
                  <a:cubicBezTo>
                    <a:pt x="12097" y="3784"/>
                    <a:pt x="12302" y="4231"/>
                    <a:pt x="12302" y="4865"/>
                  </a:cubicBezTo>
                  <a:lnTo>
                    <a:pt x="12302" y="5107"/>
                  </a:lnTo>
                  <a:cubicBezTo>
                    <a:pt x="12302" y="5275"/>
                    <a:pt x="12265" y="5405"/>
                    <a:pt x="12190" y="5517"/>
                  </a:cubicBezTo>
                  <a:cubicBezTo>
                    <a:pt x="12134" y="5610"/>
                    <a:pt x="11948" y="5685"/>
                    <a:pt x="11687" y="5759"/>
                  </a:cubicBezTo>
                  <a:cubicBezTo>
                    <a:pt x="11445" y="5815"/>
                    <a:pt x="11072" y="5871"/>
                    <a:pt x="10531" y="5927"/>
                  </a:cubicBezTo>
                  <a:lnTo>
                    <a:pt x="6021" y="6393"/>
                  </a:lnTo>
                  <a:cubicBezTo>
                    <a:pt x="4455" y="6542"/>
                    <a:pt x="3244" y="6822"/>
                    <a:pt x="2368" y="7213"/>
                  </a:cubicBezTo>
                  <a:cubicBezTo>
                    <a:pt x="1492" y="7605"/>
                    <a:pt x="877" y="8108"/>
                    <a:pt x="523" y="8704"/>
                  </a:cubicBezTo>
                  <a:cubicBezTo>
                    <a:pt x="168" y="9319"/>
                    <a:pt x="1" y="10065"/>
                    <a:pt x="1" y="10960"/>
                  </a:cubicBezTo>
                  <a:cubicBezTo>
                    <a:pt x="1" y="11780"/>
                    <a:pt x="150" y="12488"/>
                    <a:pt x="467" y="13084"/>
                  </a:cubicBezTo>
                  <a:lnTo>
                    <a:pt x="18527" y="13084"/>
                  </a:lnTo>
                  <a:cubicBezTo>
                    <a:pt x="18434" y="12525"/>
                    <a:pt x="18378" y="11910"/>
                    <a:pt x="18378" y="11202"/>
                  </a:cubicBezTo>
                  <a:lnTo>
                    <a:pt x="18378" y="5517"/>
                  </a:lnTo>
                  <a:cubicBezTo>
                    <a:pt x="18378" y="4306"/>
                    <a:pt x="18098" y="3281"/>
                    <a:pt x="17558" y="2498"/>
                  </a:cubicBezTo>
                  <a:cubicBezTo>
                    <a:pt x="16999" y="1678"/>
                    <a:pt x="16067" y="1063"/>
                    <a:pt x="14799" y="634"/>
                  </a:cubicBezTo>
                  <a:cubicBezTo>
                    <a:pt x="13513" y="205"/>
                    <a:pt x="11817" y="0"/>
                    <a:pt x="9693"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13"/>
            <p:cNvSpPr/>
            <p:nvPr/>
          </p:nvSpPr>
          <p:spPr>
            <a:xfrm>
              <a:off x="4555514" y="916293"/>
              <a:ext cx="440762" cy="318577"/>
            </a:xfrm>
            <a:custGeom>
              <a:avLst/>
              <a:gdLst/>
              <a:ahLst/>
              <a:cxnLst/>
              <a:rect l="l" t="t" r="r" b="b"/>
              <a:pathLst>
                <a:path w="17950" h="12974" extrusionOk="0">
                  <a:moveTo>
                    <a:pt x="11482" y="1"/>
                  </a:moveTo>
                  <a:cubicBezTo>
                    <a:pt x="9059" y="1"/>
                    <a:pt x="7232" y="784"/>
                    <a:pt x="5965" y="2368"/>
                  </a:cubicBezTo>
                  <a:lnTo>
                    <a:pt x="5741" y="392"/>
                  </a:lnTo>
                  <a:lnTo>
                    <a:pt x="0" y="392"/>
                  </a:lnTo>
                  <a:lnTo>
                    <a:pt x="0" y="12973"/>
                  </a:lnTo>
                  <a:lnTo>
                    <a:pt x="6132" y="12973"/>
                  </a:lnTo>
                  <a:lnTo>
                    <a:pt x="6132" y="7083"/>
                  </a:lnTo>
                  <a:cubicBezTo>
                    <a:pt x="6132" y="6450"/>
                    <a:pt x="6263" y="5928"/>
                    <a:pt x="6542" y="5462"/>
                  </a:cubicBezTo>
                  <a:cubicBezTo>
                    <a:pt x="6822" y="5014"/>
                    <a:pt x="7213" y="4679"/>
                    <a:pt x="7698" y="4437"/>
                  </a:cubicBezTo>
                  <a:cubicBezTo>
                    <a:pt x="8183" y="4194"/>
                    <a:pt x="8723" y="4083"/>
                    <a:pt x="9320" y="4083"/>
                  </a:cubicBezTo>
                  <a:cubicBezTo>
                    <a:pt x="10102" y="4083"/>
                    <a:pt x="10717" y="4288"/>
                    <a:pt x="11165" y="4679"/>
                  </a:cubicBezTo>
                  <a:cubicBezTo>
                    <a:pt x="11612" y="5089"/>
                    <a:pt x="11836" y="5648"/>
                    <a:pt x="11836" y="6356"/>
                  </a:cubicBezTo>
                  <a:lnTo>
                    <a:pt x="11836" y="12973"/>
                  </a:lnTo>
                  <a:lnTo>
                    <a:pt x="17949" y="12973"/>
                  </a:lnTo>
                  <a:lnTo>
                    <a:pt x="17949" y="5220"/>
                  </a:lnTo>
                  <a:cubicBezTo>
                    <a:pt x="17949" y="4120"/>
                    <a:pt x="17669" y="3169"/>
                    <a:pt x="17073" y="2405"/>
                  </a:cubicBezTo>
                  <a:cubicBezTo>
                    <a:pt x="16533" y="1604"/>
                    <a:pt x="15750" y="1007"/>
                    <a:pt x="14781" y="616"/>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13"/>
            <p:cNvSpPr/>
            <p:nvPr/>
          </p:nvSpPr>
          <p:spPr>
            <a:xfrm>
              <a:off x="5501076" y="913101"/>
              <a:ext cx="432536" cy="321769"/>
            </a:xfrm>
            <a:custGeom>
              <a:avLst/>
              <a:gdLst/>
              <a:ahLst/>
              <a:cxnLst/>
              <a:rect l="l" t="t" r="r" b="b"/>
              <a:pathLst>
                <a:path w="17615" h="13104" extrusionOk="0">
                  <a:moveTo>
                    <a:pt x="8668" y="0"/>
                  </a:moveTo>
                  <a:cubicBezTo>
                    <a:pt x="5909" y="0"/>
                    <a:pt x="3859" y="429"/>
                    <a:pt x="2499" y="1305"/>
                  </a:cubicBezTo>
                  <a:cubicBezTo>
                    <a:pt x="1138" y="2144"/>
                    <a:pt x="448" y="3318"/>
                    <a:pt x="448" y="4846"/>
                  </a:cubicBezTo>
                  <a:cubicBezTo>
                    <a:pt x="448" y="6132"/>
                    <a:pt x="970" y="7139"/>
                    <a:pt x="1958" y="7866"/>
                  </a:cubicBezTo>
                  <a:cubicBezTo>
                    <a:pt x="2983" y="8593"/>
                    <a:pt x="4567" y="9059"/>
                    <a:pt x="6711" y="9264"/>
                  </a:cubicBezTo>
                  <a:lnTo>
                    <a:pt x="9991" y="9580"/>
                  </a:lnTo>
                  <a:cubicBezTo>
                    <a:pt x="10643" y="9618"/>
                    <a:pt x="11128" y="9767"/>
                    <a:pt x="11445" y="9953"/>
                  </a:cubicBezTo>
                  <a:cubicBezTo>
                    <a:pt x="11780" y="10140"/>
                    <a:pt x="11948" y="10419"/>
                    <a:pt x="11948" y="10792"/>
                  </a:cubicBezTo>
                  <a:cubicBezTo>
                    <a:pt x="11929" y="11239"/>
                    <a:pt x="11687" y="11575"/>
                    <a:pt x="11203" y="11836"/>
                  </a:cubicBezTo>
                  <a:cubicBezTo>
                    <a:pt x="10718" y="12059"/>
                    <a:pt x="9991" y="12152"/>
                    <a:pt x="8966" y="12152"/>
                  </a:cubicBezTo>
                  <a:cubicBezTo>
                    <a:pt x="7922" y="12152"/>
                    <a:pt x="7177" y="12022"/>
                    <a:pt x="6692" y="11742"/>
                  </a:cubicBezTo>
                  <a:cubicBezTo>
                    <a:pt x="6226" y="11444"/>
                    <a:pt x="5928" y="10997"/>
                    <a:pt x="5816" y="10400"/>
                  </a:cubicBezTo>
                  <a:lnTo>
                    <a:pt x="1" y="10550"/>
                  </a:lnTo>
                  <a:cubicBezTo>
                    <a:pt x="150" y="11556"/>
                    <a:pt x="504" y="12413"/>
                    <a:pt x="1119" y="13103"/>
                  </a:cubicBezTo>
                  <a:lnTo>
                    <a:pt x="16645" y="13103"/>
                  </a:lnTo>
                  <a:cubicBezTo>
                    <a:pt x="17279" y="12339"/>
                    <a:pt x="17614" y="11370"/>
                    <a:pt x="17614" y="10214"/>
                  </a:cubicBezTo>
                  <a:cubicBezTo>
                    <a:pt x="17614" y="7586"/>
                    <a:pt x="15452" y="6076"/>
                    <a:pt x="11165" y="5722"/>
                  </a:cubicBezTo>
                  <a:lnTo>
                    <a:pt x="7960" y="5443"/>
                  </a:lnTo>
                  <a:cubicBezTo>
                    <a:pt x="7233" y="5368"/>
                    <a:pt x="6711" y="5256"/>
                    <a:pt x="6375" y="5070"/>
                  </a:cubicBezTo>
                  <a:cubicBezTo>
                    <a:pt x="6058" y="4884"/>
                    <a:pt x="5872" y="4623"/>
                    <a:pt x="5872" y="4287"/>
                  </a:cubicBezTo>
                  <a:cubicBezTo>
                    <a:pt x="5872" y="3914"/>
                    <a:pt x="6114" y="3635"/>
                    <a:pt x="6543" y="3448"/>
                  </a:cubicBezTo>
                  <a:cubicBezTo>
                    <a:pt x="7009" y="3243"/>
                    <a:pt x="7643" y="3132"/>
                    <a:pt x="8444" y="3132"/>
                  </a:cubicBezTo>
                  <a:cubicBezTo>
                    <a:pt x="9413" y="3132"/>
                    <a:pt x="10122" y="3243"/>
                    <a:pt x="10550" y="3467"/>
                  </a:cubicBezTo>
                  <a:cubicBezTo>
                    <a:pt x="11016" y="3691"/>
                    <a:pt x="11277" y="4063"/>
                    <a:pt x="11389" y="4567"/>
                  </a:cubicBezTo>
                  <a:lnTo>
                    <a:pt x="17055" y="4436"/>
                  </a:lnTo>
                  <a:cubicBezTo>
                    <a:pt x="16794" y="2982"/>
                    <a:pt x="15955" y="1864"/>
                    <a:pt x="14557" y="1137"/>
                  </a:cubicBezTo>
                  <a:cubicBezTo>
                    <a:pt x="13160" y="373"/>
                    <a:pt x="11203" y="0"/>
                    <a:pt x="8668"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13"/>
            <p:cNvSpPr/>
            <p:nvPr/>
          </p:nvSpPr>
          <p:spPr>
            <a:xfrm>
              <a:off x="4041528" y="914010"/>
              <a:ext cx="454955" cy="320860"/>
            </a:xfrm>
            <a:custGeom>
              <a:avLst/>
              <a:gdLst/>
              <a:ahLst/>
              <a:cxnLst/>
              <a:rect l="l" t="t" r="r" b="b"/>
              <a:pathLst>
                <a:path w="18528" h="13067" extrusionOk="0">
                  <a:moveTo>
                    <a:pt x="12414" y="8276"/>
                  </a:moveTo>
                  <a:lnTo>
                    <a:pt x="12414" y="9152"/>
                  </a:lnTo>
                  <a:cubicBezTo>
                    <a:pt x="12414" y="9767"/>
                    <a:pt x="12209" y="10289"/>
                    <a:pt x="11817" y="10736"/>
                  </a:cubicBezTo>
                  <a:cubicBezTo>
                    <a:pt x="11426" y="11184"/>
                    <a:pt x="10885" y="11519"/>
                    <a:pt x="10233" y="11761"/>
                  </a:cubicBezTo>
                  <a:cubicBezTo>
                    <a:pt x="9581" y="12004"/>
                    <a:pt x="8817" y="12115"/>
                    <a:pt x="8015" y="12115"/>
                  </a:cubicBezTo>
                  <a:cubicBezTo>
                    <a:pt x="7270" y="12115"/>
                    <a:pt x="6748" y="12004"/>
                    <a:pt x="6394" y="11743"/>
                  </a:cubicBezTo>
                  <a:cubicBezTo>
                    <a:pt x="6039" y="11482"/>
                    <a:pt x="5872" y="11090"/>
                    <a:pt x="5872" y="10569"/>
                  </a:cubicBezTo>
                  <a:cubicBezTo>
                    <a:pt x="5909" y="10252"/>
                    <a:pt x="5984" y="9953"/>
                    <a:pt x="6114" y="9730"/>
                  </a:cubicBezTo>
                  <a:cubicBezTo>
                    <a:pt x="6263" y="9487"/>
                    <a:pt x="6524" y="9282"/>
                    <a:pt x="6915" y="9133"/>
                  </a:cubicBezTo>
                  <a:cubicBezTo>
                    <a:pt x="7288" y="8966"/>
                    <a:pt x="7847" y="8835"/>
                    <a:pt x="8556" y="8779"/>
                  </a:cubicBezTo>
                  <a:lnTo>
                    <a:pt x="11985" y="8351"/>
                  </a:lnTo>
                  <a:lnTo>
                    <a:pt x="12171" y="8351"/>
                  </a:lnTo>
                  <a:cubicBezTo>
                    <a:pt x="12227" y="8332"/>
                    <a:pt x="12321" y="8295"/>
                    <a:pt x="12414" y="8276"/>
                  </a:cubicBezTo>
                  <a:close/>
                  <a:moveTo>
                    <a:pt x="9693" y="1"/>
                  </a:moveTo>
                  <a:cubicBezTo>
                    <a:pt x="7680" y="1"/>
                    <a:pt x="6021" y="187"/>
                    <a:pt x="4772" y="541"/>
                  </a:cubicBezTo>
                  <a:cubicBezTo>
                    <a:pt x="3505" y="914"/>
                    <a:pt x="2573" y="1473"/>
                    <a:pt x="1902" y="2219"/>
                  </a:cubicBezTo>
                  <a:cubicBezTo>
                    <a:pt x="1287" y="2964"/>
                    <a:pt x="877" y="3896"/>
                    <a:pt x="746" y="5014"/>
                  </a:cubicBezTo>
                  <a:lnTo>
                    <a:pt x="6580" y="5257"/>
                  </a:lnTo>
                  <a:cubicBezTo>
                    <a:pt x="6655" y="4437"/>
                    <a:pt x="6953" y="3877"/>
                    <a:pt x="7456" y="3542"/>
                  </a:cubicBezTo>
                  <a:cubicBezTo>
                    <a:pt x="7959" y="3225"/>
                    <a:pt x="8649" y="3039"/>
                    <a:pt x="9581" y="3039"/>
                  </a:cubicBezTo>
                  <a:cubicBezTo>
                    <a:pt x="10569" y="3039"/>
                    <a:pt x="11258" y="3206"/>
                    <a:pt x="11650" y="3505"/>
                  </a:cubicBezTo>
                  <a:cubicBezTo>
                    <a:pt x="12097" y="3766"/>
                    <a:pt x="12302" y="4232"/>
                    <a:pt x="12302" y="4847"/>
                  </a:cubicBezTo>
                  <a:lnTo>
                    <a:pt x="12302" y="5089"/>
                  </a:lnTo>
                  <a:cubicBezTo>
                    <a:pt x="12302" y="5275"/>
                    <a:pt x="12265" y="5406"/>
                    <a:pt x="12190" y="5518"/>
                  </a:cubicBezTo>
                  <a:cubicBezTo>
                    <a:pt x="12134" y="5592"/>
                    <a:pt x="11948" y="5685"/>
                    <a:pt x="11687" y="5760"/>
                  </a:cubicBezTo>
                  <a:cubicBezTo>
                    <a:pt x="11445" y="5797"/>
                    <a:pt x="11072" y="5853"/>
                    <a:pt x="10531" y="5928"/>
                  </a:cubicBezTo>
                  <a:lnTo>
                    <a:pt x="6021" y="6375"/>
                  </a:lnTo>
                  <a:cubicBezTo>
                    <a:pt x="4455" y="6524"/>
                    <a:pt x="3244" y="6804"/>
                    <a:pt x="2368" y="7214"/>
                  </a:cubicBezTo>
                  <a:cubicBezTo>
                    <a:pt x="1492" y="7586"/>
                    <a:pt x="877" y="8090"/>
                    <a:pt x="523" y="8705"/>
                  </a:cubicBezTo>
                  <a:cubicBezTo>
                    <a:pt x="168" y="9301"/>
                    <a:pt x="1" y="10047"/>
                    <a:pt x="1" y="10960"/>
                  </a:cubicBezTo>
                  <a:cubicBezTo>
                    <a:pt x="1" y="11780"/>
                    <a:pt x="150" y="12488"/>
                    <a:pt x="467" y="13066"/>
                  </a:cubicBezTo>
                  <a:lnTo>
                    <a:pt x="18527" y="13066"/>
                  </a:lnTo>
                  <a:cubicBezTo>
                    <a:pt x="18434" y="12526"/>
                    <a:pt x="18378" y="11892"/>
                    <a:pt x="18378" y="11202"/>
                  </a:cubicBezTo>
                  <a:lnTo>
                    <a:pt x="18378" y="5518"/>
                  </a:lnTo>
                  <a:cubicBezTo>
                    <a:pt x="18378" y="4287"/>
                    <a:pt x="18098" y="3262"/>
                    <a:pt x="17558" y="2498"/>
                  </a:cubicBezTo>
                  <a:cubicBezTo>
                    <a:pt x="16999" y="1678"/>
                    <a:pt x="16067" y="1044"/>
                    <a:pt x="14799" y="634"/>
                  </a:cubicBezTo>
                  <a:cubicBezTo>
                    <a:pt x="13513" y="206"/>
                    <a:pt x="11817" y="1"/>
                    <a:pt x="9693"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13"/>
            <p:cNvSpPr/>
            <p:nvPr/>
          </p:nvSpPr>
          <p:spPr>
            <a:xfrm>
              <a:off x="4555514" y="694772"/>
              <a:ext cx="440762" cy="178073"/>
            </a:xfrm>
            <a:custGeom>
              <a:avLst/>
              <a:gdLst/>
              <a:ahLst/>
              <a:cxnLst/>
              <a:rect l="l" t="t" r="r" b="b"/>
              <a:pathLst>
                <a:path w="17950" h="7252" extrusionOk="0">
                  <a:moveTo>
                    <a:pt x="11482" y="1"/>
                  </a:moveTo>
                  <a:cubicBezTo>
                    <a:pt x="9059" y="1"/>
                    <a:pt x="7232" y="784"/>
                    <a:pt x="5965" y="2368"/>
                  </a:cubicBezTo>
                  <a:lnTo>
                    <a:pt x="5741" y="392"/>
                  </a:lnTo>
                  <a:lnTo>
                    <a:pt x="0" y="392"/>
                  </a:lnTo>
                  <a:lnTo>
                    <a:pt x="0" y="7251"/>
                  </a:lnTo>
                  <a:lnTo>
                    <a:pt x="6132" y="7251"/>
                  </a:lnTo>
                  <a:lnTo>
                    <a:pt x="6132" y="7083"/>
                  </a:lnTo>
                  <a:cubicBezTo>
                    <a:pt x="6132" y="6450"/>
                    <a:pt x="6263" y="5928"/>
                    <a:pt x="6542" y="5462"/>
                  </a:cubicBezTo>
                  <a:cubicBezTo>
                    <a:pt x="6822" y="5015"/>
                    <a:pt x="7213" y="4679"/>
                    <a:pt x="7698" y="4437"/>
                  </a:cubicBezTo>
                  <a:cubicBezTo>
                    <a:pt x="8183" y="4194"/>
                    <a:pt x="8723" y="4083"/>
                    <a:pt x="9320" y="4083"/>
                  </a:cubicBezTo>
                  <a:cubicBezTo>
                    <a:pt x="10102" y="4083"/>
                    <a:pt x="10717" y="4288"/>
                    <a:pt x="11165" y="4679"/>
                  </a:cubicBezTo>
                  <a:cubicBezTo>
                    <a:pt x="11612" y="5089"/>
                    <a:pt x="11836" y="5648"/>
                    <a:pt x="11836" y="6357"/>
                  </a:cubicBezTo>
                  <a:lnTo>
                    <a:pt x="11836" y="7251"/>
                  </a:lnTo>
                  <a:lnTo>
                    <a:pt x="17949" y="7251"/>
                  </a:lnTo>
                  <a:lnTo>
                    <a:pt x="17949" y="5220"/>
                  </a:lnTo>
                  <a:cubicBezTo>
                    <a:pt x="17949" y="4120"/>
                    <a:pt x="17669" y="3169"/>
                    <a:pt x="17073" y="2405"/>
                  </a:cubicBezTo>
                  <a:cubicBezTo>
                    <a:pt x="16533" y="1604"/>
                    <a:pt x="15750" y="1007"/>
                    <a:pt x="14781" y="616"/>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13"/>
            <p:cNvSpPr/>
            <p:nvPr/>
          </p:nvSpPr>
          <p:spPr>
            <a:xfrm>
              <a:off x="5512077" y="691579"/>
              <a:ext cx="407785" cy="181265"/>
            </a:xfrm>
            <a:custGeom>
              <a:avLst/>
              <a:gdLst/>
              <a:ahLst/>
              <a:cxnLst/>
              <a:rect l="l" t="t" r="r" b="b"/>
              <a:pathLst>
                <a:path w="16607" h="7382" extrusionOk="0">
                  <a:moveTo>
                    <a:pt x="8220" y="0"/>
                  </a:moveTo>
                  <a:cubicBezTo>
                    <a:pt x="5461" y="0"/>
                    <a:pt x="3411" y="429"/>
                    <a:pt x="2051" y="1286"/>
                  </a:cubicBezTo>
                  <a:cubicBezTo>
                    <a:pt x="690" y="2144"/>
                    <a:pt x="0" y="3318"/>
                    <a:pt x="0" y="4846"/>
                  </a:cubicBezTo>
                  <a:cubicBezTo>
                    <a:pt x="0" y="5871"/>
                    <a:pt x="299" y="6710"/>
                    <a:pt x="951" y="7381"/>
                  </a:cubicBezTo>
                  <a:lnTo>
                    <a:pt x="15899" y="7381"/>
                  </a:lnTo>
                  <a:cubicBezTo>
                    <a:pt x="14836" y="6487"/>
                    <a:pt x="13103" y="5909"/>
                    <a:pt x="10717" y="5722"/>
                  </a:cubicBezTo>
                  <a:lnTo>
                    <a:pt x="7512" y="5443"/>
                  </a:lnTo>
                  <a:cubicBezTo>
                    <a:pt x="6785" y="5368"/>
                    <a:pt x="6263" y="5256"/>
                    <a:pt x="5927" y="5070"/>
                  </a:cubicBezTo>
                  <a:cubicBezTo>
                    <a:pt x="5610" y="4884"/>
                    <a:pt x="5424" y="4623"/>
                    <a:pt x="5424" y="4287"/>
                  </a:cubicBezTo>
                  <a:cubicBezTo>
                    <a:pt x="5424" y="3914"/>
                    <a:pt x="5666" y="3635"/>
                    <a:pt x="6095" y="3448"/>
                  </a:cubicBezTo>
                  <a:cubicBezTo>
                    <a:pt x="6561" y="3243"/>
                    <a:pt x="7195" y="3132"/>
                    <a:pt x="7996" y="3132"/>
                  </a:cubicBezTo>
                  <a:cubicBezTo>
                    <a:pt x="8965" y="3132"/>
                    <a:pt x="9674" y="3243"/>
                    <a:pt x="10102" y="3467"/>
                  </a:cubicBezTo>
                  <a:cubicBezTo>
                    <a:pt x="10568" y="3691"/>
                    <a:pt x="10829" y="4045"/>
                    <a:pt x="10941" y="4567"/>
                  </a:cubicBezTo>
                  <a:lnTo>
                    <a:pt x="16607" y="4436"/>
                  </a:lnTo>
                  <a:cubicBezTo>
                    <a:pt x="16346" y="2983"/>
                    <a:pt x="15507" y="1864"/>
                    <a:pt x="14109" y="1137"/>
                  </a:cubicBezTo>
                  <a:cubicBezTo>
                    <a:pt x="12712" y="373"/>
                    <a:pt x="10755" y="0"/>
                    <a:pt x="8220"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13"/>
            <p:cNvSpPr/>
            <p:nvPr/>
          </p:nvSpPr>
          <p:spPr>
            <a:xfrm>
              <a:off x="4060755" y="692488"/>
              <a:ext cx="432978" cy="180356"/>
            </a:xfrm>
            <a:custGeom>
              <a:avLst/>
              <a:gdLst/>
              <a:ahLst/>
              <a:cxnLst/>
              <a:rect l="l" t="t" r="r" b="b"/>
              <a:pathLst>
                <a:path w="17633" h="7345" extrusionOk="0">
                  <a:moveTo>
                    <a:pt x="8947" y="1"/>
                  </a:moveTo>
                  <a:cubicBezTo>
                    <a:pt x="6934" y="1"/>
                    <a:pt x="5275" y="187"/>
                    <a:pt x="4026" y="541"/>
                  </a:cubicBezTo>
                  <a:cubicBezTo>
                    <a:pt x="2759" y="914"/>
                    <a:pt x="1827" y="1473"/>
                    <a:pt x="1156" y="2219"/>
                  </a:cubicBezTo>
                  <a:cubicBezTo>
                    <a:pt x="541" y="2964"/>
                    <a:pt x="131" y="3896"/>
                    <a:pt x="0" y="5014"/>
                  </a:cubicBezTo>
                  <a:lnTo>
                    <a:pt x="5834" y="5257"/>
                  </a:lnTo>
                  <a:cubicBezTo>
                    <a:pt x="5853" y="4418"/>
                    <a:pt x="6151" y="3859"/>
                    <a:pt x="6654" y="3542"/>
                  </a:cubicBezTo>
                  <a:cubicBezTo>
                    <a:pt x="7158" y="3225"/>
                    <a:pt x="7847" y="3039"/>
                    <a:pt x="8779" y="3039"/>
                  </a:cubicBezTo>
                  <a:cubicBezTo>
                    <a:pt x="9767" y="3039"/>
                    <a:pt x="10457" y="3206"/>
                    <a:pt x="10867" y="3505"/>
                  </a:cubicBezTo>
                  <a:cubicBezTo>
                    <a:pt x="11295" y="3766"/>
                    <a:pt x="11500" y="4232"/>
                    <a:pt x="11500" y="4847"/>
                  </a:cubicBezTo>
                  <a:lnTo>
                    <a:pt x="11500" y="5089"/>
                  </a:lnTo>
                  <a:cubicBezTo>
                    <a:pt x="11500" y="5257"/>
                    <a:pt x="11463" y="5406"/>
                    <a:pt x="11388" y="5518"/>
                  </a:cubicBezTo>
                  <a:cubicBezTo>
                    <a:pt x="11333" y="5592"/>
                    <a:pt x="11146" y="5685"/>
                    <a:pt x="10885" y="5760"/>
                  </a:cubicBezTo>
                  <a:cubicBezTo>
                    <a:pt x="10643" y="5797"/>
                    <a:pt x="10270" y="5853"/>
                    <a:pt x="9730" y="5928"/>
                  </a:cubicBezTo>
                  <a:lnTo>
                    <a:pt x="5219" y="6375"/>
                  </a:lnTo>
                  <a:cubicBezTo>
                    <a:pt x="3654" y="6524"/>
                    <a:pt x="2442" y="6804"/>
                    <a:pt x="1566" y="7214"/>
                  </a:cubicBezTo>
                  <a:cubicBezTo>
                    <a:pt x="1454" y="7270"/>
                    <a:pt x="1342" y="7307"/>
                    <a:pt x="1268" y="7344"/>
                  </a:cubicBezTo>
                  <a:lnTo>
                    <a:pt x="17632" y="7344"/>
                  </a:lnTo>
                  <a:lnTo>
                    <a:pt x="17632" y="5518"/>
                  </a:lnTo>
                  <a:cubicBezTo>
                    <a:pt x="17632" y="4287"/>
                    <a:pt x="17353" y="3262"/>
                    <a:pt x="16812" y="2498"/>
                  </a:cubicBezTo>
                  <a:cubicBezTo>
                    <a:pt x="16253" y="1678"/>
                    <a:pt x="15321" y="1044"/>
                    <a:pt x="14054" y="634"/>
                  </a:cubicBezTo>
                  <a:cubicBezTo>
                    <a:pt x="12768" y="206"/>
                    <a:pt x="11072" y="1"/>
                    <a:pt x="894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13"/>
            <p:cNvSpPr/>
            <p:nvPr/>
          </p:nvSpPr>
          <p:spPr>
            <a:xfrm>
              <a:off x="4555514" y="473250"/>
              <a:ext cx="440762" cy="178073"/>
            </a:xfrm>
            <a:custGeom>
              <a:avLst/>
              <a:gdLst/>
              <a:ahLst/>
              <a:cxnLst/>
              <a:rect l="l" t="t" r="r" b="b"/>
              <a:pathLst>
                <a:path w="17950" h="7252" extrusionOk="0">
                  <a:moveTo>
                    <a:pt x="11482" y="1"/>
                  </a:moveTo>
                  <a:cubicBezTo>
                    <a:pt x="9059" y="1"/>
                    <a:pt x="7232" y="784"/>
                    <a:pt x="5965" y="2368"/>
                  </a:cubicBezTo>
                  <a:lnTo>
                    <a:pt x="5741" y="392"/>
                  </a:lnTo>
                  <a:lnTo>
                    <a:pt x="0" y="392"/>
                  </a:lnTo>
                  <a:lnTo>
                    <a:pt x="0" y="7251"/>
                  </a:lnTo>
                  <a:lnTo>
                    <a:pt x="6132" y="7251"/>
                  </a:lnTo>
                  <a:lnTo>
                    <a:pt x="6132" y="7084"/>
                  </a:lnTo>
                  <a:cubicBezTo>
                    <a:pt x="6132" y="6450"/>
                    <a:pt x="6263" y="5928"/>
                    <a:pt x="6542" y="5462"/>
                  </a:cubicBezTo>
                  <a:cubicBezTo>
                    <a:pt x="6822" y="5015"/>
                    <a:pt x="7213" y="4679"/>
                    <a:pt x="7698" y="4437"/>
                  </a:cubicBezTo>
                  <a:cubicBezTo>
                    <a:pt x="8183" y="4195"/>
                    <a:pt x="8723" y="4083"/>
                    <a:pt x="9320" y="4083"/>
                  </a:cubicBezTo>
                  <a:cubicBezTo>
                    <a:pt x="10102" y="4083"/>
                    <a:pt x="10717" y="4288"/>
                    <a:pt x="11165" y="4679"/>
                  </a:cubicBezTo>
                  <a:cubicBezTo>
                    <a:pt x="11612" y="5089"/>
                    <a:pt x="11836" y="5648"/>
                    <a:pt x="11836" y="6357"/>
                  </a:cubicBezTo>
                  <a:lnTo>
                    <a:pt x="11836" y="7251"/>
                  </a:lnTo>
                  <a:lnTo>
                    <a:pt x="17949" y="7251"/>
                  </a:lnTo>
                  <a:lnTo>
                    <a:pt x="17949" y="5220"/>
                  </a:lnTo>
                  <a:cubicBezTo>
                    <a:pt x="17949" y="4120"/>
                    <a:pt x="17669" y="3169"/>
                    <a:pt x="17073" y="2405"/>
                  </a:cubicBezTo>
                  <a:cubicBezTo>
                    <a:pt x="16533" y="1604"/>
                    <a:pt x="15750" y="1007"/>
                    <a:pt x="14781" y="616"/>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13"/>
            <p:cNvSpPr/>
            <p:nvPr/>
          </p:nvSpPr>
          <p:spPr>
            <a:xfrm>
              <a:off x="5512077" y="470057"/>
              <a:ext cx="407785" cy="181265"/>
            </a:xfrm>
            <a:custGeom>
              <a:avLst/>
              <a:gdLst/>
              <a:ahLst/>
              <a:cxnLst/>
              <a:rect l="l" t="t" r="r" b="b"/>
              <a:pathLst>
                <a:path w="16607" h="7382" extrusionOk="0">
                  <a:moveTo>
                    <a:pt x="8220" y="0"/>
                  </a:moveTo>
                  <a:cubicBezTo>
                    <a:pt x="5461" y="0"/>
                    <a:pt x="3411" y="429"/>
                    <a:pt x="2051" y="1287"/>
                  </a:cubicBezTo>
                  <a:cubicBezTo>
                    <a:pt x="690" y="2144"/>
                    <a:pt x="0" y="3318"/>
                    <a:pt x="0" y="4846"/>
                  </a:cubicBezTo>
                  <a:cubicBezTo>
                    <a:pt x="0" y="5853"/>
                    <a:pt x="317" y="6710"/>
                    <a:pt x="969" y="7381"/>
                  </a:cubicBezTo>
                  <a:lnTo>
                    <a:pt x="15917" y="7381"/>
                  </a:lnTo>
                  <a:cubicBezTo>
                    <a:pt x="14855" y="6487"/>
                    <a:pt x="13122" y="5909"/>
                    <a:pt x="10736" y="5722"/>
                  </a:cubicBezTo>
                  <a:lnTo>
                    <a:pt x="7530" y="5443"/>
                  </a:lnTo>
                  <a:cubicBezTo>
                    <a:pt x="6803" y="5368"/>
                    <a:pt x="6281" y="5256"/>
                    <a:pt x="5946" y="5070"/>
                  </a:cubicBezTo>
                  <a:cubicBezTo>
                    <a:pt x="5629" y="4884"/>
                    <a:pt x="5443" y="4623"/>
                    <a:pt x="5443" y="4287"/>
                  </a:cubicBezTo>
                  <a:cubicBezTo>
                    <a:pt x="5424" y="3896"/>
                    <a:pt x="5648" y="3616"/>
                    <a:pt x="6095" y="3449"/>
                  </a:cubicBezTo>
                  <a:cubicBezTo>
                    <a:pt x="6561" y="3244"/>
                    <a:pt x="7195" y="3132"/>
                    <a:pt x="7996" y="3132"/>
                  </a:cubicBezTo>
                  <a:cubicBezTo>
                    <a:pt x="8965" y="3132"/>
                    <a:pt x="9674" y="3244"/>
                    <a:pt x="10102" y="3467"/>
                  </a:cubicBezTo>
                  <a:cubicBezTo>
                    <a:pt x="10568" y="3691"/>
                    <a:pt x="10829" y="4045"/>
                    <a:pt x="10941" y="4567"/>
                  </a:cubicBezTo>
                  <a:lnTo>
                    <a:pt x="16607" y="4436"/>
                  </a:lnTo>
                  <a:cubicBezTo>
                    <a:pt x="16346" y="2983"/>
                    <a:pt x="15507" y="1864"/>
                    <a:pt x="14109" y="1137"/>
                  </a:cubicBezTo>
                  <a:cubicBezTo>
                    <a:pt x="12712" y="373"/>
                    <a:pt x="10755" y="0"/>
                    <a:pt x="8220"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13"/>
            <p:cNvSpPr/>
            <p:nvPr/>
          </p:nvSpPr>
          <p:spPr>
            <a:xfrm>
              <a:off x="4060755" y="470966"/>
              <a:ext cx="432978" cy="180356"/>
            </a:xfrm>
            <a:custGeom>
              <a:avLst/>
              <a:gdLst/>
              <a:ahLst/>
              <a:cxnLst/>
              <a:rect l="l" t="t" r="r" b="b"/>
              <a:pathLst>
                <a:path w="17633" h="7345" extrusionOk="0">
                  <a:moveTo>
                    <a:pt x="8947" y="1"/>
                  </a:moveTo>
                  <a:cubicBezTo>
                    <a:pt x="6934" y="1"/>
                    <a:pt x="5275" y="187"/>
                    <a:pt x="4026" y="541"/>
                  </a:cubicBezTo>
                  <a:cubicBezTo>
                    <a:pt x="2759" y="914"/>
                    <a:pt x="1827" y="1473"/>
                    <a:pt x="1156" y="2219"/>
                  </a:cubicBezTo>
                  <a:cubicBezTo>
                    <a:pt x="541" y="2964"/>
                    <a:pt x="131" y="3896"/>
                    <a:pt x="0" y="5014"/>
                  </a:cubicBezTo>
                  <a:lnTo>
                    <a:pt x="5834" y="5257"/>
                  </a:lnTo>
                  <a:cubicBezTo>
                    <a:pt x="5853" y="4418"/>
                    <a:pt x="6151" y="3859"/>
                    <a:pt x="6654" y="3542"/>
                  </a:cubicBezTo>
                  <a:cubicBezTo>
                    <a:pt x="7158" y="3225"/>
                    <a:pt x="7847" y="3039"/>
                    <a:pt x="8779" y="3039"/>
                  </a:cubicBezTo>
                  <a:cubicBezTo>
                    <a:pt x="9767" y="3039"/>
                    <a:pt x="10457" y="3207"/>
                    <a:pt x="10867" y="3505"/>
                  </a:cubicBezTo>
                  <a:cubicBezTo>
                    <a:pt x="11295" y="3766"/>
                    <a:pt x="11500" y="4232"/>
                    <a:pt x="11500" y="4847"/>
                  </a:cubicBezTo>
                  <a:lnTo>
                    <a:pt x="11500" y="5089"/>
                  </a:lnTo>
                  <a:cubicBezTo>
                    <a:pt x="11500" y="5257"/>
                    <a:pt x="11463" y="5406"/>
                    <a:pt x="11388" y="5518"/>
                  </a:cubicBezTo>
                  <a:cubicBezTo>
                    <a:pt x="11333" y="5592"/>
                    <a:pt x="11146" y="5685"/>
                    <a:pt x="10885" y="5760"/>
                  </a:cubicBezTo>
                  <a:cubicBezTo>
                    <a:pt x="10643" y="5797"/>
                    <a:pt x="10270" y="5853"/>
                    <a:pt x="9730" y="5928"/>
                  </a:cubicBezTo>
                  <a:lnTo>
                    <a:pt x="5219" y="6375"/>
                  </a:lnTo>
                  <a:cubicBezTo>
                    <a:pt x="3654" y="6524"/>
                    <a:pt x="2442" y="6804"/>
                    <a:pt x="1566" y="7214"/>
                  </a:cubicBezTo>
                  <a:cubicBezTo>
                    <a:pt x="1454" y="7270"/>
                    <a:pt x="1342" y="7307"/>
                    <a:pt x="1268" y="7344"/>
                  </a:cubicBezTo>
                  <a:lnTo>
                    <a:pt x="17632" y="7344"/>
                  </a:lnTo>
                  <a:lnTo>
                    <a:pt x="17632" y="5518"/>
                  </a:lnTo>
                  <a:cubicBezTo>
                    <a:pt x="17632" y="4288"/>
                    <a:pt x="17353" y="3262"/>
                    <a:pt x="16812" y="2498"/>
                  </a:cubicBezTo>
                  <a:cubicBezTo>
                    <a:pt x="16253" y="1678"/>
                    <a:pt x="15321" y="1045"/>
                    <a:pt x="14054" y="634"/>
                  </a:cubicBezTo>
                  <a:cubicBezTo>
                    <a:pt x="12768" y="206"/>
                    <a:pt x="11072" y="1"/>
                    <a:pt x="894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13"/>
            <p:cNvSpPr/>
            <p:nvPr/>
          </p:nvSpPr>
          <p:spPr>
            <a:xfrm>
              <a:off x="5512077" y="252661"/>
              <a:ext cx="407785" cy="181265"/>
            </a:xfrm>
            <a:custGeom>
              <a:avLst/>
              <a:gdLst/>
              <a:ahLst/>
              <a:cxnLst/>
              <a:rect l="l" t="t" r="r" b="b"/>
              <a:pathLst>
                <a:path w="16607" h="7382" extrusionOk="0">
                  <a:moveTo>
                    <a:pt x="8201" y="0"/>
                  </a:moveTo>
                  <a:cubicBezTo>
                    <a:pt x="5443" y="0"/>
                    <a:pt x="3392" y="429"/>
                    <a:pt x="2032" y="1305"/>
                  </a:cubicBezTo>
                  <a:cubicBezTo>
                    <a:pt x="671" y="2144"/>
                    <a:pt x="0" y="3337"/>
                    <a:pt x="0" y="4865"/>
                  </a:cubicBezTo>
                  <a:cubicBezTo>
                    <a:pt x="0" y="5871"/>
                    <a:pt x="299" y="6710"/>
                    <a:pt x="951" y="7381"/>
                  </a:cubicBezTo>
                  <a:lnTo>
                    <a:pt x="15899" y="7381"/>
                  </a:lnTo>
                  <a:cubicBezTo>
                    <a:pt x="14836" y="6486"/>
                    <a:pt x="13103" y="5909"/>
                    <a:pt x="10717" y="5722"/>
                  </a:cubicBezTo>
                  <a:lnTo>
                    <a:pt x="7512" y="5443"/>
                  </a:lnTo>
                  <a:cubicBezTo>
                    <a:pt x="6785" y="5387"/>
                    <a:pt x="6263" y="5256"/>
                    <a:pt x="5927" y="5089"/>
                  </a:cubicBezTo>
                  <a:cubicBezTo>
                    <a:pt x="5610" y="4884"/>
                    <a:pt x="5424" y="4623"/>
                    <a:pt x="5424" y="4287"/>
                  </a:cubicBezTo>
                  <a:cubicBezTo>
                    <a:pt x="5424" y="3914"/>
                    <a:pt x="5666" y="3635"/>
                    <a:pt x="6095" y="3448"/>
                  </a:cubicBezTo>
                  <a:cubicBezTo>
                    <a:pt x="6561" y="3243"/>
                    <a:pt x="7195" y="3132"/>
                    <a:pt x="7996" y="3132"/>
                  </a:cubicBezTo>
                  <a:cubicBezTo>
                    <a:pt x="8965" y="3132"/>
                    <a:pt x="9674" y="3243"/>
                    <a:pt x="10102" y="3467"/>
                  </a:cubicBezTo>
                  <a:cubicBezTo>
                    <a:pt x="10568" y="3691"/>
                    <a:pt x="10829" y="4063"/>
                    <a:pt x="10941" y="4585"/>
                  </a:cubicBezTo>
                  <a:lnTo>
                    <a:pt x="16607" y="4436"/>
                  </a:lnTo>
                  <a:cubicBezTo>
                    <a:pt x="16327" y="2982"/>
                    <a:pt x="15489" y="1864"/>
                    <a:pt x="14091" y="1137"/>
                  </a:cubicBezTo>
                  <a:cubicBezTo>
                    <a:pt x="12693" y="373"/>
                    <a:pt x="10736" y="0"/>
                    <a:pt x="8201"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13"/>
            <p:cNvSpPr/>
            <p:nvPr/>
          </p:nvSpPr>
          <p:spPr>
            <a:xfrm>
              <a:off x="4060755" y="253570"/>
              <a:ext cx="432978" cy="180356"/>
            </a:xfrm>
            <a:custGeom>
              <a:avLst/>
              <a:gdLst/>
              <a:ahLst/>
              <a:cxnLst/>
              <a:rect l="l" t="t" r="r" b="b"/>
              <a:pathLst>
                <a:path w="17633" h="7345" extrusionOk="0">
                  <a:moveTo>
                    <a:pt x="8947" y="1"/>
                  </a:moveTo>
                  <a:cubicBezTo>
                    <a:pt x="6934" y="1"/>
                    <a:pt x="5275" y="187"/>
                    <a:pt x="4026" y="560"/>
                  </a:cubicBezTo>
                  <a:cubicBezTo>
                    <a:pt x="2759" y="914"/>
                    <a:pt x="1827" y="1473"/>
                    <a:pt x="1156" y="2219"/>
                  </a:cubicBezTo>
                  <a:cubicBezTo>
                    <a:pt x="541" y="2964"/>
                    <a:pt x="131" y="3896"/>
                    <a:pt x="0" y="5033"/>
                  </a:cubicBezTo>
                  <a:lnTo>
                    <a:pt x="5834" y="5257"/>
                  </a:lnTo>
                  <a:cubicBezTo>
                    <a:pt x="5853" y="4418"/>
                    <a:pt x="6151" y="3859"/>
                    <a:pt x="6654" y="3561"/>
                  </a:cubicBezTo>
                  <a:cubicBezTo>
                    <a:pt x="7158" y="3225"/>
                    <a:pt x="7847" y="3057"/>
                    <a:pt x="8779" y="3057"/>
                  </a:cubicBezTo>
                  <a:cubicBezTo>
                    <a:pt x="9767" y="3057"/>
                    <a:pt x="10457" y="3206"/>
                    <a:pt x="10867" y="3505"/>
                  </a:cubicBezTo>
                  <a:cubicBezTo>
                    <a:pt x="11295" y="3784"/>
                    <a:pt x="11500" y="4231"/>
                    <a:pt x="11500" y="4847"/>
                  </a:cubicBezTo>
                  <a:lnTo>
                    <a:pt x="11500" y="5089"/>
                  </a:lnTo>
                  <a:cubicBezTo>
                    <a:pt x="11500" y="5275"/>
                    <a:pt x="11463" y="5406"/>
                    <a:pt x="11388" y="5518"/>
                  </a:cubicBezTo>
                  <a:cubicBezTo>
                    <a:pt x="11333" y="5592"/>
                    <a:pt x="11146" y="5685"/>
                    <a:pt x="10885" y="5760"/>
                  </a:cubicBezTo>
                  <a:cubicBezTo>
                    <a:pt x="10643" y="5816"/>
                    <a:pt x="10270" y="5853"/>
                    <a:pt x="9730" y="5928"/>
                  </a:cubicBezTo>
                  <a:lnTo>
                    <a:pt x="5219" y="6375"/>
                  </a:lnTo>
                  <a:cubicBezTo>
                    <a:pt x="3654" y="6543"/>
                    <a:pt x="2442" y="6822"/>
                    <a:pt x="1566" y="7214"/>
                  </a:cubicBezTo>
                  <a:cubicBezTo>
                    <a:pt x="1454" y="7270"/>
                    <a:pt x="1342" y="7325"/>
                    <a:pt x="1268" y="7344"/>
                  </a:cubicBezTo>
                  <a:lnTo>
                    <a:pt x="17632" y="7344"/>
                  </a:lnTo>
                  <a:lnTo>
                    <a:pt x="17632" y="5518"/>
                  </a:lnTo>
                  <a:cubicBezTo>
                    <a:pt x="17632" y="4306"/>
                    <a:pt x="17353" y="3281"/>
                    <a:pt x="16812" y="2498"/>
                  </a:cubicBezTo>
                  <a:cubicBezTo>
                    <a:pt x="16253" y="1678"/>
                    <a:pt x="15321" y="1063"/>
                    <a:pt x="14054" y="634"/>
                  </a:cubicBezTo>
                  <a:cubicBezTo>
                    <a:pt x="12768" y="206"/>
                    <a:pt x="11072" y="1"/>
                    <a:pt x="894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13"/>
            <p:cNvSpPr/>
            <p:nvPr/>
          </p:nvSpPr>
          <p:spPr>
            <a:xfrm>
              <a:off x="4555514" y="255853"/>
              <a:ext cx="440762" cy="178073"/>
            </a:xfrm>
            <a:custGeom>
              <a:avLst/>
              <a:gdLst/>
              <a:ahLst/>
              <a:cxnLst/>
              <a:rect l="l" t="t" r="r" b="b"/>
              <a:pathLst>
                <a:path w="17950" h="7252" extrusionOk="0">
                  <a:moveTo>
                    <a:pt x="11482" y="1"/>
                  </a:moveTo>
                  <a:cubicBezTo>
                    <a:pt x="9059" y="1"/>
                    <a:pt x="7232" y="784"/>
                    <a:pt x="5965" y="2368"/>
                  </a:cubicBezTo>
                  <a:lnTo>
                    <a:pt x="5741" y="392"/>
                  </a:lnTo>
                  <a:lnTo>
                    <a:pt x="0" y="392"/>
                  </a:lnTo>
                  <a:lnTo>
                    <a:pt x="0" y="7251"/>
                  </a:lnTo>
                  <a:lnTo>
                    <a:pt x="6132" y="7251"/>
                  </a:lnTo>
                  <a:lnTo>
                    <a:pt x="6132" y="7083"/>
                  </a:lnTo>
                  <a:cubicBezTo>
                    <a:pt x="6132" y="6468"/>
                    <a:pt x="6263" y="5928"/>
                    <a:pt x="6542" y="5480"/>
                  </a:cubicBezTo>
                  <a:cubicBezTo>
                    <a:pt x="6822" y="5014"/>
                    <a:pt x="7213" y="4698"/>
                    <a:pt x="7698" y="4455"/>
                  </a:cubicBezTo>
                  <a:cubicBezTo>
                    <a:pt x="8183" y="4213"/>
                    <a:pt x="8723" y="4083"/>
                    <a:pt x="9320" y="4083"/>
                  </a:cubicBezTo>
                  <a:cubicBezTo>
                    <a:pt x="10102" y="4083"/>
                    <a:pt x="10717" y="4288"/>
                    <a:pt x="11165" y="4698"/>
                  </a:cubicBezTo>
                  <a:cubicBezTo>
                    <a:pt x="11612" y="5089"/>
                    <a:pt x="11836" y="5648"/>
                    <a:pt x="11836" y="6356"/>
                  </a:cubicBezTo>
                  <a:lnTo>
                    <a:pt x="11836" y="7251"/>
                  </a:lnTo>
                  <a:lnTo>
                    <a:pt x="17949" y="7251"/>
                  </a:lnTo>
                  <a:lnTo>
                    <a:pt x="17949" y="5238"/>
                  </a:lnTo>
                  <a:cubicBezTo>
                    <a:pt x="17949" y="4120"/>
                    <a:pt x="17669" y="3188"/>
                    <a:pt x="17073" y="2405"/>
                  </a:cubicBezTo>
                  <a:cubicBezTo>
                    <a:pt x="16533" y="1604"/>
                    <a:pt x="15750" y="1007"/>
                    <a:pt x="14781" y="616"/>
                  </a:cubicBezTo>
                  <a:cubicBezTo>
                    <a:pt x="13830" y="224"/>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13"/>
            <p:cNvSpPr/>
            <p:nvPr/>
          </p:nvSpPr>
          <p:spPr>
            <a:xfrm>
              <a:off x="3554087" y="26"/>
              <a:ext cx="440296" cy="2372995"/>
            </a:xfrm>
            <a:custGeom>
              <a:avLst/>
              <a:gdLst/>
              <a:ahLst/>
              <a:cxnLst/>
              <a:rect l="l" t="t" r="r" b="b"/>
              <a:pathLst>
                <a:path w="17931" h="96640" extrusionOk="0">
                  <a:moveTo>
                    <a:pt x="1" y="0"/>
                  </a:moveTo>
                  <a:lnTo>
                    <a:pt x="1" y="8648"/>
                  </a:lnTo>
                  <a:lnTo>
                    <a:pt x="1" y="14221"/>
                  </a:lnTo>
                  <a:lnTo>
                    <a:pt x="1" y="17669"/>
                  </a:lnTo>
                  <a:lnTo>
                    <a:pt x="1" y="23242"/>
                  </a:lnTo>
                  <a:lnTo>
                    <a:pt x="1" y="26522"/>
                  </a:lnTo>
                  <a:lnTo>
                    <a:pt x="1" y="32263"/>
                  </a:lnTo>
                  <a:lnTo>
                    <a:pt x="1" y="35543"/>
                  </a:lnTo>
                  <a:lnTo>
                    <a:pt x="1" y="47192"/>
                  </a:lnTo>
                  <a:lnTo>
                    <a:pt x="1" y="50286"/>
                  </a:lnTo>
                  <a:lnTo>
                    <a:pt x="1" y="62103"/>
                  </a:lnTo>
                  <a:lnTo>
                    <a:pt x="1" y="65215"/>
                  </a:lnTo>
                  <a:lnTo>
                    <a:pt x="1" y="76846"/>
                  </a:lnTo>
                  <a:lnTo>
                    <a:pt x="1" y="80126"/>
                  </a:lnTo>
                  <a:lnTo>
                    <a:pt x="1" y="96621"/>
                  </a:lnTo>
                  <a:lnTo>
                    <a:pt x="6114" y="96621"/>
                  </a:lnTo>
                  <a:lnTo>
                    <a:pt x="6114" y="88979"/>
                  </a:lnTo>
                  <a:cubicBezTo>
                    <a:pt x="6114" y="88401"/>
                    <a:pt x="6226" y="87898"/>
                    <a:pt x="6487" y="87451"/>
                  </a:cubicBezTo>
                  <a:cubicBezTo>
                    <a:pt x="6748" y="86985"/>
                    <a:pt x="7121" y="86631"/>
                    <a:pt x="7605" y="86370"/>
                  </a:cubicBezTo>
                  <a:cubicBezTo>
                    <a:pt x="8090" y="86109"/>
                    <a:pt x="8649" y="85997"/>
                    <a:pt x="9320" y="85997"/>
                  </a:cubicBezTo>
                  <a:cubicBezTo>
                    <a:pt x="10103" y="85997"/>
                    <a:pt x="10699" y="86183"/>
                    <a:pt x="11147" y="86593"/>
                  </a:cubicBezTo>
                  <a:cubicBezTo>
                    <a:pt x="11613" y="86985"/>
                    <a:pt x="11818" y="87525"/>
                    <a:pt x="11818" y="88252"/>
                  </a:cubicBezTo>
                  <a:lnTo>
                    <a:pt x="11818" y="96639"/>
                  </a:lnTo>
                  <a:lnTo>
                    <a:pt x="17931" y="96639"/>
                  </a:lnTo>
                  <a:lnTo>
                    <a:pt x="17931" y="87153"/>
                  </a:lnTo>
                  <a:cubicBezTo>
                    <a:pt x="17931" y="86053"/>
                    <a:pt x="17651" y="85102"/>
                    <a:pt x="17092" y="84338"/>
                  </a:cubicBezTo>
                  <a:cubicBezTo>
                    <a:pt x="16552" y="83537"/>
                    <a:pt x="15769" y="82922"/>
                    <a:pt x="14781" y="82530"/>
                  </a:cubicBezTo>
                  <a:cubicBezTo>
                    <a:pt x="13793" y="82120"/>
                    <a:pt x="12675" y="81915"/>
                    <a:pt x="11445" y="81915"/>
                  </a:cubicBezTo>
                  <a:cubicBezTo>
                    <a:pt x="9171" y="81915"/>
                    <a:pt x="7382" y="82642"/>
                    <a:pt x="6114" y="84096"/>
                  </a:cubicBezTo>
                  <a:lnTo>
                    <a:pt x="6114" y="80145"/>
                  </a:lnTo>
                  <a:lnTo>
                    <a:pt x="6114" y="76846"/>
                  </a:lnTo>
                  <a:lnTo>
                    <a:pt x="6114" y="74236"/>
                  </a:lnTo>
                  <a:cubicBezTo>
                    <a:pt x="6114" y="73658"/>
                    <a:pt x="6226" y="73155"/>
                    <a:pt x="6487" y="72708"/>
                  </a:cubicBezTo>
                  <a:cubicBezTo>
                    <a:pt x="6748" y="72242"/>
                    <a:pt x="7121" y="71888"/>
                    <a:pt x="7605" y="71627"/>
                  </a:cubicBezTo>
                  <a:cubicBezTo>
                    <a:pt x="8090" y="71366"/>
                    <a:pt x="8649" y="71254"/>
                    <a:pt x="9320" y="71254"/>
                  </a:cubicBezTo>
                  <a:cubicBezTo>
                    <a:pt x="10103" y="71254"/>
                    <a:pt x="10699" y="71440"/>
                    <a:pt x="11147" y="71832"/>
                  </a:cubicBezTo>
                  <a:cubicBezTo>
                    <a:pt x="11613" y="72223"/>
                    <a:pt x="11818" y="72782"/>
                    <a:pt x="11818" y="73509"/>
                  </a:cubicBezTo>
                  <a:lnTo>
                    <a:pt x="11818" y="80145"/>
                  </a:lnTo>
                  <a:lnTo>
                    <a:pt x="17931" y="80145"/>
                  </a:lnTo>
                  <a:lnTo>
                    <a:pt x="17931" y="72410"/>
                  </a:lnTo>
                  <a:cubicBezTo>
                    <a:pt x="17931" y="71310"/>
                    <a:pt x="17651" y="70359"/>
                    <a:pt x="17092" y="69577"/>
                  </a:cubicBezTo>
                  <a:cubicBezTo>
                    <a:pt x="16552" y="68794"/>
                    <a:pt x="15769" y="68179"/>
                    <a:pt x="14781" y="67787"/>
                  </a:cubicBezTo>
                  <a:cubicBezTo>
                    <a:pt x="13793" y="67377"/>
                    <a:pt x="12675" y="67172"/>
                    <a:pt x="11445" y="67172"/>
                  </a:cubicBezTo>
                  <a:cubicBezTo>
                    <a:pt x="9171" y="67172"/>
                    <a:pt x="7382" y="67899"/>
                    <a:pt x="6114" y="69334"/>
                  </a:cubicBezTo>
                  <a:lnTo>
                    <a:pt x="6114" y="65234"/>
                  </a:lnTo>
                  <a:lnTo>
                    <a:pt x="6114" y="62103"/>
                  </a:lnTo>
                  <a:lnTo>
                    <a:pt x="6114" y="59307"/>
                  </a:lnTo>
                  <a:cubicBezTo>
                    <a:pt x="6114" y="58748"/>
                    <a:pt x="6226" y="58245"/>
                    <a:pt x="6487" y="57779"/>
                  </a:cubicBezTo>
                  <a:cubicBezTo>
                    <a:pt x="6748" y="57313"/>
                    <a:pt x="7121" y="56977"/>
                    <a:pt x="7605" y="56716"/>
                  </a:cubicBezTo>
                  <a:cubicBezTo>
                    <a:pt x="8090" y="56455"/>
                    <a:pt x="8649" y="56325"/>
                    <a:pt x="9320" y="56325"/>
                  </a:cubicBezTo>
                  <a:cubicBezTo>
                    <a:pt x="10103" y="56325"/>
                    <a:pt x="10699" y="56530"/>
                    <a:pt x="11147" y="56921"/>
                  </a:cubicBezTo>
                  <a:cubicBezTo>
                    <a:pt x="11613" y="57294"/>
                    <a:pt x="11818" y="57853"/>
                    <a:pt x="11818" y="58580"/>
                  </a:cubicBezTo>
                  <a:lnTo>
                    <a:pt x="11818" y="65234"/>
                  </a:lnTo>
                  <a:lnTo>
                    <a:pt x="17931" y="65234"/>
                  </a:lnTo>
                  <a:lnTo>
                    <a:pt x="17931" y="57499"/>
                  </a:lnTo>
                  <a:cubicBezTo>
                    <a:pt x="17931" y="56381"/>
                    <a:pt x="17651" y="55449"/>
                    <a:pt x="17092" y="54666"/>
                  </a:cubicBezTo>
                  <a:cubicBezTo>
                    <a:pt x="16552" y="53865"/>
                    <a:pt x="15769" y="53268"/>
                    <a:pt x="14781" y="52858"/>
                  </a:cubicBezTo>
                  <a:cubicBezTo>
                    <a:pt x="13793" y="52467"/>
                    <a:pt x="12675" y="52262"/>
                    <a:pt x="11445" y="52262"/>
                  </a:cubicBezTo>
                  <a:cubicBezTo>
                    <a:pt x="9171" y="52262"/>
                    <a:pt x="7382" y="52989"/>
                    <a:pt x="6114" y="54424"/>
                  </a:cubicBezTo>
                  <a:lnTo>
                    <a:pt x="6114" y="50305"/>
                  </a:lnTo>
                  <a:lnTo>
                    <a:pt x="6114" y="47192"/>
                  </a:lnTo>
                  <a:lnTo>
                    <a:pt x="6114" y="44396"/>
                  </a:lnTo>
                  <a:cubicBezTo>
                    <a:pt x="6114" y="43819"/>
                    <a:pt x="6226" y="43315"/>
                    <a:pt x="6487" y="42868"/>
                  </a:cubicBezTo>
                  <a:cubicBezTo>
                    <a:pt x="6748" y="42402"/>
                    <a:pt x="7121" y="42048"/>
                    <a:pt x="7605" y="41787"/>
                  </a:cubicBezTo>
                  <a:cubicBezTo>
                    <a:pt x="8090" y="41526"/>
                    <a:pt x="8649" y="41414"/>
                    <a:pt x="9320" y="41414"/>
                  </a:cubicBezTo>
                  <a:cubicBezTo>
                    <a:pt x="10103" y="41414"/>
                    <a:pt x="10699" y="41601"/>
                    <a:pt x="11147" y="41992"/>
                  </a:cubicBezTo>
                  <a:cubicBezTo>
                    <a:pt x="11613" y="42383"/>
                    <a:pt x="11818" y="42943"/>
                    <a:pt x="11818" y="43669"/>
                  </a:cubicBezTo>
                  <a:lnTo>
                    <a:pt x="11818" y="50305"/>
                  </a:lnTo>
                  <a:lnTo>
                    <a:pt x="17931" y="50305"/>
                  </a:lnTo>
                  <a:lnTo>
                    <a:pt x="17931" y="42570"/>
                  </a:lnTo>
                  <a:cubicBezTo>
                    <a:pt x="17931" y="41470"/>
                    <a:pt x="17651" y="40520"/>
                    <a:pt x="17092" y="39737"/>
                  </a:cubicBezTo>
                  <a:cubicBezTo>
                    <a:pt x="16552" y="38954"/>
                    <a:pt x="15769" y="38339"/>
                    <a:pt x="14781" y="37948"/>
                  </a:cubicBezTo>
                  <a:cubicBezTo>
                    <a:pt x="13793" y="37537"/>
                    <a:pt x="12675" y="37332"/>
                    <a:pt x="11445" y="37332"/>
                  </a:cubicBezTo>
                  <a:cubicBezTo>
                    <a:pt x="9171" y="37332"/>
                    <a:pt x="7382" y="38059"/>
                    <a:pt x="6114" y="39494"/>
                  </a:cubicBezTo>
                  <a:lnTo>
                    <a:pt x="6114" y="35562"/>
                  </a:lnTo>
                  <a:lnTo>
                    <a:pt x="6114" y="35394"/>
                  </a:lnTo>
                  <a:cubicBezTo>
                    <a:pt x="6114" y="34816"/>
                    <a:pt x="6226" y="34313"/>
                    <a:pt x="6487" y="33866"/>
                  </a:cubicBezTo>
                  <a:cubicBezTo>
                    <a:pt x="6748" y="33400"/>
                    <a:pt x="7121" y="33046"/>
                    <a:pt x="7605" y="32785"/>
                  </a:cubicBezTo>
                  <a:cubicBezTo>
                    <a:pt x="8090" y="32524"/>
                    <a:pt x="8649" y="32412"/>
                    <a:pt x="9320" y="32412"/>
                  </a:cubicBezTo>
                  <a:cubicBezTo>
                    <a:pt x="10103" y="32412"/>
                    <a:pt x="10699" y="32598"/>
                    <a:pt x="11147" y="32990"/>
                  </a:cubicBezTo>
                  <a:cubicBezTo>
                    <a:pt x="11613" y="33381"/>
                    <a:pt x="11818" y="33940"/>
                    <a:pt x="11818" y="34667"/>
                  </a:cubicBezTo>
                  <a:lnTo>
                    <a:pt x="11818" y="35580"/>
                  </a:lnTo>
                  <a:lnTo>
                    <a:pt x="17931" y="35580"/>
                  </a:lnTo>
                  <a:lnTo>
                    <a:pt x="17931" y="33568"/>
                  </a:lnTo>
                  <a:cubicBezTo>
                    <a:pt x="17931" y="32468"/>
                    <a:pt x="17651" y="31517"/>
                    <a:pt x="17092" y="30734"/>
                  </a:cubicBezTo>
                  <a:cubicBezTo>
                    <a:pt x="16552" y="29952"/>
                    <a:pt x="15769" y="29337"/>
                    <a:pt x="14781" y="28945"/>
                  </a:cubicBezTo>
                  <a:cubicBezTo>
                    <a:pt x="13793" y="28535"/>
                    <a:pt x="12675" y="28330"/>
                    <a:pt x="11445" y="28330"/>
                  </a:cubicBezTo>
                  <a:cubicBezTo>
                    <a:pt x="9171" y="28330"/>
                    <a:pt x="7382" y="29057"/>
                    <a:pt x="6114" y="30492"/>
                  </a:cubicBezTo>
                  <a:lnTo>
                    <a:pt x="6114" y="26560"/>
                  </a:lnTo>
                  <a:lnTo>
                    <a:pt x="6114" y="26392"/>
                  </a:lnTo>
                  <a:cubicBezTo>
                    <a:pt x="6114" y="25814"/>
                    <a:pt x="6226" y="25311"/>
                    <a:pt x="6487" y="24863"/>
                  </a:cubicBezTo>
                  <a:cubicBezTo>
                    <a:pt x="6748" y="24397"/>
                    <a:pt x="7121" y="24043"/>
                    <a:pt x="7605" y="23782"/>
                  </a:cubicBezTo>
                  <a:cubicBezTo>
                    <a:pt x="8090" y="23521"/>
                    <a:pt x="8649" y="23410"/>
                    <a:pt x="9320" y="23410"/>
                  </a:cubicBezTo>
                  <a:cubicBezTo>
                    <a:pt x="10103" y="23410"/>
                    <a:pt x="10699" y="23596"/>
                    <a:pt x="11147" y="23987"/>
                  </a:cubicBezTo>
                  <a:cubicBezTo>
                    <a:pt x="11613" y="24379"/>
                    <a:pt x="11818" y="24938"/>
                    <a:pt x="11818" y="25665"/>
                  </a:cubicBezTo>
                  <a:lnTo>
                    <a:pt x="11818" y="26578"/>
                  </a:lnTo>
                  <a:lnTo>
                    <a:pt x="17931" y="26578"/>
                  </a:lnTo>
                  <a:lnTo>
                    <a:pt x="17931" y="24565"/>
                  </a:lnTo>
                  <a:cubicBezTo>
                    <a:pt x="17931" y="23447"/>
                    <a:pt x="17651" y="22515"/>
                    <a:pt x="17092" y="21732"/>
                  </a:cubicBezTo>
                  <a:cubicBezTo>
                    <a:pt x="16552" y="20931"/>
                    <a:pt x="15769" y="20334"/>
                    <a:pt x="14781" y="19924"/>
                  </a:cubicBezTo>
                  <a:cubicBezTo>
                    <a:pt x="13793" y="19533"/>
                    <a:pt x="12675" y="19328"/>
                    <a:pt x="11445" y="19328"/>
                  </a:cubicBezTo>
                  <a:cubicBezTo>
                    <a:pt x="9171" y="19328"/>
                    <a:pt x="7382" y="20055"/>
                    <a:pt x="6114" y="21490"/>
                  </a:cubicBezTo>
                  <a:lnTo>
                    <a:pt x="6114" y="17725"/>
                  </a:lnTo>
                  <a:lnTo>
                    <a:pt x="6114" y="17557"/>
                  </a:lnTo>
                  <a:cubicBezTo>
                    <a:pt x="6114" y="16979"/>
                    <a:pt x="6226" y="16476"/>
                    <a:pt x="6487" y="16029"/>
                  </a:cubicBezTo>
                  <a:cubicBezTo>
                    <a:pt x="6748" y="15563"/>
                    <a:pt x="7121" y="15209"/>
                    <a:pt x="7605" y="14948"/>
                  </a:cubicBezTo>
                  <a:cubicBezTo>
                    <a:pt x="8090" y="14687"/>
                    <a:pt x="8649" y="14575"/>
                    <a:pt x="9320" y="14575"/>
                  </a:cubicBezTo>
                  <a:cubicBezTo>
                    <a:pt x="10103" y="14575"/>
                    <a:pt x="10699" y="14762"/>
                    <a:pt x="11147" y="15172"/>
                  </a:cubicBezTo>
                  <a:cubicBezTo>
                    <a:pt x="11613" y="15544"/>
                    <a:pt x="11818" y="16103"/>
                    <a:pt x="11818" y="16830"/>
                  </a:cubicBezTo>
                  <a:lnTo>
                    <a:pt x="11818" y="17744"/>
                  </a:lnTo>
                  <a:lnTo>
                    <a:pt x="17931" y="17744"/>
                  </a:lnTo>
                  <a:lnTo>
                    <a:pt x="17931" y="15675"/>
                  </a:lnTo>
                  <a:cubicBezTo>
                    <a:pt x="17931" y="14575"/>
                    <a:pt x="17651" y="13643"/>
                    <a:pt x="17092" y="12860"/>
                  </a:cubicBezTo>
                  <a:cubicBezTo>
                    <a:pt x="16552" y="12059"/>
                    <a:pt x="15769" y="11444"/>
                    <a:pt x="14781" y="11034"/>
                  </a:cubicBezTo>
                  <a:cubicBezTo>
                    <a:pt x="13793" y="10642"/>
                    <a:pt x="12675" y="10419"/>
                    <a:pt x="11445" y="10419"/>
                  </a:cubicBezTo>
                  <a:cubicBezTo>
                    <a:pt x="9171" y="10419"/>
                    <a:pt x="7382" y="11164"/>
                    <a:pt x="6114" y="12599"/>
                  </a:cubicBezTo>
                  <a:lnTo>
                    <a:pt x="6114" y="8648"/>
                  </a:lnTo>
                  <a:lnTo>
                    <a:pt x="17689" y="8648"/>
                  </a:lnTo>
                  <a:cubicBezTo>
                    <a:pt x="17558" y="8219"/>
                    <a:pt x="17353" y="7828"/>
                    <a:pt x="17092" y="7455"/>
                  </a:cubicBezTo>
                  <a:cubicBezTo>
                    <a:pt x="16552" y="6654"/>
                    <a:pt x="15769" y="6057"/>
                    <a:pt x="14781" y="5647"/>
                  </a:cubicBezTo>
                  <a:cubicBezTo>
                    <a:pt x="13793" y="5256"/>
                    <a:pt x="12675" y="5051"/>
                    <a:pt x="11445" y="5051"/>
                  </a:cubicBezTo>
                  <a:cubicBezTo>
                    <a:pt x="9171" y="5051"/>
                    <a:pt x="7382" y="5778"/>
                    <a:pt x="6114" y="7213"/>
                  </a:cubicBezTo>
                  <a:lnTo>
                    <a:pt x="6114" y="5386"/>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13"/>
            <p:cNvSpPr/>
            <p:nvPr/>
          </p:nvSpPr>
          <p:spPr>
            <a:xfrm>
              <a:off x="3209931" y="27480"/>
              <a:ext cx="300234" cy="2345076"/>
            </a:xfrm>
            <a:custGeom>
              <a:avLst/>
              <a:gdLst/>
              <a:ahLst/>
              <a:cxnLst/>
              <a:rect l="l" t="t" r="r" b="b"/>
              <a:pathLst>
                <a:path w="12227" h="95503" extrusionOk="0">
                  <a:moveTo>
                    <a:pt x="2684" y="0"/>
                  </a:moveTo>
                  <a:lnTo>
                    <a:pt x="2684" y="4399"/>
                  </a:lnTo>
                  <a:lnTo>
                    <a:pt x="0" y="4324"/>
                  </a:lnTo>
                  <a:lnTo>
                    <a:pt x="0" y="7493"/>
                  </a:lnTo>
                  <a:lnTo>
                    <a:pt x="2684" y="7381"/>
                  </a:lnTo>
                  <a:lnTo>
                    <a:pt x="2684" y="7549"/>
                  </a:lnTo>
                  <a:lnTo>
                    <a:pt x="2684" y="9785"/>
                  </a:lnTo>
                  <a:lnTo>
                    <a:pt x="0" y="9711"/>
                  </a:lnTo>
                  <a:lnTo>
                    <a:pt x="0" y="12861"/>
                  </a:lnTo>
                  <a:lnTo>
                    <a:pt x="2684" y="12768"/>
                  </a:lnTo>
                  <a:lnTo>
                    <a:pt x="2684" y="14221"/>
                  </a:lnTo>
                  <a:lnTo>
                    <a:pt x="2684" y="16551"/>
                  </a:lnTo>
                  <a:lnTo>
                    <a:pt x="2684" y="18620"/>
                  </a:lnTo>
                  <a:lnTo>
                    <a:pt x="0" y="18564"/>
                  </a:lnTo>
                  <a:lnTo>
                    <a:pt x="0" y="21714"/>
                  </a:lnTo>
                  <a:lnTo>
                    <a:pt x="2684" y="21602"/>
                  </a:lnTo>
                  <a:lnTo>
                    <a:pt x="2684" y="23242"/>
                  </a:lnTo>
                  <a:lnTo>
                    <a:pt x="2684" y="25404"/>
                  </a:lnTo>
                  <a:lnTo>
                    <a:pt x="2684" y="27641"/>
                  </a:lnTo>
                  <a:lnTo>
                    <a:pt x="0" y="27585"/>
                  </a:lnTo>
                  <a:lnTo>
                    <a:pt x="0" y="30735"/>
                  </a:lnTo>
                  <a:lnTo>
                    <a:pt x="2684" y="30623"/>
                  </a:lnTo>
                  <a:lnTo>
                    <a:pt x="2684" y="32263"/>
                  </a:lnTo>
                  <a:lnTo>
                    <a:pt x="2684" y="34425"/>
                  </a:lnTo>
                  <a:lnTo>
                    <a:pt x="2684" y="36662"/>
                  </a:lnTo>
                  <a:lnTo>
                    <a:pt x="0" y="36606"/>
                  </a:lnTo>
                  <a:lnTo>
                    <a:pt x="0" y="39756"/>
                  </a:lnTo>
                  <a:lnTo>
                    <a:pt x="2684" y="39644"/>
                  </a:lnTo>
                  <a:lnTo>
                    <a:pt x="2684" y="46410"/>
                  </a:lnTo>
                  <a:cubicBezTo>
                    <a:pt x="2684" y="46671"/>
                    <a:pt x="2703" y="46931"/>
                    <a:pt x="2703" y="47174"/>
                  </a:cubicBezTo>
                  <a:lnTo>
                    <a:pt x="2684" y="47174"/>
                  </a:lnTo>
                  <a:lnTo>
                    <a:pt x="2684" y="51591"/>
                  </a:lnTo>
                  <a:lnTo>
                    <a:pt x="0" y="51516"/>
                  </a:lnTo>
                  <a:lnTo>
                    <a:pt x="0" y="54666"/>
                  </a:lnTo>
                  <a:lnTo>
                    <a:pt x="2684" y="54573"/>
                  </a:lnTo>
                  <a:lnTo>
                    <a:pt x="2684" y="61339"/>
                  </a:lnTo>
                  <a:cubicBezTo>
                    <a:pt x="2684" y="61600"/>
                    <a:pt x="2703" y="61861"/>
                    <a:pt x="2703" y="62103"/>
                  </a:cubicBezTo>
                  <a:lnTo>
                    <a:pt x="2684" y="62103"/>
                  </a:lnTo>
                  <a:lnTo>
                    <a:pt x="2684" y="66502"/>
                  </a:lnTo>
                  <a:lnTo>
                    <a:pt x="0" y="66446"/>
                  </a:lnTo>
                  <a:lnTo>
                    <a:pt x="0" y="69596"/>
                  </a:lnTo>
                  <a:lnTo>
                    <a:pt x="2684" y="69484"/>
                  </a:lnTo>
                  <a:lnTo>
                    <a:pt x="2684" y="76249"/>
                  </a:lnTo>
                  <a:cubicBezTo>
                    <a:pt x="2684" y="76473"/>
                    <a:pt x="2703" y="76659"/>
                    <a:pt x="2703" y="76846"/>
                  </a:cubicBezTo>
                  <a:lnTo>
                    <a:pt x="2684" y="76846"/>
                  </a:lnTo>
                  <a:lnTo>
                    <a:pt x="2684" y="81244"/>
                  </a:lnTo>
                  <a:lnTo>
                    <a:pt x="0" y="81189"/>
                  </a:lnTo>
                  <a:lnTo>
                    <a:pt x="0" y="84338"/>
                  </a:lnTo>
                  <a:lnTo>
                    <a:pt x="2684" y="84245"/>
                  </a:lnTo>
                  <a:lnTo>
                    <a:pt x="2684" y="91011"/>
                  </a:lnTo>
                  <a:cubicBezTo>
                    <a:pt x="2684" y="92148"/>
                    <a:pt x="2889" y="93043"/>
                    <a:pt x="3280" y="93732"/>
                  </a:cubicBezTo>
                  <a:cubicBezTo>
                    <a:pt x="3690" y="94366"/>
                    <a:pt x="4305" y="94832"/>
                    <a:pt x="5144" y="95111"/>
                  </a:cubicBezTo>
                  <a:cubicBezTo>
                    <a:pt x="5983" y="95372"/>
                    <a:pt x="7083" y="95503"/>
                    <a:pt x="8424" y="95503"/>
                  </a:cubicBezTo>
                  <a:lnTo>
                    <a:pt x="12152" y="95503"/>
                  </a:lnTo>
                  <a:lnTo>
                    <a:pt x="12152" y="91794"/>
                  </a:lnTo>
                  <a:lnTo>
                    <a:pt x="10568" y="91794"/>
                  </a:lnTo>
                  <a:cubicBezTo>
                    <a:pt x="9953" y="91794"/>
                    <a:pt x="9505" y="91701"/>
                    <a:pt x="9207" y="91477"/>
                  </a:cubicBezTo>
                  <a:cubicBezTo>
                    <a:pt x="8928" y="91235"/>
                    <a:pt x="8797" y="90862"/>
                    <a:pt x="8797" y="90396"/>
                  </a:cubicBezTo>
                  <a:lnTo>
                    <a:pt x="8797" y="84245"/>
                  </a:lnTo>
                  <a:lnTo>
                    <a:pt x="12171" y="84338"/>
                  </a:lnTo>
                  <a:lnTo>
                    <a:pt x="12171" y="81189"/>
                  </a:lnTo>
                  <a:lnTo>
                    <a:pt x="8797" y="81319"/>
                  </a:lnTo>
                  <a:lnTo>
                    <a:pt x="8797" y="79027"/>
                  </a:lnTo>
                  <a:lnTo>
                    <a:pt x="12171" y="79027"/>
                  </a:lnTo>
                  <a:lnTo>
                    <a:pt x="12171" y="77070"/>
                  </a:lnTo>
                  <a:lnTo>
                    <a:pt x="10587" y="77070"/>
                  </a:lnTo>
                  <a:cubicBezTo>
                    <a:pt x="9971" y="77070"/>
                    <a:pt x="9524" y="76976"/>
                    <a:pt x="9226" y="76734"/>
                  </a:cubicBezTo>
                  <a:cubicBezTo>
                    <a:pt x="8946" y="76492"/>
                    <a:pt x="8816" y="76138"/>
                    <a:pt x="8816" y="75672"/>
                  </a:cubicBezTo>
                  <a:lnTo>
                    <a:pt x="8816" y="69484"/>
                  </a:lnTo>
                  <a:lnTo>
                    <a:pt x="12189" y="69596"/>
                  </a:lnTo>
                  <a:lnTo>
                    <a:pt x="12189" y="66446"/>
                  </a:lnTo>
                  <a:lnTo>
                    <a:pt x="8816" y="66576"/>
                  </a:lnTo>
                  <a:lnTo>
                    <a:pt x="8816" y="64116"/>
                  </a:lnTo>
                  <a:lnTo>
                    <a:pt x="12189" y="64116"/>
                  </a:lnTo>
                  <a:lnTo>
                    <a:pt x="12189" y="62159"/>
                  </a:lnTo>
                  <a:lnTo>
                    <a:pt x="10605" y="62159"/>
                  </a:lnTo>
                  <a:cubicBezTo>
                    <a:pt x="9990" y="62159"/>
                    <a:pt x="9543" y="62047"/>
                    <a:pt x="9245" y="61823"/>
                  </a:cubicBezTo>
                  <a:cubicBezTo>
                    <a:pt x="8965" y="61581"/>
                    <a:pt x="8835" y="61208"/>
                    <a:pt x="8835" y="60742"/>
                  </a:cubicBezTo>
                  <a:lnTo>
                    <a:pt x="8835" y="54573"/>
                  </a:lnTo>
                  <a:lnTo>
                    <a:pt x="12208" y="54666"/>
                  </a:lnTo>
                  <a:lnTo>
                    <a:pt x="12208" y="51516"/>
                  </a:lnTo>
                  <a:lnTo>
                    <a:pt x="8835" y="51647"/>
                  </a:lnTo>
                  <a:lnTo>
                    <a:pt x="8835" y="49187"/>
                  </a:lnTo>
                  <a:lnTo>
                    <a:pt x="12208" y="49187"/>
                  </a:lnTo>
                  <a:lnTo>
                    <a:pt x="12208" y="47230"/>
                  </a:lnTo>
                  <a:lnTo>
                    <a:pt x="10624" y="47230"/>
                  </a:lnTo>
                  <a:cubicBezTo>
                    <a:pt x="10009" y="47230"/>
                    <a:pt x="9561" y="47136"/>
                    <a:pt x="9263" y="46894"/>
                  </a:cubicBezTo>
                  <a:cubicBezTo>
                    <a:pt x="8984" y="46652"/>
                    <a:pt x="8853" y="46298"/>
                    <a:pt x="8853" y="45832"/>
                  </a:cubicBezTo>
                  <a:lnTo>
                    <a:pt x="8853" y="39644"/>
                  </a:lnTo>
                  <a:lnTo>
                    <a:pt x="12227" y="39756"/>
                  </a:lnTo>
                  <a:lnTo>
                    <a:pt x="12227" y="36606"/>
                  </a:lnTo>
                  <a:lnTo>
                    <a:pt x="8853" y="36736"/>
                  </a:lnTo>
                  <a:lnTo>
                    <a:pt x="8853" y="34444"/>
                  </a:lnTo>
                  <a:lnTo>
                    <a:pt x="8853" y="32282"/>
                  </a:lnTo>
                  <a:lnTo>
                    <a:pt x="8853" y="30623"/>
                  </a:lnTo>
                  <a:lnTo>
                    <a:pt x="12227" y="30735"/>
                  </a:lnTo>
                  <a:lnTo>
                    <a:pt x="12227" y="27585"/>
                  </a:lnTo>
                  <a:lnTo>
                    <a:pt x="8853" y="27715"/>
                  </a:lnTo>
                  <a:lnTo>
                    <a:pt x="8853" y="25423"/>
                  </a:lnTo>
                  <a:lnTo>
                    <a:pt x="8853" y="23261"/>
                  </a:lnTo>
                  <a:lnTo>
                    <a:pt x="8853" y="21602"/>
                  </a:lnTo>
                  <a:lnTo>
                    <a:pt x="12227" y="21714"/>
                  </a:lnTo>
                  <a:lnTo>
                    <a:pt x="12227" y="18564"/>
                  </a:lnTo>
                  <a:lnTo>
                    <a:pt x="8853" y="18694"/>
                  </a:lnTo>
                  <a:lnTo>
                    <a:pt x="8853" y="16570"/>
                  </a:lnTo>
                  <a:lnTo>
                    <a:pt x="8853" y="14221"/>
                  </a:lnTo>
                  <a:lnTo>
                    <a:pt x="8853" y="12768"/>
                  </a:lnTo>
                  <a:lnTo>
                    <a:pt x="12227" y="12861"/>
                  </a:lnTo>
                  <a:lnTo>
                    <a:pt x="12227" y="9711"/>
                  </a:lnTo>
                  <a:lnTo>
                    <a:pt x="8853" y="9841"/>
                  </a:lnTo>
                  <a:lnTo>
                    <a:pt x="8853" y="7383"/>
                  </a:lnTo>
                  <a:lnTo>
                    <a:pt x="8853" y="7383"/>
                  </a:lnTo>
                  <a:lnTo>
                    <a:pt x="12171" y="7493"/>
                  </a:lnTo>
                  <a:lnTo>
                    <a:pt x="12171" y="4324"/>
                  </a:lnTo>
                  <a:lnTo>
                    <a:pt x="8797" y="4473"/>
                  </a:lnTo>
                  <a:lnTo>
                    <a:pt x="8797"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13"/>
            <p:cNvSpPr/>
            <p:nvPr/>
          </p:nvSpPr>
          <p:spPr>
            <a:xfrm>
              <a:off x="4067631" y="121752"/>
              <a:ext cx="419228" cy="91099"/>
            </a:xfrm>
            <a:custGeom>
              <a:avLst/>
              <a:gdLst/>
              <a:ahLst/>
              <a:cxnLst/>
              <a:rect l="l" t="t" r="r" b="b"/>
              <a:pathLst>
                <a:path w="17073" h="3710" extrusionOk="0">
                  <a:moveTo>
                    <a:pt x="8630" y="1"/>
                  </a:moveTo>
                  <a:cubicBezTo>
                    <a:pt x="6617" y="1"/>
                    <a:pt x="4958" y="187"/>
                    <a:pt x="3709" y="560"/>
                  </a:cubicBezTo>
                  <a:cubicBezTo>
                    <a:pt x="2442" y="933"/>
                    <a:pt x="1510" y="1473"/>
                    <a:pt x="839" y="2219"/>
                  </a:cubicBezTo>
                  <a:cubicBezTo>
                    <a:pt x="485" y="2666"/>
                    <a:pt x="186" y="3169"/>
                    <a:pt x="0" y="3710"/>
                  </a:cubicBezTo>
                  <a:lnTo>
                    <a:pt x="6169" y="3710"/>
                  </a:lnTo>
                  <a:cubicBezTo>
                    <a:pt x="6207" y="3654"/>
                    <a:pt x="6281" y="3579"/>
                    <a:pt x="6374" y="3542"/>
                  </a:cubicBezTo>
                  <a:cubicBezTo>
                    <a:pt x="6878" y="3207"/>
                    <a:pt x="7567" y="3039"/>
                    <a:pt x="8499" y="3039"/>
                  </a:cubicBezTo>
                  <a:cubicBezTo>
                    <a:pt x="9487" y="3039"/>
                    <a:pt x="10177" y="3188"/>
                    <a:pt x="10587" y="3486"/>
                  </a:cubicBezTo>
                  <a:cubicBezTo>
                    <a:pt x="10680" y="3561"/>
                    <a:pt x="10773" y="3635"/>
                    <a:pt x="10847" y="3710"/>
                  </a:cubicBezTo>
                  <a:lnTo>
                    <a:pt x="17073" y="3710"/>
                  </a:lnTo>
                  <a:cubicBezTo>
                    <a:pt x="16942" y="3262"/>
                    <a:pt x="16756" y="2852"/>
                    <a:pt x="16495" y="2498"/>
                  </a:cubicBezTo>
                  <a:cubicBezTo>
                    <a:pt x="15936" y="1678"/>
                    <a:pt x="15004" y="1063"/>
                    <a:pt x="13736" y="653"/>
                  </a:cubicBezTo>
                  <a:cubicBezTo>
                    <a:pt x="12450" y="206"/>
                    <a:pt x="10754" y="1"/>
                    <a:pt x="863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13"/>
            <p:cNvSpPr/>
            <p:nvPr/>
          </p:nvSpPr>
          <p:spPr>
            <a:xfrm>
              <a:off x="4555514" y="124502"/>
              <a:ext cx="434795" cy="88349"/>
            </a:xfrm>
            <a:custGeom>
              <a:avLst/>
              <a:gdLst/>
              <a:ahLst/>
              <a:cxnLst/>
              <a:rect l="l" t="t" r="r" b="b"/>
              <a:pathLst>
                <a:path w="17707" h="3598" extrusionOk="0">
                  <a:moveTo>
                    <a:pt x="11482" y="1"/>
                  </a:moveTo>
                  <a:cubicBezTo>
                    <a:pt x="9059" y="1"/>
                    <a:pt x="7232" y="783"/>
                    <a:pt x="5965" y="2349"/>
                  </a:cubicBezTo>
                  <a:lnTo>
                    <a:pt x="5741" y="373"/>
                  </a:lnTo>
                  <a:lnTo>
                    <a:pt x="0" y="373"/>
                  </a:lnTo>
                  <a:lnTo>
                    <a:pt x="0" y="3598"/>
                  </a:lnTo>
                  <a:lnTo>
                    <a:pt x="17707" y="3598"/>
                  </a:lnTo>
                  <a:cubicBezTo>
                    <a:pt x="17558" y="3150"/>
                    <a:pt x="17353" y="2740"/>
                    <a:pt x="17092" y="2368"/>
                  </a:cubicBezTo>
                  <a:cubicBezTo>
                    <a:pt x="16533" y="1566"/>
                    <a:pt x="15768" y="988"/>
                    <a:pt x="14781" y="597"/>
                  </a:cubicBezTo>
                  <a:cubicBezTo>
                    <a:pt x="13830" y="206"/>
                    <a:pt x="12712" y="1"/>
                    <a:pt x="1148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13"/>
            <p:cNvSpPr/>
            <p:nvPr/>
          </p:nvSpPr>
          <p:spPr>
            <a:xfrm>
              <a:off x="5243407" y="133662"/>
              <a:ext cx="269123" cy="78748"/>
            </a:xfrm>
            <a:custGeom>
              <a:avLst/>
              <a:gdLst/>
              <a:ahLst/>
              <a:cxnLst/>
              <a:rect l="l" t="t" r="r" b="b"/>
              <a:pathLst>
                <a:path w="10960" h="3207" extrusionOk="0">
                  <a:moveTo>
                    <a:pt x="3598" y="0"/>
                  </a:moveTo>
                  <a:lnTo>
                    <a:pt x="821" y="2442"/>
                  </a:lnTo>
                  <a:lnTo>
                    <a:pt x="1" y="3206"/>
                  </a:lnTo>
                  <a:lnTo>
                    <a:pt x="7065" y="3206"/>
                  </a:lnTo>
                  <a:lnTo>
                    <a:pt x="10960"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13"/>
            <p:cNvSpPr/>
            <p:nvPr/>
          </p:nvSpPr>
          <p:spPr>
            <a:xfrm>
              <a:off x="5516202" y="120377"/>
              <a:ext cx="400001" cy="92032"/>
            </a:xfrm>
            <a:custGeom>
              <a:avLst/>
              <a:gdLst/>
              <a:ahLst/>
              <a:cxnLst/>
              <a:rect l="l" t="t" r="r" b="b"/>
              <a:pathLst>
                <a:path w="16290" h="3748" extrusionOk="0">
                  <a:moveTo>
                    <a:pt x="8070" y="1"/>
                  </a:moveTo>
                  <a:cubicBezTo>
                    <a:pt x="5312" y="1"/>
                    <a:pt x="3262" y="448"/>
                    <a:pt x="1883" y="1306"/>
                  </a:cubicBezTo>
                  <a:cubicBezTo>
                    <a:pt x="876" y="1939"/>
                    <a:pt x="261" y="2741"/>
                    <a:pt x="0" y="3747"/>
                  </a:cubicBezTo>
                  <a:lnTo>
                    <a:pt x="5498" y="3747"/>
                  </a:lnTo>
                  <a:cubicBezTo>
                    <a:pt x="5554" y="3635"/>
                    <a:pt x="5722" y="3523"/>
                    <a:pt x="5927" y="3468"/>
                  </a:cubicBezTo>
                  <a:cubicBezTo>
                    <a:pt x="6393" y="3244"/>
                    <a:pt x="7027" y="3151"/>
                    <a:pt x="7809" y="3151"/>
                  </a:cubicBezTo>
                  <a:cubicBezTo>
                    <a:pt x="8816" y="3151"/>
                    <a:pt x="9506" y="3244"/>
                    <a:pt x="9934" y="3486"/>
                  </a:cubicBezTo>
                  <a:cubicBezTo>
                    <a:pt x="10102" y="3542"/>
                    <a:pt x="10214" y="3654"/>
                    <a:pt x="10344" y="3747"/>
                  </a:cubicBezTo>
                  <a:lnTo>
                    <a:pt x="16290" y="3747"/>
                  </a:lnTo>
                  <a:cubicBezTo>
                    <a:pt x="15898" y="2629"/>
                    <a:pt x="15134" y="1753"/>
                    <a:pt x="13960" y="1156"/>
                  </a:cubicBezTo>
                  <a:cubicBezTo>
                    <a:pt x="12562" y="392"/>
                    <a:pt x="10605" y="1"/>
                    <a:pt x="807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13"/>
            <p:cNvSpPr/>
            <p:nvPr/>
          </p:nvSpPr>
          <p:spPr>
            <a:xfrm>
              <a:off x="3209931" y="2410639"/>
              <a:ext cx="298859" cy="345096"/>
            </a:xfrm>
            <a:custGeom>
              <a:avLst/>
              <a:gdLst/>
              <a:ahLst/>
              <a:cxnLst/>
              <a:rect l="l" t="t" r="r" b="b"/>
              <a:pathLst>
                <a:path w="12171" h="14054" extrusionOk="0">
                  <a:moveTo>
                    <a:pt x="0" y="1"/>
                  </a:moveTo>
                  <a:lnTo>
                    <a:pt x="0" y="2908"/>
                  </a:lnTo>
                  <a:lnTo>
                    <a:pt x="2684" y="2796"/>
                  </a:lnTo>
                  <a:lnTo>
                    <a:pt x="2684" y="9562"/>
                  </a:lnTo>
                  <a:cubicBezTo>
                    <a:pt x="2684" y="10718"/>
                    <a:pt x="2889" y="11612"/>
                    <a:pt x="3280" y="12283"/>
                  </a:cubicBezTo>
                  <a:cubicBezTo>
                    <a:pt x="3690" y="12936"/>
                    <a:pt x="4305" y="13402"/>
                    <a:pt x="5144" y="13681"/>
                  </a:cubicBezTo>
                  <a:cubicBezTo>
                    <a:pt x="5983" y="13942"/>
                    <a:pt x="7083" y="14054"/>
                    <a:pt x="8424" y="14054"/>
                  </a:cubicBezTo>
                  <a:lnTo>
                    <a:pt x="12152" y="14054"/>
                  </a:lnTo>
                  <a:lnTo>
                    <a:pt x="12152" y="10364"/>
                  </a:lnTo>
                  <a:lnTo>
                    <a:pt x="10568" y="10364"/>
                  </a:lnTo>
                  <a:cubicBezTo>
                    <a:pt x="9953" y="10364"/>
                    <a:pt x="9505" y="10252"/>
                    <a:pt x="9207" y="10028"/>
                  </a:cubicBezTo>
                  <a:cubicBezTo>
                    <a:pt x="8928" y="9786"/>
                    <a:pt x="8797" y="9432"/>
                    <a:pt x="8797" y="8966"/>
                  </a:cubicBezTo>
                  <a:lnTo>
                    <a:pt x="8797" y="2796"/>
                  </a:lnTo>
                  <a:lnTo>
                    <a:pt x="12171" y="2908"/>
                  </a:lnTo>
                  <a:lnTo>
                    <a:pt x="12171"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13"/>
            <p:cNvSpPr/>
            <p:nvPr/>
          </p:nvSpPr>
          <p:spPr>
            <a:xfrm>
              <a:off x="5500634" y="2410639"/>
              <a:ext cx="432512" cy="359289"/>
            </a:xfrm>
            <a:custGeom>
              <a:avLst/>
              <a:gdLst/>
              <a:ahLst/>
              <a:cxnLst/>
              <a:rect l="l" t="t" r="r" b="b"/>
              <a:pathLst>
                <a:path w="17614" h="14632" extrusionOk="0">
                  <a:moveTo>
                    <a:pt x="3486" y="1"/>
                  </a:moveTo>
                  <a:cubicBezTo>
                    <a:pt x="3113" y="168"/>
                    <a:pt x="2777" y="318"/>
                    <a:pt x="2479" y="504"/>
                  </a:cubicBezTo>
                  <a:cubicBezTo>
                    <a:pt x="1119" y="1361"/>
                    <a:pt x="448" y="2536"/>
                    <a:pt x="448" y="4064"/>
                  </a:cubicBezTo>
                  <a:cubicBezTo>
                    <a:pt x="448" y="5350"/>
                    <a:pt x="951" y="6356"/>
                    <a:pt x="1939" y="7083"/>
                  </a:cubicBezTo>
                  <a:cubicBezTo>
                    <a:pt x="2964" y="7810"/>
                    <a:pt x="4548" y="8257"/>
                    <a:pt x="6691" y="8481"/>
                  </a:cubicBezTo>
                  <a:lnTo>
                    <a:pt x="9990" y="8779"/>
                  </a:lnTo>
                  <a:cubicBezTo>
                    <a:pt x="10624" y="8835"/>
                    <a:pt x="11109" y="8984"/>
                    <a:pt x="11426" y="9171"/>
                  </a:cubicBezTo>
                  <a:cubicBezTo>
                    <a:pt x="11761" y="9357"/>
                    <a:pt x="11929" y="9637"/>
                    <a:pt x="11929" y="10009"/>
                  </a:cubicBezTo>
                  <a:cubicBezTo>
                    <a:pt x="11929" y="10457"/>
                    <a:pt x="11687" y="10774"/>
                    <a:pt x="11202" y="11016"/>
                  </a:cubicBezTo>
                  <a:cubicBezTo>
                    <a:pt x="10717" y="11258"/>
                    <a:pt x="9990" y="11351"/>
                    <a:pt x="8984" y="11351"/>
                  </a:cubicBezTo>
                  <a:cubicBezTo>
                    <a:pt x="7940" y="11351"/>
                    <a:pt x="7176" y="11221"/>
                    <a:pt x="6691" y="10941"/>
                  </a:cubicBezTo>
                  <a:cubicBezTo>
                    <a:pt x="6226" y="10643"/>
                    <a:pt x="5927" y="10196"/>
                    <a:pt x="5815" y="9599"/>
                  </a:cubicBezTo>
                  <a:lnTo>
                    <a:pt x="0" y="9749"/>
                  </a:lnTo>
                  <a:cubicBezTo>
                    <a:pt x="448" y="13010"/>
                    <a:pt x="3337" y="14632"/>
                    <a:pt x="8723" y="14632"/>
                  </a:cubicBezTo>
                  <a:cubicBezTo>
                    <a:pt x="11593" y="14632"/>
                    <a:pt x="13811" y="14222"/>
                    <a:pt x="15340" y="13383"/>
                  </a:cubicBezTo>
                  <a:cubicBezTo>
                    <a:pt x="16868" y="12526"/>
                    <a:pt x="17613" y="11221"/>
                    <a:pt x="17613" y="9413"/>
                  </a:cubicBezTo>
                  <a:cubicBezTo>
                    <a:pt x="17613" y="6804"/>
                    <a:pt x="15470" y="5294"/>
                    <a:pt x="11165" y="4940"/>
                  </a:cubicBezTo>
                  <a:lnTo>
                    <a:pt x="7959" y="4660"/>
                  </a:lnTo>
                  <a:cubicBezTo>
                    <a:pt x="7232" y="4586"/>
                    <a:pt x="6710" y="4474"/>
                    <a:pt x="6393" y="4288"/>
                  </a:cubicBezTo>
                  <a:cubicBezTo>
                    <a:pt x="6058" y="4101"/>
                    <a:pt x="5871" y="3840"/>
                    <a:pt x="5871" y="3486"/>
                  </a:cubicBezTo>
                  <a:cubicBezTo>
                    <a:pt x="5871" y="3132"/>
                    <a:pt x="6114" y="2852"/>
                    <a:pt x="6542" y="2666"/>
                  </a:cubicBezTo>
                  <a:cubicBezTo>
                    <a:pt x="7008" y="2461"/>
                    <a:pt x="7642" y="2349"/>
                    <a:pt x="8443" y="2349"/>
                  </a:cubicBezTo>
                  <a:cubicBezTo>
                    <a:pt x="9431" y="2349"/>
                    <a:pt x="10121" y="2461"/>
                    <a:pt x="10550" y="2685"/>
                  </a:cubicBezTo>
                  <a:cubicBezTo>
                    <a:pt x="11016" y="2908"/>
                    <a:pt x="11295" y="3262"/>
                    <a:pt x="11388" y="3784"/>
                  </a:cubicBezTo>
                  <a:lnTo>
                    <a:pt x="17054" y="3654"/>
                  </a:lnTo>
                  <a:cubicBezTo>
                    <a:pt x="16793" y="2200"/>
                    <a:pt x="15955" y="1082"/>
                    <a:pt x="14557" y="355"/>
                  </a:cubicBezTo>
                  <a:cubicBezTo>
                    <a:pt x="14333" y="224"/>
                    <a:pt x="14091" y="113"/>
                    <a:pt x="1383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13"/>
            <p:cNvSpPr/>
            <p:nvPr/>
          </p:nvSpPr>
          <p:spPr>
            <a:xfrm>
              <a:off x="3554087" y="2410639"/>
              <a:ext cx="440296" cy="345563"/>
            </a:xfrm>
            <a:custGeom>
              <a:avLst/>
              <a:gdLst/>
              <a:ahLst/>
              <a:cxnLst/>
              <a:rect l="l" t="t" r="r" b="b"/>
              <a:pathLst>
                <a:path w="17931" h="14073" extrusionOk="0">
                  <a:moveTo>
                    <a:pt x="1" y="1"/>
                  </a:moveTo>
                  <a:lnTo>
                    <a:pt x="1" y="14054"/>
                  </a:lnTo>
                  <a:lnTo>
                    <a:pt x="6114" y="14054"/>
                  </a:lnTo>
                  <a:lnTo>
                    <a:pt x="6114" y="6431"/>
                  </a:lnTo>
                  <a:cubicBezTo>
                    <a:pt x="6114" y="5853"/>
                    <a:pt x="6226" y="5350"/>
                    <a:pt x="6487" y="4903"/>
                  </a:cubicBezTo>
                  <a:cubicBezTo>
                    <a:pt x="6748" y="4437"/>
                    <a:pt x="7121" y="4083"/>
                    <a:pt x="7605" y="3822"/>
                  </a:cubicBezTo>
                  <a:cubicBezTo>
                    <a:pt x="8090" y="3561"/>
                    <a:pt x="8649" y="3449"/>
                    <a:pt x="9320" y="3449"/>
                  </a:cubicBezTo>
                  <a:cubicBezTo>
                    <a:pt x="10103" y="3449"/>
                    <a:pt x="10699" y="3635"/>
                    <a:pt x="11147" y="4027"/>
                  </a:cubicBezTo>
                  <a:cubicBezTo>
                    <a:pt x="11613" y="4437"/>
                    <a:pt x="11818" y="4977"/>
                    <a:pt x="11818" y="5704"/>
                  </a:cubicBezTo>
                  <a:lnTo>
                    <a:pt x="11818" y="14073"/>
                  </a:lnTo>
                  <a:lnTo>
                    <a:pt x="17931" y="14073"/>
                  </a:lnTo>
                  <a:lnTo>
                    <a:pt x="17931" y="4604"/>
                  </a:lnTo>
                  <a:cubicBezTo>
                    <a:pt x="17931" y="3486"/>
                    <a:pt x="17651" y="2554"/>
                    <a:pt x="17092" y="1771"/>
                  </a:cubicBezTo>
                  <a:cubicBezTo>
                    <a:pt x="16552" y="989"/>
                    <a:pt x="15806" y="429"/>
                    <a:pt x="14893" y="1"/>
                  </a:cubicBezTo>
                  <a:lnTo>
                    <a:pt x="8127" y="1"/>
                  </a:lnTo>
                  <a:cubicBezTo>
                    <a:pt x="7344" y="374"/>
                    <a:pt x="6692" y="858"/>
                    <a:pt x="6096" y="1510"/>
                  </a:cubicBezTo>
                  <a:lnTo>
                    <a:pt x="6096"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13"/>
            <p:cNvSpPr/>
            <p:nvPr/>
          </p:nvSpPr>
          <p:spPr>
            <a:xfrm>
              <a:off x="4041086" y="2410639"/>
              <a:ext cx="469565" cy="359755"/>
            </a:xfrm>
            <a:custGeom>
              <a:avLst/>
              <a:gdLst/>
              <a:ahLst/>
              <a:cxnLst/>
              <a:rect l="l" t="t" r="r" b="b"/>
              <a:pathLst>
                <a:path w="19123" h="14651" extrusionOk="0">
                  <a:moveTo>
                    <a:pt x="12450" y="7512"/>
                  </a:moveTo>
                  <a:lnTo>
                    <a:pt x="12450" y="8425"/>
                  </a:lnTo>
                  <a:cubicBezTo>
                    <a:pt x="12450" y="9022"/>
                    <a:pt x="12264" y="9562"/>
                    <a:pt x="11873" y="10009"/>
                  </a:cubicBezTo>
                  <a:cubicBezTo>
                    <a:pt x="11463" y="10438"/>
                    <a:pt x="10941" y="10774"/>
                    <a:pt x="10288" y="11016"/>
                  </a:cubicBezTo>
                  <a:cubicBezTo>
                    <a:pt x="9617" y="11258"/>
                    <a:pt x="8872" y="11389"/>
                    <a:pt x="8070" y="11389"/>
                  </a:cubicBezTo>
                  <a:cubicBezTo>
                    <a:pt x="7325" y="11389"/>
                    <a:pt x="6784" y="11258"/>
                    <a:pt x="6449" y="11016"/>
                  </a:cubicBezTo>
                  <a:cubicBezTo>
                    <a:pt x="6095" y="10755"/>
                    <a:pt x="5927" y="10364"/>
                    <a:pt x="5927" y="9842"/>
                  </a:cubicBezTo>
                  <a:cubicBezTo>
                    <a:pt x="5927" y="9506"/>
                    <a:pt x="6002" y="9208"/>
                    <a:pt x="6151" y="8984"/>
                  </a:cubicBezTo>
                  <a:cubicBezTo>
                    <a:pt x="6300" y="8742"/>
                    <a:pt x="6561" y="8537"/>
                    <a:pt x="6952" y="8388"/>
                  </a:cubicBezTo>
                  <a:cubicBezTo>
                    <a:pt x="7325" y="8220"/>
                    <a:pt x="7884" y="8090"/>
                    <a:pt x="8574" y="8015"/>
                  </a:cubicBezTo>
                  <a:lnTo>
                    <a:pt x="12022" y="7605"/>
                  </a:lnTo>
                  <a:lnTo>
                    <a:pt x="12189" y="7605"/>
                  </a:lnTo>
                  <a:cubicBezTo>
                    <a:pt x="12264" y="7587"/>
                    <a:pt x="12357" y="7549"/>
                    <a:pt x="12450" y="7512"/>
                  </a:cubicBezTo>
                  <a:close/>
                  <a:moveTo>
                    <a:pt x="4138" y="1"/>
                  </a:moveTo>
                  <a:cubicBezTo>
                    <a:pt x="3169" y="374"/>
                    <a:pt x="2423" y="839"/>
                    <a:pt x="1901" y="1473"/>
                  </a:cubicBezTo>
                  <a:cubicBezTo>
                    <a:pt x="1286" y="2219"/>
                    <a:pt x="876" y="3151"/>
                    <a:pt x="746" y="4269"/>
                  </a:cubicBezTo>
                  <a:lnTo>
                    <a:pt x="6579" y="4493"/>
                  </a:lnTo>
                  <a:cubicBezTo>
                    <a:pt x="6654" y="3691"/>
                    <a:pt x="6952" y="3132"/>
                    <a:pt x="7455" y="2796"/>
                  </a:cubicBezTo>
                  <a:cubicBezTo>
                    <a:pt x="7959" y="2480"/>
                    <a:pt x="8648" y="2293"/>
                    <a:pt x="9580" y="2293"/>
                  </a:cubicBezTo>
                  <a:cubicBezTo>
                    <a:pt x="10568" y="2293"/>
                    <a:pt x="11258" y="2461"/>
                    <a:pt x="11668" y="2741"/>
                  </a:cubicBezTo>
                  <a:cubicBezTo>
                    <a:pt x="12096" y="3020"/>
                    <a:pt x="12301" y="3486"/>
                    <a:pt x="12301" y="4101"/>
                  </a:cubicBezTo>
                  <a:lnTo>
                    <a:pt x="12301" y="4343"/>
                  </a:lnTo>
                  <a:cubicBezTo>
                    <a:pt x="12301" y="4511"/>
                    <a:pt x="12264" y="4660"/>
                    <a:pt x="12189" y="4753"/>
                  </a:cubicBezTo>
                  <a:cubicBezTo>
                    <a:pt x="12134" y="4847"/>
                    <a:pt x="11947" y="4940"/>
                    <a:pt x="11686" y="4996"/>
                  </a:cubicBezTo>
                  <a:cubicBezTo>
                    <a:pt x="11444" y="5052"/>
                    <a:pt x="11071" y="5108"/>
                    <a:pt x="10531" y="5182"/>
                  </a:cubicBezTo>
                  <a:lnTo>
                    <a:pt x="6020" y="5629"/>
                  </a:lnTo>
                  <a:cubicBezTo>
                    <a:pt x="4455" y="5779"/>
                    <a:pt x="3243" y="6058"/>
                    <a:pt x="2367" y="6468"/>
                  </a:cubicBezTo>
                  <a:cubicBezTo>
                    <a:pt x="1491" y="6841"/>
                    <a:pt x="876" y="7344"/>
                    <a:pt x="522" y="7959"/>
                  </a:cubicBezTo>
                  <a:cubicBezTo>
                    <a:pt x="168" y="8556"/>
                    <a:pt x="0" y="9301"/>
                    <a:pt x="0" y="10215"/>
                  </a:cubicBezTo>
                  <a:cubicBezTo>
                    <a:pt x="0" y="11706"/>
                    <a:pt x="522" y="12824"/>
                    <a:pt x="1566" y="13569"/>
                  </a:cubicBezTo>
                  <a:cubicBezTo>
                    <a:pt x="2628" y="14296"/>
                    <a:pt x="4250" y="14650"/>
                    <a:pt x="6467" y="14650"/>
                  </a:cubicBezTo>
                  <a:cubicBezTo>
                    <a:pt x="7865" y="14650"/>
                    <a:pt x="9095" y="14483"/>
                    <a:pt x="10121" y="14147"/>
                  </a:cubicBezTo>
                  <a:cubicBezTo>
                    <a:pt x="11146" y="13830"/>
                    <a:pt x="11984" y="13346"/>
                    <a:pt x="12674" y="12712"/>
                  </a:cubicBezTo>
                  <a:cubicBezTo>
                    <a:pt x="12730" y="13085"/>
                    <a:pt x="12879" y="13551"/>
                    <a:pt x="13047" y="14054"/>
                  </a:cubicBezTo>
                  <a:lnTo>
                    <a:pt x="19123" y="14054"/>
                  </a:lnTo>
                  <a:cubicBezTo>
                    <a:pt x="18657" y="13253"/>
                    <a:pt x="18452" y="12041"/>
                    <a:pt x="18452" y="10457"/>
                  </a:cubicBezTo>
                  <a:lnTo>
                    <a:pt x="18452" y="4753"/>
                  </a:lnTo>
                  <a:lnTo>
                    <a:pt x="18396" y="4753"/>
                  </a:lnTo>
                  <a:cubicBezTo>
                    <a:pt x="18396" y="3542"/>
                    <a:pt x="18116" y="2517"/>
                    <a:pt x="17576" y="1734"/>
                  </a:cubicBezTo>
                  <a:cubicBezTo>
                    <a:pt x="17073" y="1007"/>
                    <a:pt x="16271" y="448"/>
                    <a:pt x="1517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13"/>
            <p:cNvSpPr/>
            <p:nvPr/>
          </p:nvSpPr>
          <p:spPr>
            <a:xfrm>
              <a:off x="4555514" y="2410639"/>
              <a:ext cx="440762" cy="345096"/>
            </a:xfrm>
            <a:custGeom>
              <a:avLst/>
              <a:gdLst/>
              <a:ahLst/>
              <a:cxnLst/>
              <a:rect l="l" t="t" r="r" b="b"/>
              <a:pathLst>
                <a:path w="17950" h="14054" extrusionOk="0">
                  <a:moveTo>
                    <a:pt x="0" y="1"/>
                  </a:moveTo>
                  <a:lnTo>
                    <a:pt x="0" y="14054"/>
                  </a:lnTo>
                  <a:lnTo>
                    <a:pt x="6132" y="14054"/>
                  </a:lnTo>
                  <a:lnTo>
                    <a:pt x="6132" y="6431"/>
                  </a:lnTo>
                  <a:cubicBezTo>
                    <a:pt x="6132" y="5797"/>
                    <a:pt x="6263" y="5257"/>
                    <a:pt x="6542" y="4809"/>
                  </a:cubicBezTo>
                  <a:cubicBezTo>
                    <a:pt x="6822" y="4362"/>
                    <a:pt x="7213" y="4027"/>
                    <a:pt x="7698" y="3784"/>
                  </a:cubicBezTo>
                  <a:cubicBezTo>
                    <a:pt x="8183" y="3542"/>
                    <a:pt x="8723" y="3430"/>
                    <a:pt x="9320" y="3430"/>
                  </a:cubicBezTo>
                  <a:cubicBezTo>
                    <a:pt x="10102" y="3430"/>
                    <a:pt x="10717" y="3635"/>
                    <a:pt x="11165" y="4027"/>
                  </a:cubicBezTo>
                  <a:cubicBezTo>
                    <a:pt x="11612" y="4437"/>
                    <a:pt x="11836" y="4996"/>
                    <a:pt x="11836" y="5704"/>
                  </a:cubicBezTo>
                  <a:lnTo>
                    <a:pt x="11836" y="14054"/>
                  </a:lnTo>
                  <a:lnTo>
                    <a:pt x="17949" y="14054"/>
                  </a:lnTo>
                  <a:lnTo>
                    <a:pt x="17949" y="4567"/>
                  </a:lnTo>
                  <a:cubicBezTo>
                    <a:pt x="17949" y="3467"/>
                    <a:pt x="17669" y="2517"/>
                    <a:pt x="17073" y="1734"/>
                  </a:cubicBezTo>
                  <a:cubicBezTo>
                    <a:pt x="16551" y="989"/>
                    <a:pt x="15824" y="411"/>
                    <a:pt x="14892" y="1"/>
                  </a:cubicBezTo>
                  <a:lnTo>
                    <a:pt x="8127" y="1"/>
                  </a:lnTo>
                  <a:cubicBezTo>
                    <a:pt x="7269" y="411"/>
                    <a:pt x="6542" y="970"/>
                    <a:pt x="5946" y="1715"/>
                  </a:cubicBezTo>
                  <a:lnTo>
                    <a:pt x="5760"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13"/>
            <p:cNvSpPr/>
            <p:nvPr/>
          </p:nvSpPr>
          <p:spPr>
            <a:xfrm>
              <a:off x="5052556" y="2410639"/>
              <a:ext cx="475532" cy="345096"/>
            </a:xfrm>
            <a:custGeom>
              <a:avLst/>
              <a:gdLst/>
              <a:ahLst/>
              <a:cxnLst/>
              <a:rect l="l" t="t" r="r" b="b"/>
              <a:pathLst>
                <a:path w="19366" h="14054" extrusionOk="0">
                  <a:moveTo>
                    <a:pt x="1" y="1"/>
                  </a:moveTo>
                  <a:lnTo>
                    <a:pt x="1" y="14054"/>
                  </a:lnTo>
                  <a:lnTo>
                    <a:pt x="6114" y="14054"/>
                  </a:lnTo>
                  <a:lnTo>
                    <a:pt x="6114" y="9599"/>
                  </a:lnTo>
                  <a:lnTo>
                    <a:pt x="7605" y="8500"/>
                  </a:lnTo>
                  <a:lnTo>
                    <a:pt x="8910" y="10215"/>
                  </a:lnTo>
                  <a:lnTo>
                    <a:pt x="11910" y="14054"/>
                  </a:lnTo>
                  <a:lnTo>
                    <a:pt x="19366" y="14054"/>
                  </a:lnTo>
                  <a:lnTo>
                    <a:pt x="11743" y="5499"/>
                  </a:lnTo>
                  <a:lnTo>
                    <a:pt x="18415" y="1"/>
                  </a:lnTo>
                  <a:lnTo>
                    <a:pt x="11072" y="1"/>
                  </a:lnTo>
                  <a:lnTo>
                    <a:pt x="8593" y="2181"/>
                  </a:lnTo>
                  <a:lnTo>
                    <a:pt x="6077" y="4567"/>
                  </a:lnTo>
                  <a:lnTo>
                    <a:pt x="6114" y="1548"/>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13"/>
            <p:cNvSpPr/>
            <p:nvPr/>
          </p:nvSpPr>
          <p:spPr>
            <a:xfrm>
              <a:off x="3554087" y="3185953"/>
              <a:ext cx="440296" cy="345563"/>
            </a:xfrm>
            <a:custGeom>
              <a:avLst/>
              <a:gdLst/>
              <a:ahLst/>
              <a:cxnLst/>
              <a:rect l="l" t="t" r="r" b="b"/>
              <a:pathLst>
                <a:path w="17931" h="14073" extrusionOk="0">
                  <a:moveTo>
                    <a:pt x="1" y="1"/>
                  </a:moveTo>
                  <a:lnTo>
                    <a:pt x="1" y="14054"/>
                  </a:lnTo>
                  <a:lnTo>
                    <a:pt x="6114" y="14054"/>
                  </a:lnTo>
                  <a:lnTo>
                    <a:pt x="6114" y="6431"/>
                  </a:lnTo>
                  <a:cubicBezTo>
                    <a:pt x="6114" y="5853"/>
                    <a:pt x="6226" y="5350"/>
                    <a:pt x="6487" y="4903"/>
                  </a:cubicBezTo>
                  <a:cubicBezTo>
                    <a:pt x="6748" y="4437"/>
                    <a:pt x="7121" y="4083"/>
                    <a:pt x="7605" y="3822"/>
                  </a:cubicBezTo>
                  <a:cubicBezTo>
                    <a:pt x="8090" y="3561"/>
                    <a:pt x="8649" y="3449"/>
                    <a:pt x="9320" y="3449"/>
                  </a:cubicBezTo>
                  <a:cubicBezTo>
                    <a:pt x="10103" y="3449"/>
                    <a:pt x="10699" y="3635"/>
                    <a:pt x="11147" y="4027"/>
                  </a:cubicBezTo>
                  <a:cubicBezTo>
                    <a:pt x="11613" y="4437"/>
                    <a:pt x="11818" y="4977"/>
                    <a:pt x="11818" y="5704"/>
                  </a:cubicBezTo>
                  <a:lnTo>
                    <a:pt x="11818" y="14073"/>
                  </a:lnTo>
                  <a:lnTo>
                    <a:pt x="17931" y="14073"/>
                  </a:lnTo>
                  <a:lnTo>
                    <a:pt x="17931" y="4605"/>
                  </a:lnTo>
                  <a:cubicBezTo>
                    <a:pt x="17931" y="3505"/>
                    <a:pt x="17651" y="2554"/>
                    <a:pt x="17092" y="1772"/>
                  </a:cubicBezTo>
                  <a:cubicBezTo>
                    <a:pt x="16552" y="989"/>
                    <a:pt x="15806" y="430"/>
                    <a:pt x="14893" y="1"/>
                  </a:cubicBezTo>
                  <a:lnTo>
                    <a:pt x="8127" y="1"/>
                  </a:lnTo>
                  <a:cubicBezTo>
                    <a:pt x="7344" y="374"/>
                    <a:pt x="6692" y="858"/>
                    <a:pt x="6096" y="1511"/>
                  </a:cubicBezTo>
                  <a:lnTo>
                    <a:pt x="6096"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13"/>
            <p:cNvSpPr/>
            <p:nvPr/>
          </p:nvSpPr>
          <p:spPr>
            <a:xfrm>
              <a:off x="3209931" y="3185953"/>
              <a:ext cx="298859" cy="345121"/>
            </a:xfrm>
            <a:custGeom>
              <a:avLst/>
              <a:gdLst/>
              <a:ahLst/>
              <a:cxnLst/>
              <a:rect l="l" t="t" r="r" b="b"/>
              <a:pathLst>
                <a:path w="12171" h="14055" extrusionOk="0">
                  <a:moveTo>
                    <a:pt x="0" y="1"/>
                  </a:moveTo>
                  <a:lnTo>
                    <a:pt x="0" y="2909"/>
                  </a:lnTo>
                  <a:lnTo>
                    <a:pt x="2684" y="2797"/>
                  </a:lnTo>
                  <a:lnTo>
                    <a:pt x="2684" y="9562"/>
                  </a:lnTo>
                  <a:cubicBezTo>
                    <a:pt x="2684" y="10718"/>
                    <a:pt x="2889" y="11613"/>
                    <a:pt x="3280" y="12284"/>
                  </a:cubicBezTo>
                  <a:cubicBezTo>
                    <a:pt x="3690" y="12936"/>
                    <a:pt x="4305" y="13402"/>
                    <a:pt x="5144" y="13681"/>
                  </a:cubicBezTo>
                  <a:cubicBezTo>
                    <a:pt x="5983" y="13942"/>
                    <a:pt x="7083" y="14054"/>
                    <a:pt x="8424" y="14054"/>
                  </a:cubicBezTo>
                  <a:lnTo>
                    <a:pt x="12152" y="14054"/>
                  </a:lnTo>
                  <a:lnTo>
                    <a:pt x="12152" y="10364"/>
                  </a:lnTo>
                  <a:lnTo>
                    <a:pt x="10568" y="10364"/>
                  </a:lnTo>
                  <a:cubicBezTo>
                    <a:pt x="9953" y="10364"/>
                    <a:pt x="9505" y="10271"/>
                    <a:pt x="9207" y="10028"/>
                  </a:cubicBezTo>
                  <a:cubicBezTo>
                    <a:pt x="8928" y="9786"/>
                    <a:pt x="8797" y="9432"/>
                    <a:pt x="8797" y="8966"/>
                  </a:cubicBezTo>
                  <a:lnTo>
                    <a:pt x="8797" y="2797"/>
                  </a:lnTo>
                  <a:lnTo>
                    <a:pt x="12171" y="2909"/>
                  </a:lnTo>
                  <a:lnTo>
                    <a:pt x="12171"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13"/>
            <p:cNvSpPr/>
            <p:nvPr/>
          </p:nvSpPr>
          <p:spPr>
            <a:xfrm>
              <a:off x="5500634" y="3185953"/>
              <a:ext cx="432512" cy="359289"/>
            </a:xfrm>
            <a:custGeom>
              <a:avLst/>
              <a:gdLst/>
              <a:ahLst/>
              <a:cxnLst/>
              <a:rect l="l" t="t" r="r" b="b"/>
              <a:pathLst>
                <a:path w="17614" h="14632" extrusionOk="0">
                  <a:moveTo>
                    <a:pt x="3486" y="1"/>
                  </a:moveTo>
                  <a:cubicBezTo>
                    <a:pt x="3113" y="169"/>
                    <a:pt x="2777" y="318"/>
                    <a:pt x="2479" y="504"/>
                  </a:cubicBezTo>
                  <a:cubicBezTo>
                    <a:pt x="1119" y="1362"/>
                    <a:pt x="448" y="2536"/>
                    <a:pt x="448" y="4064"/>
                  </a:cubicBezTo>
                  <a:cubicBezTo>
                    <a:pt x="448" y="5350"/>
                    <a:pt x="951" y="6357"/>
                    <a:pt x="1939" y="7084"/>
                  </a:cubicBezTo>
                  <a:cubicBezTo>
                    <a:pt x="2964" y="7810"/>
                    <a:pt x="4548" y="8258"/>
                    <a:pt x="6691" y="8481"/>
                  </a:cubicBezTo>
                  <a:lnTo>
                    <a:pt x="9990" y="8780"/>
                  </a:lnTo>
                  <a:cubicBezTo>
                    <a:pt x="10624" y="8835"/>
                    <a:pt x="11109" y="8985"/>
                    <a:pt x="11426" y="9171"/>
                  </a:cubicBezTo>
                  <a:cubicBezTo>
                    <a:pt x="11761" y="9357"/>
                    <a:pt x="11929" y="9637"/>
                    <a:pt x="11929" y="10010"/>
                  </a:cubicBezTo>
                  <a:cubicBezTo>
                    <a:pt x="11929" y="10457"/>
                    <a:pt x="11687" y="10774"/>
                    <a:pt x="11202" y="11016"/>
                  </a:cubicBezTo>
                  <a:cubicBezTo>
                    <a:pt x="10717" y="11258"/>
                    <a:pt x="9990" y="11352"/>
                    <a:pt x="8984" y="11352"/>
                  </a:cubicBezTo>
                  <a:cubicBezTo>
                    <a:pt x="7940" y="11352"/>
                    <a:pt x="7176" y="11221"/>
                    <a:pt x="6691" y="10942"/>
                  </a:cubicBezTo>
                  <a:cubicBezTo>
                    <a:pt x="6226" y="10643"/>
                    <a:pt x="5927" y="10196"/>
                    <a:pt x="5815" y="9600"/>
                  </a:cubicBezTo>
                  <a:lnTo>
                    <a:pt x="0" y="9749"/>
                  </a:lnTo>
                  <a:cubicBezTo>
                    <a:pt x="448" y="13010"/>
                    <a:pt x="3337" y="14632"/>
                    <a:pt x="8723" y="14632"/>
                  </a:cubicBezTo>
                  <a:cubicBezTo>
                    <a:pt x="11593" y="14632"/>
                    <a:pt x="13811" y="14222"/>
                    <a:pt x="15340" y="13383"/>
                  </a:cubicBezTo>
                  <a:cubicBezTo>
                    <a:pt x="16868" y="12526"/>
                    <a:pt x="17613" y="11221"/>
                    <a:pt x="17613" y="9413"/>
                  </a:cubicBezTo>
                  <a:cubicBezTo>
                    <a:pt x="17613" y="6804"/>
                    <a:pt x="15470" y="5294"/>
                    <a:pt x="11165" y="4940"/>
                  </a:cubicBezTo>
                  <a:lnTo>
                    <a:pt x="7959" y="4661"/>
                  </a:lnTo>
                  <a:cubicBezTo>
                    <a:pt x="7232" y="4586"/>
                    <a:pt x="6710" y="4474"/>
                    <a:pt x="6393" y="4288"/>
                  </a:cubicBezTo>
                  <a:cubicBezTo>
                    <a:pt x="6058" y="4101"/>
                    <a:pt x="5871" y="3840"/>
                    <a:pt x="5871" y="3505"/>
                  </a:cubicBezTo>
                  <a:cubicBezTo>
                    <a:pt x="5871" y="3132"/>
                    <a:pt x="6114" y="2853"/>
                    <a:pt x="6542" y="2666"/>
                  </a:cubicBezTo>
                  <a:cubicBezTo>
                    <a:pt x="7008" y="2461"/>
                    <a:pt x="7642" y="2349"/>
                    <a:pt x="8443" y="2349"/>
                  </a:cubicBezTo>
                  <a:cubicBezTo>
                    <a:pt x="9431" y="2349"/>
                    <a:pt x="10121" y="2461"/>
                    <a:pt x="10550" y="2685"/>
                  </a:cubicBezTo>
                  <a:cubicBezTo>
                    <a:pt x="11016" y="2909"/>
                    <a:pt x="11295" y="3263"/>
                    <a:pt x="11388" y="3785"/>
                  </a:cubicBezTo>
                  <a:lnTo>
                    <a:pt x="17054" y="3654"/>
                  </a:lnTo>
                  <a:cubicBezTo>
                    <a:pt x="16793" y="2200"/>
                    <a:pt x="15955" y="1082"/>
                    <a:pt x="14557" y="355"/>
                  </a:cubicBezTo>
                  <a:cubicBezTo>
                    <a:pt x="14333" y="243"/>
                    <a:pt x="14091" y="113"/>
                    <a:pt x="1383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13"/>
            <p:cNvSpPr/>
            <p:nvPr/>
          </p:nvSpPr>
          <p:spPr>
            <a:xfrm>
              <a:off x="4555514" y="3185953"/>
              <a:ext cx="440762" cy="345121"/>
            </a:xfrm>
            <a:custGeom>
              <a:avLst/>
              <a:gdLst/>
              <a:ahLst/>
              <a:cxnLst/>
              <a:rect l="l" t="t" r="r" b="b"/>
              <a:pathLst>
                <a:path w="17950" h="14055" extrusionOk="0">
                  <a:moveTo>
                    <a:pt x="0" y="1"/>
                  </a:moveTo>
                  <a:lnTo>
                    <a:pt x="0" y="14054"/>
                  </a:lnTo>
                  <a:lnTo>
                    <a:pt x="6132" y="14054"/>
                  </a:lnTo>
                  <a:lnTo>
                    <a:pt x="6132" y="6431"/>
                  </a:lnTo>
                  <a:cubicBezTo>
                    <a:pt x="6132" y="5797"/>
                    <a:pt x="6263" y="5257"/>
                    <a:pt x="6542" y="4810"/>
                  </a:cubicBezTo>
                  <a:cubicBezTo>
                    <a:pt x="6822" y="4362"/>
                    <a:pt x="7213" y="4027"/>
                    <a:pt x="7698" y="3785"/>
                  </a:cubicBezTo>
                  <a:cubicBezTo>
                    <a:pt x="8183" y="3542"/>
                    <a:pt x="8723" y="3430"/>
                    <a:pt x="9320" y="3430"/>
                  </a:cubicBezTo>
                  <a:cubicBezTo>
                    <a:pt x="10102" y="3430"/>
                    <a:pt x="10717" y="3635"/>
                    <a:pt x="11165" y="4027"/>
                  </a:cubicBezTo>
                  <a:cubicBezTo>
                    <a:pt x="11612" y="4437"/>
                    <a:pt x="11836" y="4996"/>
                    <a:pt x="11836" y="5704"/>
                  </a:cubicBezTo>
                  <a:lnTo>
                    <a:pt x="11836" y="14054"/>
                  </a:lnTo>
                  <a:lnTo>
                    <a:pt x="17949" y="14054"/>
                  </a:lnTo>
                  <a:lnTo>
                    <a:pt x="17949" y="4567"/>
                  </a:lnTo>
                  <a:cubicBezTo>
                    <a:pt x="17949" y="3468"/>
                    <a:pt x="17669" y="2517"/>
                    <a:pt x="17073" y="1753"/>
                  </a:cubicBezTo>
                  <a:cubicBezTo>
                    <a:pt x="16551" y="989"/>
                    <a:pt x="15824" y="411"/>
                    <a:pt x="14892" y="1"/>
                  </a:cubicBezTo>
                  <a:lnTo>
                    <a:pt x="8127" y="1"/>
                  </a:lnTo>
                  <a:cubicBezTo>
                    <a:pt x="7269" y="411"/>
                    <a:pt x="6542" y="970"/>
                    <a:pt x="5946" y="1716"/>
                  </a:cubicBezTo>
                  <a:lnTo>
                    <a:pt x="5760"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13"/>
            <p:cNvSpPr/>
            <p:nvPr/>
          </p:nvSpPr>
          <p:spPr>
            <a:xfrm>
              <a:off x="4041086" y="3185953"/>
              <a:ext cx="469565" cy="359755"/>
            </a:xfrm>
            <a:custGeom>
              <a:avLst/>
              <a:gdLst/>
              <a:ahLst/>
              <a:cxnLst/>
              <a:rect l="l" t="t" r="r" b="b"/>
              <a:pathLst>
                <a:path w="19123" h="14651" extrusionOk="0">
                  <a:moveTo>
                    <a:pt x="12450" y="7512"/>
                  </a:moveTo>
                  <a:lnTo>
                    <a:pt x="12450" y="8425"/>
                  </a:lnTo>
                  <a:cubicBezTo>
                    <a:pt x="12450" y="9022"/>
                    <a:pt x="12264" y="9562"/>
                    <a:pt x="11873" y="10010"/>
                  </a:cubicBezTo>
                  <a:cubicBezTo>
                    <a:pt x="11463" y="10438"/>
                    <a:pt x="10941" y="10774"/>
                    <a:pt x="10288" y="11016"/>
                  </a:cubicBezTo>
                  <a:cubicBezTo>
                    <a:pt x="9617" y="11277"/>
                    <a:pt x="8872" y="11389"/>
                    <a:pt x="8070" y="11389"/>
                  </a:cubicBezTo>
                  <a:cubicBezTo>
                    <a:pt x="7325" y="11389"/>
                    <a:pt x="6784" y="11277"/>
                    <a:pt x="6449" y="11016"/>
                  </a:cubicBezTo>
                  <a:cubicBezTo>
                    <a:pt x="6095" y="10755"/>
                    <a:pt x="5927" y="10364"/>
                    <a:pt x="5927" y="9842"/>
                  </a:cubicBezTo>
                  <a:cubicBezTo>
                    <a:pt x="5927" y="9506"/>
                    <a:pt x="6002" y="9208"/>
                    <a:pt x="6151" y="8985"/>
                  </a:cubicBezTo>
                  <a:cubicBezTo>
                    <a:pt x="6300" y="8742"/>
                    <a:pt x="6561" y="8537"/>
                    <a:pt x="6952" y="8388"/>
                  </a:cubicBezTo>
                  <a:cubicBezTo>
                    <a:pt x="7325" y="8220"/>
                    <a:pt x="7884" y="8090"/>
                    <a:pt x="8574" y="8015"/>
                  </a:cubicBezTo>
                  <a:lnTo>
                    <a:pt x="12022" y="7605"/>
                  </a:lnTo>
                  <a:lnTo>
                    <a:pt x="12189" y="7605"/>
                  </a:lnTo>
                  <a:cubicBezTo>
                    <a:pt x="12264" y="7587"/>
                    <a:pt x="12357" y="7549"/>
                    <a:pt x="12450" y="7512"/>
                  </a:cubicBezTo>
                  <a:close/>
                  <a:moveTo>
                    <a:pt x="4138" y="1"/>
                  </a:moveTo>
                  <a:cubicBezTo>
                    <a:pt x="3169" y="374"/>
                    <a:pt x="2423" y="840"/>
                    <a:pt x="1901" y="1473"/>
                  </a:cubicBezTo>
                  <a:cubicBezTo>
                    <a:pt x="1286" y="2219"/>
                    <a:pt x="876" y="3151"/>
                    <a:pt x="746" y="4269"/>
                  </a:cubicBezTo>
                  <a:lnTo>
                    <a:pt x="6579" y="4511"/>
                  </a:lnTo>
                  <a:cubicBezTo>
                    <a:pt x="6654" y="3691"/>
                    <a:pt x="6952" y="3132"/>
                    <a:pt x="7455" y="2797"/>
                  </a:cubicBezTo>
                  <a:cubicBezTo>
                    <a:pt x="7959" y="2480"/>
                    <a:pt x="8648" y="2293"/>
                    <a:pt x="9580" y="2293"/>
                  </a:cubicBezTo>
                  <a:cubicBezTo>
                    <a:pt x="10568" y="2293"/>
                    <a:pt x="11258" y="2461"/>
                    <a:pt x="11668" y="2741"/>
                  </a:cubicBezTo>
                  <a:cubicBezTo>
                    <a:pt x="12096" y="3020"/>
                    <a:pt x="12301" y="3486"/>
                    <a:pt x="12301" y="4101"/>
                  </a:cubicBezTo>
                  <a:lnTo>
                    <a:pt x="12301" y="4344"/>
                  </a:lnTo>
                  <a:cubicBezTo>
                    <a:pt x="12301" y="4511"/>
                    <a:pt x="12264" y="4661"/>
                    <a:pt x="12189" y="4754"/>
                  </a:cubicBezTo>
                  <a:cubicBezTo>
                    <a:pt x="12134" y="4847"/>
                    <a:pt x="11947" y="4940"/>
                    <a:pt x="11686" y="4996"/>
                  </a:cubicBezTo>
                  <a:cubicBezTo>
                    <a:pt x="11444" y="5052"/>
                    <a:pt x="11071" y="5108"/>
                    <a:pt x="10531" y="5182"/>
                  </a:cubicBezTo>
                  <a:lnTo>
                    <a:pt x="6020" y="5630"/>
                  </a:lnTo>
                  <a:cubicBezTo>
                    <a:pt x="4455" y="5779"/>
                    <a:pt x="3243" y="6058"/>
                    <a:pt x="2367" y="6468"/>
                  </a:cubicBezTo>
                  <a:cubicBezTo>
                    <a:pt x="1491" y="6841"/>
                    <a:pt x="876" y="7344"/>
                    <a:pt x="522" y="7960"/>
                  </a:cubicBezTo>
                  <a:cubicBezTo>
                    <a:pt x="168" y="8556"/>
                    <a:pt x="0" y="9301"/>
                    <a:pt x="0" y="10215"/>
                  </a:cubicBezTo>
                  <a:cubicBezTo>
                    <a:pt x="0" y="11706"/>
                    <a:pt x="522" y="12824"/>
                    <a:pt x="1566" y="13570"/>
                  </a:cubicBezTo>
                  <a:cubicBezTo>
                    <a:pt x="2628" y="14297"/>
                    <a:pt x="4250" y="14651"/>
                    <a:pt x="6467" y="14651"/>
                  </a:cubicBezTo>
                  <a:cubicBezTo>
                    <a:pt x="7865" y="14651"/>
                    <a:pt x="9095" y="14483"/>
                    <a:pt x="10121" y="14147"/>
                  </a:cubicBezTo>
                  <a:cubicBezTo>
                    <a:pt x="11146" y="13831"/>
                    <a:pt x="11984" y="13346"/>
                    <a:pt x="12674" y="12712"/>
                  </a:cubicBezTo>
                  <a:cubicBezTo>
                    <a:pt x="12730" y="13085"/>
                    <a:pt x="12879" y="13551"/>
                    <a:pt x="13047" y="14054"/>
                  </a:cubicBezTo>
                  <a:lnTo>
                    <a:pt x="19123" y="14054"/>
                  </a:lnTo>
                  <a:cubicBezTo>
                    <a:pt x="18657" y="13253"/>
                    <a:pt x="18452" y="12041"/>
                    <a:pt x="18452" y="10457"/>
                  </a:cubicBezTo>
                  <a:lnTo>
                    <a:pt x="18452" y="4754"/>
                  </a:lnTo>
                  <a:lnTo>
                    <a:pt x="18396" y="4754"/>
                  </a:lnTo>
                  <a:cubicBezTo>
                    <a:pt x="18396" y="3542"/>
                    <a:pt x="18116" y="2517"/>
                    <a:pt x="17576" y="1753"/>
                  </a:cubicBezTo>
                  <a:cubicBezTo>
                    <a:pt x="17073" y="1007"/>
                    <a:pt x="16271" y="448"/>
                    <a:pt x="15172"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13"/>
            <p:cNvSpPr/>
            <p:nvPr/>
          </p:nvSpPr>
          <p:spPr>
            <a:xfrm>
              <a:off x="5052556" y="3185953"/>
              <a:ext cx="475532" cy="345121"/>
            </a:xfrm>
            <a:custGeom>
              <a:avLst/>
              <a:gdLst/>
              <a:ahLst/>
              <a:cxnLst/>
              <a:rect l="l" t="t" r="r" b="b"/>
              <a:pathLst>
                <a:path w="19366" h="14055" extrusionOk="0">
                  <a:moveTo>
                    <a:pt x="1" y="1"/>
                  </a:moveTo>
                  <a:lnTo>
                    <a:pt x="1" y="14054"/>
                  </a:lnTo>
                  <a:lnTo>
                    <a:pt x="6114" y="14054"/>
                  </a:lnTo>
                  <a:lnTo>
                    <a:pt x="6114" y="9600"/>
                  </a:lnTo>
                  <a:lnTo>
                    <a:pt x="7605" y="8500"/>
                  </a:lnTo>
                  <a:lnTo>
                    <a:pt x="8910" y="10215"/>
                  </a:lnTo>
                  <a:lnTo>
                    <a:pt x="11910" y="14054"/>
                  </a:lnTo>
                  <a:lnTo>
                    <a:pt x="19366" y="14054"/>
                  </a:lnTo>
                  <a:lnTo>
                    <a:pt x="11743" y="5499"/>
                  </a:lnTo>
                  <a:lnTo>
                    <a:pt x="18415" y="1"/>
                  </a:lnTo>
                  <a:lnTo>
                    <a:pt x="11072" y="1"/>
                  </a:lnTo>
                  <a:lnTo>
                    <a:pt x="8593" y="2182"/>
                  </a:lnTo>
                  <a:lnTo>
                    <a:pt x="6077" y="4567"/>
                  </a:lnTo>
                  <a:lnTo>
                    <a:pt x="6114" y="1548"/>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13"/>
            <p:cNvSpPr/>
            <p:nvPr/>
          </p:nvSpPr>
          <p:spPr>
            <a:xfrm>
              <a:off x="3554087" y="2798308"/>
              <a:ext cx="440296" cy="345563"/>
            </a:xfrm>
            <a:custGeom>
              <a:avLst/>
              <a:gdLst/>
              <a:ahLst/>
              <a:cxnLst/>
              <a:rect l="l" t="t" r="r" b="b"/>
              <a:pathLst>
                <a:path w="17931" h="14073" extrusionOk="0">
                  <a:moveTo>
                    <a:pt x="1" y="0"/>
                  </a:moveTo>
                  <a:lnTo>
                    <a:pt x="1" y="14054"/>
                  </a:lnTo>
                  <a:lnTo>
                    <a:pt x="6114" y="14054"/>
                  </a:lnTo>
                  <a:lnTo>
                    <a:pt x="6114" y="6431"/>
                  </a:lnTo>
                  <a:cubicBezTo>
                    <a:pt x="6114" y="5853"/>
                    <a:pt x="6226" y="5350"/>
                    <a:pt x="6487" y="4902"/>
                  </a:cubicBezTo>
                  <a:cubicBezTo>
                    <a:pt x="6748" y="4436"/>
                    <a:pt x="7121" y="4082"/>
                    <a:pt x="7605" y="3821"/>
                  </a:cubicBezTo>
                  <a:cubicBezTo>
                    <a:pt x="8090" y="3560"/>
                    <a:pt x="8649" y="3448"/>
                    <a:pt x="9320" y="3448"/>
                  </a:cubicBezTo>
                  <a:cubicBezTo>
                    <a:pt x="10103" y="3448"/>
                    <a:pt x="10699" y="3635"/>
                    <a:pt x="11147" y="4026"/>
                  </a:cubicBezTo>
                  <a:cubicBezTo>
                    <a:pt x="11613" y="4436"/>
                    <a:pt x="11818" y="4977"/>
                    <a:pt x="11818" y="5704"/>
                  </a:cubicBezTo>
                  <a:lnTo>
                    <a:pt x="11818" y="14072"/>
                  </a:lnTo>
                  <a:lnTo>
                    <a:pt x="17931" y="14072"/>
                  </a:lnTo>
                  <a:lnTo>
                    <a:pt x="17931" y="4604"/>
                  </a:lnTo>
                  <a:cubicBezTo>
                    <a:pt x="17931" y="3486"/>
                    <a:pt x="17651" y="2554"/>
                    <a:pt x="17092" y="1771"/>
                  </a:cubicBezTo>
                  <a:cubicBezTo>
                    <a:pt x="16552" y="988"/>
                    <a:pt x="15806" y="429"/>
                    <a:pt x="14893" y="0"/>
                  </a:cubicBezTo>
                  <a:lnTo>
                    <a:pt x="8127" y="0"/>
                  </a:lnTo>
                  <a:cubicBezTo>
                    <a:pt x="7344" y="373"/>
                    <a:pt x="6692" y="858"/>
                    <a:pt x="6096" y="1510"/>
                  </a:cubicBezTo>
                  <a:lnTo>
                    <a:pt x="6096"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13"/>
            <p:cNvSpPr/>
            <p:nvPr/>
          </p:nvSpPr>
          <p:spPr>
            <a:xfrm>
              <a:off x="3209931" y="2798308"/>
              <a:ext cx="298859" cy="345096"/>
            </a:xfrm>
            <a:custGeom>
              <a:avLst/>
              <a:gdLst/>
              <a:ahLst/>
              <a:cxnLst/>
              <a:rect l="l" t="t" r="r" b="b"/>
              <a:pathLst>
                <a:path w="12171" h="14054" extrusionOk="0">
                  <a:moveTo>
                    <a:pt x="0" y="0"/>
                  </a:moveTo>
                  <a:lnTo>
                    <a:pt x="0" y="2908"/>
                  </a:lnTo>
                  <a:lnTo>
                    <a:pt x="2684" y="2796"/>
                  </a:lnTo>
                  <a:lnTo>
                    <a:pt x="2684" y="9562"/>
                  </a:lnTo>
                  <a:cubicBezTo>
                    <a:pt x="2684" y="10717"/>
                    <a:pt x="2889" y="11612"/>
                    <a:pt x="3280" y="12283"/>
                  </a:cubicBezTo>
                  <a:cubicBezTo>
                    <a:pt x="3690" y="12935"/>
                    <a:pt x="4305" y="13401"/>
                    <a:pt x="5144" y="13681"/>
                  </a:cubicBezTo>
                  <a:cubicBezTo>
                    <a:pt x="5983" y="13942"/>
                    <a:pt x="7083" y="14054"/>
                    <a:pt x="8424" y="14054"/>
                  </a:cubicBezTo>
                  <a:lnTo>
                    <a:pt x="12152" y="14054"/>
                  </a:lnTo>
                  <a:lnTo>
                    <a:pt x="12152" y="10363"/>
                  </a:lnTo>
                  <a:lnTo>
                    <a:pt x="10568" y="10363"/>
                  </a:lnTo>
                  <a:cubicBezTo>
                    <a:pt x="9953" y="10363"/>
                    <a:pt x="9505" y="10270"/>
                    <a:pt x="9207" y="10028"/>
                  </a:cubicBezTo>
                  <a:cubicBezTo>
                    <a:pt x="8928" y="9785"/>
                    <a:pt x="8797" y="9431"/>
                    <a:pt x="8797" y="8965"/>
                  </a:cubicBezTo>
                  <a:lnTo>
                    <a:pt x="8797" y="2796"/>
                  </a:lnTo>
                  <a:lnTo>
                    <a:pt x="12171" y="2908"/>
                  </a:lnTo>
                  <a:lnTo>
                    <a:pt x="12171"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13"/>
            <p:cNvSpPr/>
            <p:nvPr/>
          </p:nvSpPr>
          <p:spPr>
            <a:xfrm>
              <a:off x="5500634" y="2798308"/>
              <a:ext cx="432512" cy="359289"/>
            </a:xfrm>
            <a:custGeom>
              <a:avLst/>
              <a:gdLst/>
              <a:ahLst/>
              <a:cxnLst/>
              <a:rect l="l" t="t" r="r" b="b"/>
              <a:pathLst>
                <a:path w="17614" h="14632" extrusionOk="0">
                  <a:moveTo>
                    <a:pt x="3486" y="0"/>
                  </a:moveTo>
                  <a:cubicBezTo>
                    <a:pt x="3113" y="168"/>
                    <a:pt x="2777" y="317"/>
                    <a:pt x="2479" y="504"/>
                  </a:cubicBezTo>
                  <a:cubicBezTo>
                    <a:pt x="1119" y="1361"/>
                    <a:pt x="448" y="2535"/>
                    <a:pt x="448" y="4063"/>
                  </a:cubicBezTo>
                  <a:cubicBezTo>
                    <a:pt x="448" y="5350"/>
                    <a:pt x="951" y="6356"/>
                    <a:pt x="1939" y="7083"/>
                  </a:cubicBezTo>
                  <a:cubicBezTo>
                    <a:pt x="2964" y="7810"/>
                    <a:pt x="4548" y="8257"/>
                    <a:pt x="6691" y="8481"/>
                  </a:cubicBezTo>
                  <a:lnTo>
                    <a:pt x="9990" y="8779"/>
                  </a:lnTo>
                  <a:cubicBezTo>
                    <a:pt x="10624" y="8835"/>
                    <a:pt x="11109" y="8984"/>
                    <a:pt x="11426" y="9170"/>
                  </a:cubicBezTo>
                  <a:cubicBezTo>
                    <a:pt x="11761" y="9357"/>
                    <a:pt x="11929" y="9636"/>
                    <a:pt x="11929" y="10009"/>
                  </a:cubicBezTo>
                  <a:cubicBezTo>
                    <a:pt x="11929" y="10456"/>
                    <a:pt x="11687" y="10773"/>
                    <a:pt x="11202" y="11016"/>
                  </a:cubicBezTo>
                  <a:cubicBezTo>
                    <a:pt x="10717" y="11258"/>
                    <a:pt x="9990" y="11351"/>
                    <a:pt x="8984" y="11351"/>
                  </a:cubicBezTo>
                  <a:cubicBezTo>
                    <a:pt x="7940" y="11351"/>
                    <a:pt x="7176" y="11221"/>
                    <a:pt x="6691" y="10941"/>
                  </a:cubicBezTo>
                  <a:cubicBezTo>
                    <a:pt x="6226" y="10643"/>
                    <a:pt x="5927" y="10195"/>
                    <a:pt x="5815" y="9599"/>
                  </a:cubicBezTo>
                  <a:lnTo>
                    <a:pt x="0" y="9748"/>
                  </a:lnTo>
                  <a:cubicBezTo>
                    <a:pt x="448" y="13010"/>
                    <a:pt x="3337" y="14631"/>
                    <a:pt x="8723" y="14631"/>
                  </a:cubicBezTo>
                  <a:cubicBezTo>
                    <a:pt x="11593" y="14631"/>
                    <a:pt x="13811" y="14221"/>
                    <a:pt x="15340" y="13383"/>
                  </a:cubicBezTo>
                  <a:cubicBezTo>
                    <a:pt x="16868" y="12525"/>
                    <a:pt x="17613" y="11221"/>
                    <a:pt x="17613" y="9413"/>
                  </a:cubicBezTo>
                  <a:cubicBezTo>
                    <a:pt x="17613" y="6803"/>
                    <a:pt x="15470" y="5294"/>
                    <a:pt x="11165" y="4939"/>
                  </a:cubicBezTo>
                  <a:lnTo>
                    <a:pt x="7959" y="4660"/>
                  </a:lnTo>
                  <a:cubicBezTo>
                    <a:pt x="7232" y="4585"/>
                    <a:pt x="6710" y="4474"/>
                    <a:pt x="6393" y="4287"/>
                  </a:cubicBezTo>
                  <a:cubicBezTo>
                    <a:pt x="6058" y="4101"/>
                    <a:pt x="5871" y="3840"/>
                    <a:pt x="5871" y="3486"/>
                  </a:cubicBezTo>
                  <a:cubicBezTo>
                    <a:pt x="5871" y="3132"/>
                    <a:pt x="6114" y="2852"/>
                    <a:pt x="6542" y="2666"/>
                  </a:cubicBezTo>
                  <a:cubicBezTo>
                    <a:pt x="7008" y="2461"/>
                    <a:pt x="7642" y="2349"/>
                    <a:pt x="8443" y="2349"/>
                  </a:cubicBezTo>
                  <a:cubicBezTo>
                    <a:pt x="9431" y="2349"/>
                    <a:pt x="10121" y="2461"/>
                    <a:pt x="10550" y="2684"/>
                  </a:cubicBezTo>
                  <a:cubicBezTo>
                    <a:pt x="11016" y="2908"/>
                    <a:pt x="11295" y="3262"/>
                    <a:pt x="11388" y="3784"/>
                  </a:cubicBezTo>
                  <a:lnTo>
                    <a:pt x="17054" y="3653"/>
                  </a:lnTo>
                  <a:cubicBezTo>
                    <a:pt x="16793" y="2200"/>
                    <a:pt x="15955" y="1081"/>
                    <a:pt x="14557" y="354"/>
                  </a:cubicBezTo>
                  <a:cubicBezTo>
                    <a:pt x="14333" y="243"/>
                    <a:pt x="14091" y="112"/>
                    <a:pt x="13830"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13"/>
            <p:cNvSpPr/>
            <p:nvPr/>
          </p:nvSpPr>
          <p:spPr>
            <a:xfrm>
              <a:off x="4555514" y="2798308"/>
              <a:ext cx="440762" cy="345096"/>
            </a:xfrm>
            <a:custGeom>
              <a:avLst/>
              <a:gdLst/>
              <a:ahLst/>
              <a:cxnLst/>
              <a:rect l="l" t="t" r="r" b="b"/>
              <a:pathLst>
                <a:path w="17950" h="14054" extrusionOk="0">
                  <a:moveTo>
                    <a:pt x="0" y="0"/>
                  </a:moveTo>
                  <a:lnTo>
                    <a:pt x="0" y="14054"/>
                  </a:lnTo>
                  <a:lnTo>
                    <a:pt x="6132" y="14054"/>
                  </a:lnTo>
                  <a:lnTo>
                    <a:pt x="6132" y="6431"/>
                  </a:lnTo>
                  <a:cubicBezTo>
                    <a:pt x="6132" y="5797"/>
                    <a:pt x="6263" y="5256"/>
                    <a:pt x="6542" y="4809"/>
                  </a:cubicBezTo>
                  <a:cubicBezTo>
                    <a:pt x="6822" y="4362"/>
                    <a:pt x="7213" y="4026"/>
                    <a:pt x="7698" y="3784"/>
                  </a:cubicBezTo>
                  <a:cubicBezTo>
                    <a:pt x="8183" y="3542"/>
                    <a:pt x="8723" y="3430"/>
                    <a:pt x="9320" y="3430"/>
                  </a:cubicBezTo>
                  <a:cubicBezTo>
                    <a:pt x="10102" y="3430"/>
                    <a:pt x="10717" y="3635"/>
                    <a:pt x="11165" y="4026"/>
                  </a:cubicBezTo>
                  <a:cubicBezTo>
                    <a:pt x="11612" y="4436"/>
                    <a:pt x="11836" y="4995"/>
                    <a:pt x="11836" y="5704"/>
                  </a:cubicBezTo>
                  <a:lnTo>
                    <a:pt x="11836" y="14054"/>
                  </a:lnTo>
                  <a:lnTo>
                    <a:pt x="17949" y="14054"/>
                  </a:lnTo>
                  <a:lnTo>
                    <a:pt x="17949" y="4567"/>
                  </a:lnTo>
                  <a:cubicBezTo>
                    <a:pt x="17949" y="3467"/>
                    <a:pt x="17669" y="2517"/>
                    <a:pt x="17073" y="1734"/>
                  </a:cubicBezTo>
                  <a:cubicBezTo>
                    <a:pt x="16551" y="988"/>
                    <a:pt x="15824" y="410"/>
                    <a:pt x="14892" y="0"/>
                  </a:cubicBezTo>
                  <a:lnTo>
                    <a:pt x="8127" y="0"/>
                  </a:lnTo>
                  <a:cubicBezTo>
                    <a:pt x="7269" y="410"/>
                    <a:pt x="6542" y="970"/>
                    <a:pt x="5946" y="1715"/>
                  </a:cubicBezTo>
                  <a:lnTo>
                    <a:pt x="5760"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13"/>
            <p:cNvSpPr/>
            <p:nvPr/>
          </p:nvSpPr>
          <p:spPr>
            <a:xfrm>
              <a:off x="5052556" y="2798308"/>
              <a:ext cx="475532" cy="345096"/>
            </a:xfrm>
            <a:custGeom>
              <a:avLst/>
              <a:gdLst/>
              <a:ahLst/>
              <a:cxnLst/>
              <a:rect l="l" t="t" r="r" b="b"/>
              <a:pathLst>
                <a:path w="19366" h="14054" extrusionOk="0">
                  <a:moveTo>
                    <a:pt x="1" y="0"/>
                  </a:moveTo>
                  <a:lnTo>
                    <a:pt x="1" y="14054"/>
                  </a:lnTo>
                  <a:lnTo>
                    <a:pt x="6114" y="14054"/>
                  </a:lnTo>
                  <a:lnTo>
                    <a:pt x="6114" y="9599"/>
                  </a:lnTo>
                  <a:lnTo>
                    <a:pt x="7605" y="8499"/>
                  </a:lnTo>
                  <a:lnTo>
                    <a:pt x="8910" y="10214"/>
                  </a:lnTo>
                  <a:lnTo>
                    <a:pt x="11910" y="14054"/>
                  </a:lnTo>
                  <a:lnTo>
                    <a:pt x="19366" y="14054"/>
                  </a:lnTo>
                  <a:lnTo>
                    <a:pt x="11743" y="5499"/>
                  </a:lnTo>
                  <a:lnTo>
                    <a:pt x="18415" y="0"/>
                  </a:lnTo>
                  <a:lnTo>
                    <a:pt x="11072" y="0"/>
                  </a:lnTo>
                  <a:lnTo>
                    <a:pt x="8593" y="2181"/>
                  </a:lnTo>
                  <a:lnTo>
                    <a:pt x="6077" y="4567"/>
                  </a:lnTo>
                  <a:lnTo>
                    <a:pt x="6114" y="1547"/>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13"/>
            <p:cNvSpPr/>
            <p:nvPr/>
          </p:nvSpPr>
          <p:spPr>
            <a:xfrm>
              <a:off x="4041086" y="2798308"/>
              <a:ext cx="469565" cy="359755"/>
            </a:xfrm>
            <a:custGeom>
              <a:avLst/>
              <a:gdLst/>
              <a:ahLst/>
              <a:cxnLst/>
              <a:rect l="l" t="t" r="r" b="b"/>
              <a:pathLst>
                <a:path w="19123" h="14651" extrusionOk="0">
                  <a:moveTo>
                    <a:pt x="12450" y="7512"/>
                  </a:moveTo>
                  <a:lnTo>
                    <a:pt x="12450" y="8425"/>
                  </a:lnTo>
                  <a:cubicBezTo>
                    <a:pt x="12450" y="9021"/>
                    <a:pt x="12264" y="9562"/>
                    <a:pt x="11873" y="10009"/>
                  </a:cubicBezTo>
                  <a:cubicBezTo>
                    <a:pt x="11463" y="10438"/>
                    <a:pt x="10941" y="10773"/>
                    <a:pt x="10288" y="11016"/>
                  </a:cubicBezTo>
                  <a:cubicBezTo>
                    <a:pt x="9617" y="11258"/>
                    <a:pt x="8872" y="11388"/>
                    <a:pt x="8070" y="11388"/>
                  </a:cubicBezTo>
                  <a:cubicBezTo>
                    <a:pt x="7325" y="11388"/>
                    <a:pt x="6784" y="11258"/>
                    <a:pt x="6449" y="11016"/>
                  </a:cubicBezTo>
                  <a:cubicBezTo>
                    <a:pt x="6095" y="10755"/>
                    <a:pt x="5927" y="10363"/>
                    <a:pt x="5927" y="9841"/>
                  </a:cubicBezTo>
                  <a:cubicBezTo>
                    <a:pt x="5927" y="9506"/>
                    <a:pt x="6002" y="9208"/>
                    <a:pt x="6151" y="8984"/>
                  </a:cubicBezTo>
                  <a:cubicBezTo>
                    <a:pt x="6300" y="8742"/>
                    <a:pt x="6561" y="8537"/>
                    <a:pt x="6952" y="8388"/>
                  </a:cubicBezTo>
                  <a:cubicBezTo>
                    <a:pt x="7325" y="8220"/>
                    <a:pt x="7884" y="8089"/>
                    <a:pt x="8574" y="8015"/>
                  </a:cubicBezTo>
                  <a:lnTo>
                    <a:pt x="12022" y="7605"/>
                  </a:lnTo>
                  <a:lnTo>
                    <a:pt x="12189" y="7605"/>
                  </a:lnTo>
                  <a:cubicBezTo>
                    <a:pt x="12264" y="7586"/>
                    <a:pt x="12357" y="7549"/>
                    <a:pt x="12450" y="7512"/>
                  </a:cubicBezTo>
                  <a:close/>
                  <a:moveTo>
                    <a:pt x="4138" y="0"/>
                  </a:moveTo>
                  <a:cubicBezTo>
                    <a:pt x="3169" y="373"/>
                    <a:pt x="2423" y="839"/>
                    <a:pt x="1901" y="1473"/>
                  </a:cubicBezTo>
                  <a:cubicBezTo>
                    <a:pt x="1286" y="2218"/>
                    <a:pt x="876" y="3150"/>
                    <a:pt x="746" y="4269"/>
                  </a:cubicBezTo>
                  <a:lnTo>
                    <a:pt x="6579" y="4492"/>
                  </a:lnTo>
                  <a:cubicBezTo>
                    <a:pt x="6654" y="3691"/>
                    <a:pt x="6952" y="3132"/>
                    <a:pt x="7455" y="2796"/>
                  </a:cubicBezTo>
                  <a:cubicBezTo>
                    <a:pt x="7959" y="2479"/>
                    <a:pt x="8648" y="2293"/>
                    <a:pt x="9580" y="2293"/>
                  </a:cubicBezTo>
                  <a:cubicBezTo>
                    <a:pt x="10568" y="2293"/>
                    <a:pt x="11258" y="2461"/>
                    <a:pt x="11668" y="2740"/>
                  </a:cubicBezTo>
                  <a:cubicBezTo>
                    <a:pt x="12096" y="3020"/>
                    <a:pt x="12301" y="3486"/>
                    <a:pt x="12301" y="4101"/>
                  </a:cubicBezTo>
                  <a:lnTo>
                    <a:pt x="12301" y="4343"/>
                  </a:lnTo>
                  <a:cubicBezTo>
                    <a:pt x="12301" y="4511"/>
                    <a:pt x="12264" y="4660"/>
                    <a:pt x="12189" y="4753"/>
                  </a:cubicBezTo>
                  <a:cubicBezTo>
                    <a:pt x="12134" y="4846"/>
                    <a:pt x="11947" y="4939"/>
                    <a:pt x="11686" y="4995"/>
                  </a:cubicBezTo>
                  <a:cubicBezTo>
                    <a:pt x="11444" y="5051"/>
                    <a:pt x="11071" y="5107"/>
                    <a:pt x="10531" y="5182"/>
                  </a:cubicBezTo>
                  <a:lnTo>
                    <a:pt x="6020" y="5629"/>
                  </a:lnTo>
                  <a:cubicBezTo>
                    <a:pt x="4455" y="5778"/>
                    <a:pt x="3243" y="6058"/>
                    <a:pt x="2367" y="6468"/>
                  </a:cubicBezTo>
                  <a:cubicBezTo>
                    <a:pt x="1491" y="6841"/>
                    <a:pt x="876" y="7344"/>
                    <a:pt x="522" y="7959"/>
                  </a:cubicBezTo>
                  <a:cubicBezTo>
                    <a:pt x="168" y="8555"/>
                    <a:pt x="0" y="9301"/>
                    <a:pt x="0" y="10214"/>
                  </a:cubicBezTo>
                  <a:cubicBezTo>
                    <a:pt x="0" y="11705"/>
                    <a:pt x="522" y="12823"/>
                    <a:pt x="1566" y="13569"/>
                  </a:cubicBezTo>
                  <a:cubicBezTo>
                    <a:pt x="2628" y="14296"/>
                    <a:pt x="4250" y="14650"/>
                    <a:pt x="6467" y="14650"/>
                  </a:cubicBezTo>
                  <a:cubicBezTo>
                    <a:pt x="7865" y="14650"/>
                    <a:pt x="9095" y="14482"/>
                    <a:pt x="10121" y="14147"/>
                  </a:cubicBezTo>
                  <a:cubicBezTo>
                    <a:pt x="11146" y="13830"/>
                    <a:pt x="11984" y="13345"/>
                    <a:pt x="12674" y="12712"/>
                  </a:cubicBezTo>
                  <a:cubicBezTo>
                    <a:pt x="12730" y="13084"/>
                    <a:pt x="12879" y="13550"/>
                    <a:pt x="13047" y="14054"/>
                  </a:cubicBezTo>
                  <a:lnTo>
                    <a:pt x="19123" y="14054"/>
                  </a:lnTo>
                  <a:cubicBezTo>
                    <a:pt x="18657" y="13252"/>
                    <a:pt x="18452" y="12041"/>
                    <a:pt x="18452" y="10456"/>
                  </a:cubicBezTo>
                  <a:lnTo>
                    <a:pt x="18452" y="4753"/>
                  </a:lnTo>
                  <a:lnTo>
                    <a:pt x="18396" y="4753"/>
                  </a:lnTo>
                  <a:cubicBezTo>
                    <a:pt x="18396" y="3542"/>
                    <a:pt x="18116" y="2517"/>
                    <a:pt x="17576" y="1734"/>
                  </a:cubicBezTo>
                  <a:cubicBezTo>
                    <a:pt x="17073" y="1007"/>
                    <a:pt x="16271" y="448"/>
                    <a:pt x="15172"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13"/>
            <p:cNvSpPr/>
            <p:nvPr/>
          </p:nvSpPr>
          <p:spPr>
            <a:xfrm>
              <a:off x="4040619" y="3573622"/>
              <a:ext cx="469590" cy="236170"/>
            </a:xfrm>
            <a:custGeom>
              <a:avLst/>
              <a:gdLst/>
              <a:ahLst/>
              <a:cxnLst/>
              <a:rect l="l" t="t" r="r" b="b"/>
              <a:pathLst>
                <a:path w="19124" h="9618" extrusionOk="0">
                  <a:moveTo>
                    <a:pt x="12469" y="2498"/>
                  </a:moveTo>
                  <a:lnTo>
                    <a:pt x="12469" y="3393"/>
                  </a:lnTo>
                  <a:cubicBezTo>
                    <a:pt x="12469" y="4008"/>
                    <a:pt x="12283" y="4530"/>
                    <a:pt x="11892" y="4977"/>
                  </a:cubicBezTo>
                  <a:cubicBezTo>
                    <a:pt x="11482" y="5406"/>
                    <a:pt x="10960" y="5760"/>
                    <a:pt x="10307" y="6002"/>
                  </a:cubicBezTo>
                  <a:cubicBezTo>
                    <a:pt x="9636" y="6244"/>
                    <a:pt x="8891" y="6356"/>
                    <a:pt x="8089" y="6356"/>
                  </a:cubicBezTo>
                  <a:cubicBezTo>
                    <a:pt x="7344" y="6356"/>
                    <a:pt x="6803" y="6244"/>
                    <a:pt x="6468" y="5983"/>
                  </a:cubicBezTo>
                  <a:cubicBezTo>
                    <a:pt x="6114" y="5723"/>
                    <a:pt x="5946" y="5331"/>
                    <a:pt x="5946" y="4809"/>
                  </a:cubicBezTo>
                  <a:cubicBezTo>
                    <a:pt x="5946" y="4474"/>
                    <a:pt x="6021" y="4176"/>
                    <a:pt x="6170" y="3952"/>
                  </a:cubicBezTo>
                  <a:cubicBezTo>
                    <a:pt x="6319" y="3710"/>
                    <a:pt x="6580" y="3505"/>
                    <a:pt x="6971" y="3355"/>
                  </a:cubicBezTo>
                  <a:cubicBezTo>
                    <a:pt x="7344" y="3188"/>
                    <a:pt x="7903" y="3057"/>
                    <a:pt x="8593" y="3001"/>
                  </a:cubicBezTo>
                  <a:lnTo>
                    <a:pt x="12041" y="2573"/>
                  </a:lnTo>
                  <a:lnTo>
                    <a:pt x="12208" y="2573"/>
                  </a:lnTo>
                  <a:cubicBezTo>
                    <a:pt x="12283" y="2554"/>
                    <a:pt x="12376" y="2517"/>
                    <a:pt x="12469" y="2498"/>
                  </a:cubicBezTo>
                  <a:close/>
                  <a:moveTo>
                    <a:pt x="11556" y="1"/>
                  </a:moveTo>
                  <a:cubicBezTo>
                    <a:pt x="11314" y="56"/>
                    <a:pt x="10960" y="94"/>
                    <a:pt x="10531" y="150"/>
                  </a:cubicBezTo>
                  <a:lnTo>
                    <a:pt x="6021" y="597"/>
                  </a:lnTo>
                  <a:cubicBezTo>
                    <a:pt x="4474" y="746"/>
                    <a:pt x="3243" y="1026"/>
                    <a:pt x="2367" y="1436"/>
                  </a:cubicBezTo>
                  <a:cubicBezTo>
                    <a:pt x="1491" y="1808"/>
                    <a:pt x="876" y="2312"/>
                    <a:pt x="522" y="2927"/>
                  </a:cubicBezTo>
                  <a:cubicBezTo>
                    <a:pt x="168" y="3523"/>
                    <a:pt x="0" y="4269"/>
                    <a:pt x="0" y="5182"/>
                  </a:cubicBezTo>
                  <a:cubicBezTo>
                    <a:pt x="0" y="6673"/>
                    <a:pt x="522" y="7791"/>
                    <a:pt x="1566" y="8537"/>
                  </a:cubicBezTo>
                  <a:cubicBezTo>
                    <a:pt x="2628" y="9264"/>
                    <a:pt x="4250" y="9618"/>
                    <a:pt x="6468" y="9618"/>
                  </a:cubicBezTo>
                  <a:cubicBezTo>
                    <a:pt x="7866" y="9618"/>
                    <a:pt x="9096" y="9450"/>
                    <a:pt x="10121" y="9115"/>
                  </a:cubicBezTo>
                  <a:cubicBezTo>
                    <a:pt x="11146" y="8798"/>
                    <a:pt x="11985" y="8313"/>
                    <a:pt x="12674" y="7680"/>
                  </a:cubicBezTo>
                  <a:cubicBezTo>
                    <a:pt x="12730" y="8052"/>
                    <a:pt x="12879" y="8518"/>
                    <a:pt x="13047" y="9021"/>
                  </a:cubicBezTo>
                  <a:lnTo>
                    <a:pt x="19123" y="9021"/>
                  </a:lnTo>
                  <a:cubicBezTo>
                    <a:pt x="18657" y="8220"/>
                    <a:pt x="18452" y="7009"/>
                    <a:pt x="18452" y="5424"/>
                  </a:cubicBezTo>
                  <a:lnTo>
                    <a:pt x="1845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13"/>
            <p:cNvSpPr/>
            <p:nvPr/>
          </p:nvSpPr>
          <p:spPr>
            <a:xfrm>
              <a:off x="5501542" y="3573622"/>
              <a:ext cx="432512" cy="235728"/>
            </a:xfrm>
            <a:custGeom>
              <a:avLst/>
              <a:gdLst/>
              <a:ahLst/>
              <a:cxnLst/>
              <a:rect l="l" t="t" r="r" b="b"/>
              <a:pathLst>
                <a:path w="17614" h="9600" extrusionOk="0">
                  <a:moveTo>
                    <a:pt x="541" y="1"/>
                  </a:moveTo>
                  <a:cubicBezTo>
                    <a:pt x="728" y="839"/>
                    <a:pt x="1193" y="1510"/>
                    <a:pt x="1939" y="2051"/>
                  </a:cubicBezTo>
                  <a:cubicBezTo>
                    <a:pt x="2964" y="2778"/>
                    <a:pt x="4548" y="3244"/>
                    <a:pt x="6692" y="3449"/>
                  </a:cubicBezTo>
                  <a:lnTo>
                    <a:pt x="9972" y="3766"/>
                  </a:lnTo>
                  <a:cubicBezTo>
                    <a:pt x="10624" y="3803"/>
                    <a:pt x="11109" y="3952"/>
                    <a:pt x="11426" y="4138"/>
                  </a:cubicBezTo>
                  <a:cubicBezTo>
                    <a:pt x="11761" y="4325"/>
                    <a:pt x="11929" y="4604"/>
                    <a:pt x="11929" y="4977"/>
                  </a:cubicBezTo>
                  <a:cubicBezTo>
                    <a:pt x="11929" y="5424"/>
                    <a:pt x="11687" y="5760"/>
                    <a:pt x="11202" y="6002"/>
                  </a:cubicBezTo>
                  <a:cubicBezTo>
                    <a:pt x="10718" y="6226"/>
                    <a:pt x="9972" y="6319"/>
                    <a:pt x="8966" y="6319"/>
                  </a:cubicBezTo>
                  <a:cubicBezTo>
                    <a:pt x="7922" y="6319"/>
                    <a:pt x="7176" y="6188"/>
                    <a:pt x="6692" y="5909"/>
                  </a:cubicBezTo>
                  <a:cubicBezTo>
                    <a:pt x="6226" y="5611"/>
                    <a:pt x="5928" y="5163"/>
                    <a:pt x="5816" y="4567"/>
                  </a:cubicBezTo>
                  <a:lnTo>
                    <a:pt x="1" y="4716"/>
                  </a:lnTo>
                  <a:cubicBezTo>
                    <a:pt x="429" y="7978"/>
                    <a:pt x="3337" y="9599"/>
                    <a:pt x="8705" y="9599"/>
                  </a:cubicBezTo>
                  <a:cubicBezTo>
                    <a:pt x="11594" y="9599"/>
                    <a:pt x="13812" y="9189"/>
                    <a:pt x="15340" y="8351"/>
                  </a:cubicBezTo>
                  <a:cubicBezTo>
                    <a:pt x="16868" y="7512"/>
                    <a:pt x="17614" y="6188"/>
                    <a:pt x="17614" y="4381"/>
                  </a:cubicBezTo>
                  <a:cubicBezTo>
                    <a:pt x="17576" y="1995"/>
                    <a:pt x="15750" y="504"/>
                    <a:pt x="12115"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13"/>
            <p:cNvSpPr/>
            <p:nvPr/>
          </p:nvSpPr>
          <p:spPr>
            <a:xfrm>
              <a:off x="3275816" y="3573622"/>
              <a:ext cx="232536" cy="221535"/>
            </a:xfrm>
            <a:custGeom>
              <a:avLst/>
              <a:gdLst/>
              <a:ahLst/>
              <a:cxnLst/>
              <a:rect l="l" t="t" r="r" b="b"/>
              <a:pathLst>
                <a:path w="9470" h="9022" extrusionOk="0">
                  <a:moveTo>
                    <a:pt x="1" y="1"/>
                  </a:moveTo>
                  <a:lnTo>
                    <a:pt x="1" y="4530"/>
                  </a:lnTo>
                  <a:cubicBezTo>
                    <a:pt x="1" y="5685"/>
                    <a:pt x="206" y="6580"/>
                    <a:pt x="597" y="7269"/>
                  </a:cubicBezTo>
                  <a:cubicBezTo>
                    <a:pt x="1007" y="7903"/>
                    <a:pt x="1622" y="8369"/>
                    <a:pt x="2461" y="8649"/>
                  </a:cubicBezTo>
                  <a:cubicBezTo>
                    <a:pt x="3300" y="8910"/>
                    <a:pt x="4400" y="9021"/>
                    <a:pt x="5741" y="9021"/>
                  </a:cubicBezTo>
                  <a:lnTo>
                    <a:pt x="9469" y="9021"/>
                  </a:lnTo>
                  <a:lnTo>
                    <a:pt x="9469" y="5331"/>
                  </a:lnTo>
                  <a:lnTo>
                    <a:pt x="7885" y="5331"/>
                  </a:lnTo>
                  <a:cubicBezTo>
                    <a:pt x="7270" y="5331"/>
                    <a:pt x="6822" y="5238"/>
                    <a:pt x="6524" y="5014"/>
                  </a:cubicBezTo>
                  <a:cubicBezTo>
                    <a:pt x="6245" y="4753"/>
                    <a:pt x="6114" y="4399"/>
                    <a:pt x="6114" y="3933"/>
                  </a:cubicBez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13"/>
            <p:cNvSpPr/>
            <p:nvPr/>
          </p:nvSpPr>
          <p:spPr>
            <a:xfrm>
              <a:off x="4843853" y="3574089"/>
              <a:ext cx="152437" cy="221535"/>
            </a:xfrm>
            <a:custGeom>
              <a:avLst/>
              <a:gdLst/>
              <a:ahLst/>
              <a:cxnLst/>
              <a:rect l="l" t="t" r="r" b="b"/>
              <a:pathLst>
                <a:path w="6208" h="9022" extrusionOk="0">
                  <a:moveTo>
                    <a:pt x="0" y="0"/>
                  </a:moveTo>
                  <a:cubicBezTo>
                    <a:pt x="75" y="205"/>
                    <a:pt x="94" y="429"/>
                    <a:pt x="94" y="671"/>
                  </a:cubicBezTo>
                  <a:lnTo>
                    <a:pt x="94" y="9021"/>
                  </a:lnTo>
                  <a:lnTo>
                    <a:pt x="6207" y="9021"/>
                  </a:lnTo>
                  <a:lnTo>
                    <a:pt x="6207"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13"/>
            <p:cNvSpPr/>
            <p:nvPr/>
          </p:nvSpPr>
          <p:spPr>
            <a:xfrm>
              <a:off x="3842450" y="3573622"/>
              <a:ext cx="151946" cy="221535"/>
            </a:xfrm>
            <a:custGeom>
              <a:avLst/>
              <a:gdLst/>
              <a:ahLst/>
              <a:cxnLst/>
              <a:rect l="l" t="t" r="r" b="b"/>
              <a:pathLst>
                <a:path w="6188" h="9022" extrusionOk="0">
                  <a:moveTo>
                    <a:pt x="0" y="1"/>
                  </a:moveTo>
                  <a:cubicBezTo>
                    <a:pt x="37" y="224"/>
                    <a:pt x="75" y="429"/>
                    <a:pt x="75" y="653"/>
                  </a:cubicBezTo>
                  <a:lnTo>
                    <a:pt x="75" y="9021"/>
                  </a:lnTo>
                  <a:lnTo>
                    <a:pt x="6188" y="9021"/>
                  </a:lnTo>
                  <a:lnTo>
                    <a:pt x="6188"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13"/>
            <p:cNvSpPr/>
            <p:nvPr/>
          </p:nvSpPr>
          <p:spPr>
            <a:xfrm>
              <a:off x="3554087" y="3573622"/>
              <a:ext cx="157938" cy="221535"/>
            </a:xfrm>
            <a:custGeom>
              <a:avLst/>
              <a:gdLst/>
              <a:ahLst/>
              <a:cxnLst/>
              <a:rect l="l" t="t" r="r" b="b"/>
              <a:pathLst>
                <a:path w="6432" h="9022" extrusionOk="0">
                  <a:moveTo>
                    <a:pt x="1" y="1"/>
                  </a:moveTo>
                  <a:lnTo>
                    <a:pt x="1" y="9021"/>
                  </a:lnTo>
                  <a:lnTo>
                    <a:pt x="6114" y="9021"/>
                  </a:lnTo>
                  <a:lnTo>
                    <a:pt x="6114" y="1398"/>
                  </a:lnTo>
                  <a:cubicBezTo>
                    <a:pt x="6114" y="877"/>
                    <a:pt x="6226" y="429"/>
                    <a:pt x="6431"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13"/>
            <p:cNvSpPr/>
            <p:nvPr/>
          </p:nvSpPr>
          <p:spPr>
            <a:xfrm>
              <a:off x="5052556" y="3573622"/>
              <a:ext cx="475532" cy="221535"/>
            </a:xfrm>
            <a:custGeom>
              <a:avLst/>
              <a:gdLst/>
              <a:ahLst/>
              <a:cxnLst/>
              <a:rect l="l" t="t" r="r" b="b"/>
              <a:pathLst>
                <a:path w="19366" h="9022" extrusionOk="0">
                  <a:moveTo>
                    <a:pt x="1" y="1"/>
                  </a:moveTo>
                  <a:lnTo>
                    <a:pt x="1" y="9021"/>
                  </a:lnTo>
                  <a:lnTo>
                    <a:pt x="6114" y="9021"/>
                  </a:lnTo>
                  <a:lnTo>
                    <a:pt x="6114" y="4567"/>
                  </a:lnTo>
                  <a:lnTo>
                    <a:pt x="7605" y="3467"/>
                  </a:lnTo>
                  <a:lnTo>
                    <a:pt x="8910" y="5182"/>
                  </a:lnTo>
                  <a:lnTo>
                    <a:pt x="11910" y="9021"/>
                  </a:lnTo>
                  <a:lnTo>
                    <a:pt x="19366" y="9021"/>
                  </a:lnTo>
                  <a:lnTo>
                    <a:pt x="11743" y="485"/>
                  </a:lnTo>
                  <a:lnTo>
                    <a:pt x="1230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13"/>
            <p:cNvSpPr/>
            <p:nvPr/>
          </p:nvSpPr>
          <p:spPr>
            <a:xfrm>
              <a:off x="4555514" y="3573622"/>
              <a:ext cx="157913" cy="221535"/>
            </a:xfrm>
            <a:custGeom>
              <a:avLst/>
              <a:gdLst/>
              <a:ahLst/>
              <a:cxnLst/>
              <a:rect l="l" t="t" r="r" b="b"/>
              <a:pathLst>
                <a:path w="6431" h="9022" extrusionOk="0">
                  <a:moveTo>
                    <a:pt x="0" y="1"/>
                  </a:moveTo>
                  <a:lnTo>
                    <a:pt x="0" y="9021"/>
                  </a:lnTo>
                  <a:lnTo>
                    <a:pt x="6132" y="9021"/>
                  </a:lnTo>
                  <a:lnTo>
                    <a:pt x="6132" y="1398"/>
                  </a:lnTo>
                  <a:cubicBezTo>
                    <a:pt x="6132" y="877"/>
                    <a:pt x="6226" y="411"/>
                    <a:pt x="6431"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13"/>
            <p:cNvSpPr/>
            <p:nvPr/>
          </p:nvSpPr>
          <p:spPr>
            <a:xfrm>
              <a:off x="3275816" y="3838167"/>
              <a:ext cx="232536" cy="221535"/>
            </a:xfrm>
            <a:custGeom>
              <a:avLst/>
              <a:gdLst/>
              <a:ahLst/>
              <a:cxnLst/>
              <a:rect l="l" t="t" r="r" b="b"/>
              <a:pathLst>
                <a:path w="9470" h="9022" extrusionOk="0">
                  <a:moveTo>
                    <a:pt x="1" y="0"/>
                  </a:moveTo>
                  <a:lnTo>
                    <a:pt x="1" y="4511"/>
                  </a:lnTo>
                  <a:cubicBezTo>
                    <a:pt x="1" y="5667"/>
                    <a:pt x="206" y="6561"/>
                    <a:pt x="597" y="7251"/>
                  </a:cubicBezTo>
                  <a:cubicBezTo>
                    <a:pt x="1007" y="7884"/>
                    <a:pt x="1622" y="8350"/>
                    <a:pt x="2461" y="8630"/>
                  </a:cubicBezTo>
                  <a:cubicBezTo>
                    <a:pt x="3300" y="8891"/>
                    <a:pt x="4400" y="9021"/>
                    <a:pt x="5741" y="9021"/>
                  </a:cubicBezTo>
                  <a:lnTo>
                    <a:pt x="9469" y="9021"/>
                  </a:lnTo>
                  <a:lnTo>
                    <a:pt x="9469" y="5312"/>
                  </a:lnTo>
                  <a:lnTo>
                    <a:pt x="7885" y="5312"/>
                  </a:lnTo>
                  <a:cubicBezTo>
                    <a:pt x="7270" y="5312"/>
                    <a:pt x="6822" y="5219"/>
                    <a:pt x="6524" y="4996"/>
                  </a:cubicBezTo>
                  <a:cubicBezTo>
                    <a:pt x="6245" y="4753"/>
                    <a:pt x="6114" y="4380"/>
                    <a:pt x="6114" y="3915"/>
                  </a:cubicBez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13"/>
            <p:cNvSpPr/>
            <p:nvPr/>
          </p:nvSpPr>
          <p:spPr>
            <a:xfrm>
              <a:off x="5501542" y="3838167"/>
              <a:ext cx="432512" cy="235261"/>
            </a:xfrm>
            <a:custGeom>
              <a:avLst/>
              <a:gdLst/>
              <a:ahLst/>
              <a:cxnLst/>
              <a:rect l="l" t="t" r="r" b="b"/>
              <a:pathLst>
                <a:path w="17614" h="9581" extrusionOk="0">
                  <a:moveTo>
                    <a:pt x="541" y="0"/>
                  </a:moveTo>
                  <a:cubicBezTo>
                    <a:pt x="728" y="821"/>
                    <a:pt x="1193" y="1510"/>
                    <a:pt x="1939" y="2032"/>
                  </a:cubicBezTo>
                  <a:cubicBezTo>
                    <a:pt x="2964" y="2759"/>
                    <a:pt x="4548" y="3225"/>
                    <a:pt x="6692" y="3430"/>
                  </a:cubicBezTo>
                  <a:lnTo>
                    <a:pt x="9972" y="3747"/>
                  </a:lnTo>
                  <a:cubicBezTo>
                    <a:pt x="10624" y="3784"/>
                    <a:pt x="11109" y="3933"/>
                    <a:pt x="11426" y="4120"/>
                  </a:cubicBezTo>
                  <a:cubicBezTo>
                    <a:pt x="11761" y="4306"/>
                    <a:pt x="11929" y="4586"/>
                    <a:pt x="11929" y="4958"/>
                  </a:cubicBezTo>
                  <a:cubicBezTo>
                    <a:pt x="11929" y="5406"/>
                    <a:pt x="11687" y="5741"/>
                    <a:pt x="11202" y="5983"/>
                  </a:cubicBezTo>
                  <a:cubicBezTo>
                    <a:pt x="10718" y="6207"/>
                    <a:pt x="9972" y="6300"/>
                    <a:pt x="8966" y="6300"/>
                  </a:cubicBezTo>
                  <a:cubicBezTo>
                    <a:pt x="7922" y="6300"/>
                    <a:pt x="7176" y="6170"/>
                    <a:pt x="6692" y="5890"/>
                  </a:cubicBezTo>
                  <a:cubicBezTo>
                    <a:pt x="6226" y="5592"/>
                    <a:pt x="5928" y="5145"/>
                    <a:pt x="5816" y="4548"/>
                  </a:cubicBezTo>
                  <a:lnTo>
                    <a:pt x="1" y="4697"/>
                  </a:lnTo>
                  <a:cubicBezTo>
                    <a:pt x="429" y="7959"/>
                    <a:pt x="3337" y="9581"/>
                    <a:pt x="8705" y="9581"/>
                  </a:cubicBezTo>
                  <a:cubicBezTo>
                    <a:pt x="11594" y="9581"/>
                    <a:pt x="13812" y="9171"/>
                    <a:pt x="15340" y="8332"/>
                  </a:cubicBezTo>
                  <a:cubicBezTo>
                    <a:pt x="16868" y="7493"/>
                    <a:pt x="17614" y="6170"/>
                    <a:pt x="17614" y="4362"/>
                  </a:cubicBezTo>
                  <a:cubicBezTo>
                    <a:pt x="17576" y="1976"/>
                    <a:pt x="15750" y="504"/>
                    <a:pt x="12115"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13"/>
            <p:cNvSpPr/>
            <p:nvPr/>
          </p:nvSpPr>
          <p:spPr>
            <a:xfrm>
              <a:off x="4040619" y="3838167"/>
              <a:ext cx="469590" cy="235728"/>
            </a:xfrm>
            <a:custGeom>
              <a:avLst/>
              <a:gdLst/>
              <a:ahLst/>
              <a:cxnLst/>
              <a:rect l="l" t="t" r="r" b="b"/>
              <a:pathLst>
                <a:path w="19124" h="9600" extrusionOk="0">
                  <a:moveTo>
                    <a:pt x="12469" y="2479"/>
                  </a:moveTo>
                  <a:lnTo>
                    <a:pt x="12469" y="3374"/>
                  </a:lnTo>
                  <a:cubicBezTo>
                    <a:pt x="12469" y="3989"/>
                    <a:pt x="12283" y="4511"/>
                    <a:pt x="11892" y="4958"/>
                  </a:cubicBezTo>
                  <a:cubicBezTo>
                    <a:pt x="11482" y="5387"/>
                    <a:pt x="10960" y="5741"/>
                    <a:pt x="10307" y="5983"/>
                  </a:cubicBezTo>
                  <a:cubicBezTo>
                    <a:pt x="9636" y="6226"/>
                    <a:pt x="8891" y="6337"/>
                    <a:pt x="8089" y="6337"/>
                  </a:cubicBezTo>
                  <a:cubicBezTo>
                    <a:pt x="7344" y="6337"/>
                    <a:pt x="6803" y="6207"/>
                    <a:pt x="6468" y="5965"/>
                  </a:cubicBezTo>
                  <a:cubicBezTo>
                    <a:pt x="6114" y="5704"/>
                    <a:pt x="5946" y="5312"/>
                    <a:pt x="5946" y="4791"/>
                  </a:cubicBezTo>
                  <a:cubicBezTo>
                    <a:pt x="5946" y="4455"/>
                    <a:pt x="6021" y="4157"/>
                    <a:pt x="6170" y="3933"/>
                  </a:cubicBezTo>
                  <a:cubicBezTo>
                    <a:pt x="6319" y="3691"/>
                    <a:pt x="6580" y="3504"/>
                    <a:pt x="6971" y="3337"/>
                  </a:cubicBezTo>
                  <a:cubicBezTo>
                    <a:pt x="7344" y="3169"/>
                    <a:pt x="7903" y="3039"/>
                    <a:pt x="8593" y="2983"/>
                  </a:cubicBezTo>
                  <a:lnTo>
                    <a:pt x="12041" y="2554"/>
                  </a:lnTo>
                  <a:lnTo>
                    <a:pt x="12208" y="2554"/>
                  </a:lnTo>
                  <a:cubicBezTo>
                    <a:pt x="12283" y="2535"/>
                    <a:pt x="12376" y="2517"/>
                    <a:pt x="12469" y="2479"/>
                  </a:cubicBezTo>
                  <a:close/>
                  <a:moveTo>
                    <a:pt x="11556" y="0"/>
                  </a:moveTo>
                  <a:cubicBezTo>
                    <a:pt x="11314" y="38"/>
                    <a:pt x="10960" y="75"/>
                    <a:pt x="10531" y="131"/>
                  </a:cubicBezTo>
                  <a:lnTo>
                    <a:pt x="6021" y="578"/>
                  </a:lnTo>
                  <a:cubicBezTo>
                    <a:pt x="4474" y="746"/>
                    <a:pt x="3243" y="1007"/>
                    <a:pt x="2367" y="1417"/>
                  </a:cubicBezTo>
                  <a:cubicBezTo>
                    <a:pt x="1491" y="1790"/>
                    <a:pt x="876" y="2293"/>
                    <a:pt x="522" y="2908"/>
                  </a:cubicBezTo>
                  <a:cubicBezTo>
                    <a:pt x="168" y="3504"/>
                    <a:pt x="0" y="4269"/>
                    <a:pt x="0" y="5163"/>
                  </a:cubicBezTo>
                  <a:cubicBezTo>
                    <a:pt x="0" y="6654"/>
                    <a:pt x="522" y="7773"/>
                    <a:pt x="1566" y="8518"/>
                  </a:cubicBezTo>
                  <a:cubicBezTo>
                    <a:pt x="2628" y="9264"/>
                    <a:pt x="4250" y="9599"/>
                    <a:pt x="6468" y="9599"/>
                  </a:cubicBezTo>
                  <a:cubicBezTo>
                    <a:pt x="7866" y="9599"/>
                    <a:pt x="9096" y="9431"/>
                    <a:pt x="10121" y="9096"/>
                  </a:cubicBezTo>
                  <a:cubicBezTo>
                    <a:pt x="11146" y="8779"/>
                    <a:pt x="11985" y="8295"/>
                    <a:pt x="12674" y="7661"/>
                  </a:cubicBezTo>
                  <a:cubicBezTo>
                    <a:pt x="12730" y="8034"/>
                    <a:pt x="12879" y="8518"/>
                    <a:pt x="13047" y="9021"/>
                  </a:cubicBezTo>
                  <a:lnTo>
                    <a:pt x="19123" y="9021"/>
                  </a:lnTo>
                  <a:cubicBezTo>
                    <a:pt x="18657" y="8201"/>
                    <a:pt x="18452" y="7008"/>
                    <a:pt x="18452" y="5406"/>
                  </a:cubicBezTo>
                  <a:lnTo>
                    <a:pt x="1845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213"/>
            <p:cNvSpPr/>
            <p:nvPr/>
          </p:nvSpPr>
          <p:spPr>
            <a:xfrm>
              <a:off x="4843853" y="3838167"/>
              <a:ext cx="152437" cy="221535"/>
            </a:xfrm>
            <a:custGeom>
              <a:avLst/>
              <a:gdLst/>
              <a:ahLst/>
              <a:cxnLst/>
              <a:rect l="l" t="t" r="r" b="b"/>
              <a:pathLst>
                <a:path w="6208" h="9022" extrusionOk="0">
                  <a:moveTo>
                    <a:pt x="0" y="0"/>
                  </a:moveTo>
                  <a:cubicBezTo>
                    <a:pt x="75" y="206"/>
                    <a:pt x="94" y="429"/>
                    <a:pt x="94" y="671"/>
                  </a:cubicBezTo>
                  <a:lnTo>
                    <a:pt x="94" y="9021"/>
                  </a:lnTo>
                  <a:lnTo>
                    <a:pt x="6207" y="9021"/>
                  </a:lnTo>
                  <a:lnTo>
                    <a:pt x="6207"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13"/>
            <p:cNvSpPr/>
            <p:nvPr/>
          </p:nvSpPr>
          <p:spPr>
            <a:xfrm>
              <a:off x="5052556" y="3838167"/>
              <a:ext cx="475532" cy="221535"/>
            </a:xfrm>
            <a:custGeom>
              <a:avLst/>
              <a:gdLst/>
              <a:ahLst/>
              <a:cxnLst/>
              <a:rect l="l" t="t" r="r" b="b"/>
              <a:pathLst>
                <a:path w="19366" h="9022" extrusionOk="0">
                  <a:moveTo>
                    <a:pt x="1" y="0"/>
                  </a:moveTo>
                  <a:lnTo>
                    <a:pt x="1" y="9021"/>
                  </a:lnTo>
                  <a:lnTo>
                    <a:pt x="6114" y="9021"/>
                  </a:lnTo>
                  <a:lnTo>
                    <a:pt x="6114" y="4548"/>
                  </a:lnTo>
                  <a:lnTo>
                    <a:pt x="7605" y="3449"/>
                  </a:lnTo>
                  <a:lnTo>
                    <a:pt x="8910" y="5163"/>
                  </a:lnTo>
                  <a:lnTo>
                    <a:pt x="11910" y="9021"/>
                  </a:lnTo>
                  <a:lnTo>
                    <a:pt x="19366" y="9021"/>
                  </a:lnTo>
                  <a:lnTo>
                    <a:pt x="11743" y="466"/>
                  </a:lnTo>
                  <a:lnTo>
                    <a:pt x="1230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13"/>
            <p:cNvSpPr/>
            <p:nvPr/>
          </p:nvSpPr>
          <p:spPr>
            <a:xfrm>
              <a:off x="3842450" y="3838167"/>
              <a:ext cx="151946" cy="221535"/>
            </a:xfrm>
            <a:custGeom>
              <a:avLst/>
              <a:gdLst/>
              <a:ahLst/>
              <a:cxnLst/>
              <a:rect l="l" t="t" r="r" b="b"/>
              <a:pathLst>
                <a:path w="6188" h="9022" extrusionOk="0">
                  <a:moveTo>
                    <a:pt x="0" y="0"/>
                  </a:moveTo>
                  <a:cubicBezTo>
                    <a:pt x="37" y="206"/>
                    <a:pt x="75" y="411"/>
                    <a:pt x="75" y="634"/>
                  </a:cubicBezTo>
                  <a:lnTo>
                    <a:pt x="75" y="9021"/>
                  </a:lnTo>
                  <a:lnTo>
                    <a:pt x="6188" y="9021"/>
                  </a:lnTo>
                  <a:lnTo>
                    <a:pt x="6188"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13"/>
            <p:cNvSpPr/>
            <p:nvPr/>
          </p:nvSpPr>
          <p:spPr>
            <a:xfrm>
              <a:off x="3554087" y="3838167"/>
              <a:ext cx="157938" cy="221535"/>
            </a:xfrm>
            <a:custGeom>
              <a:avLst/>
              <a:gdLst/>
              <a:ahLst/>
              <a:cxnLst/>
              <a:rect l="l" t="t" r="r" b="b"/>
              <a:pathLst>
                <a:path w="6432" h="9022" extrusionOk="0">
                  <a:moveTo>
                    <a:pt x="1" y="0"/>
                  </a:moveTo>
                  <a:lnTo>
                    <a:pt x="1" y="9021"/>
                  </a:lnTo>
                  <a:lnTo>
                    <a:pt x="6114" y="9021"/>
                  </a:lnTo>
                  <a:lnTo>
                    <a:pt x="6114" y="1380"/>
                  </a:lnTo>
                  <a:cubicBezTo>
                    <a:pt x="6114" y="858"/>
                    <a:pt x="6226" y="411"/>
                    <a:pt x="6431"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13"/>
            <p:cNvSpPr/>
            <p:nvPr/>
          </p:nvSpPr>
          <p:spPr>
            <a:xfrm>
              <a:off x="4555514" y="3838167"/>
              <a:ext cx="157913" cy="221535"/>
            </a:xfrm>
            <a:custGeom>
              <a:avLst/>
              <a:gdLst/>
              <a:ahLst/>
              <a:cxnLst/>
              <a:rect l="l" t="t" r="r" b="b"/>
              <a:pathLst>
                <a:path w="6431" h="9022" extrusionOk="0">
                  <a:moveTo>
                    <a:pt x="0" y="0"/>
                  </a:moveTo>
                  <a:lnTo>
                    <a:pt x="0" y="9021"/>
                  </a:lnTo>
                  <a:lnTo>
                    <a:pt x="6132" y="9021"/>
                  </a:lnTo>
                  <a:lnTo>
                    <a:pt x="6132" y="1380"/>
                  </a:lnTo>
                  <a:cubicBezTo>
                    <a:pt x="6132" y="858"/>
                    <a:pt x="6226" y="392"/>
                    <a:pt x="6431"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13"/>
            <p:cNvSpPr/>
            <p:nvPr/>
          </p:nvSpPr>
          <p:spPr>
            <a:xfrm>
              <a:off x="4040619" y="4102244"/>
              <a:ext cx="469590" cy="235728"/>
            </a:xfrm>
            <a:custGeom>
              <a:avLst/>
              <a:gdLst/>
              <a:ahLst/>
              <a:cxnLst/>
              <a:rect l="l" t="t" r="r" b="b"/>
              <a:pathLst>
                <a:path w="19124" h="9600" extrusionOk="0">
                  <a:moveTo>
                    <a:pt x="12469" y="2480"/>
                  </a:moveTo>
                  <a:lnTo>
                    <a:pt x="12469" y="3374"/>
                  </a:lnTo>
                  <a:cubicBezTo>
                    <a:pt x="12469" y="3989"/>
                    <a:pt x="12283" y="4530"/>
                    <a:pt x="11892" y="4959"/>
                  </a:cubicBezTo>
                  <a:cubicBezTo>
                    <a:pt x="11500" y="5406"/>
                    <a:pt x="10960" y="5741"/>
                    <a:pt x="10307" y="5984"/>
                  </a:cubicBezTo>
                  <a:cubicBezTo>
                    <a:pt x="9636" y="6226"/>
                    <a:pt x="8891" y="6338"/>
                    <a:pt x="8089" y="6338"/>
                  </a:cubicBezTo>
                  <a:cubicBezTo>
                    <a:pt x="7344" y="6338"/>
                    <a:pt x="6803" y="6207"/>
                    <a:pt x="6468" y="5965"/>
                  </a:cubicBezTo>
                  <a:cubicBezTo>
                    <a:pt x="6114" y="5704"/>
                    <a:pt x="5946" y="5313"/>
                    <a:pt x="5946" y="4791"/>
                  </a:cubicBezTo>
                  <a:cubicBezTo>
                    <a:pt x="5946" y="4455"/>
                    <a:pt x="6021" y="4157"/>
                    <a:pt x="6170" y="3933"/>
                  </a:cubicBezTo>
                  <a:cubicBezTo>
                    <a:pt x="6319" y="3691"/>
                    <a:pt x="6580" y="3505"/>
                    <a:pt x="6971" y="3337"/>
                  </a:cubicBezTo>
                  <a:cubicBezTo>
                    <a:pt x="7344" y="3169"/>
                    <a:pt x="7903" y="3039"/>
                    <a:pt x="8593" y="2983"/>
                  </a:cubicBezTo>
                  <a:lnTo>
                    <a:pt x="12041" y="2554"/>
                  </a:lnTo>
                  <a:lnTo>
                    <a:pt x="12208" y="2554"/>
                  </a:lnTo>
                  <a:cubicBezTo>
                    <a:pt x="12283" y="2536"/>
                    <a:pt x="12376" y="2517"/>
                    <a:pt x="12469" y="2480"/>
                  </a:cubicBezTo>
                  <a:close/>
                  <a:moveTo>
                    <a:pt x="11556" y="1"/>
                  </a:moveTo>
                  <a:cubicBezTo>
                    <a:pt x="11314" y="38"/>
                    <a:pt x="10960" y="75"/>
                    <a:pt x="10531" y="131"/>
                  </a:cubicBezTo>
                  <a:lnTo>
                    <a:pt x="6021" y="579"/>
                  </a:lnTo>
                  <a:cubicBezTo>
                    <a:pt x="4474" y="728"/>
                    <a:pt x="3243" y="1026"/>
                    <a:pt x="2367" y="1417"/>
                  </a:cubicBezTo>
                  <a:cubicBezTo>
                    <a:pt x="1491" y="1790"/>
                    <a:pt x="876" y="2293"/>
                    <a:pt x="522" y="2908"/>
                  </a:cubicBezTo>
                  <a:cubicBezTo>
                    <a:pt x="168" y="3523"/>
                    <a:pt x="0" y="4269"/>
                    <a:pt x="0" y="5164"/>
                  </a:cubicBezTo>
                  <a:cubicBezTo>
                    <a:pt x="0" y="6655"/>
                    <a:pt x="522" y="7792"/>
                    <a:pt x="1566" y="8537"/>
                  </a:cubicBezTo>
                  <a:cubicBezTo>
                    <a:pt x="2628" y="9264"/>
                    <a:pt x="4250" y="9599"/>
                    <a:pt x="6468" y="9599"/>
                  </a:cubicBezTo>
                  <a:cubicBezTo>
                    <a:pt x="7866" y="9599"/>
                    <a:pt x="9096" y="9432"/>
                    <a:pt x="10121" y="9096"/>
                  </a:cubicBezTo>
                  <a:cubicBezTo>
                    <a:pt x="11146" y="8798"/>
                    <a:pt x="11985" y="8295"/>
                    <a:pt x="12674" y="7661"/>
                  </a:cubicBezTo>
                  <a:cubicBezTo>
                    <a:pt x="12730" y="8052"/>
                    <a:pt x="12879" y="8500"/>
                    <a:pt x="13047" y="9022"/>
                  </a:cubicBezTo>
                  <a:lnTo>
                    <a:pt x="19123" y="9022"/>
                  </a:lnTo>
                  <a:cubicBezTo>
                    <a:pt x="18657" y="8202"/>
                    <a:pt x="18452" y="7009"/>
                    <a:pt x="18452" y="5406"/>
                  </a:cubicBezTo>
                  <a:lnTo>
                    <a:pt x="1845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13"/>
            <p:cNvSpPr/>
            <p:nvPr/>
          </p:nvSpPr>
          <p:spPr>
            <a:xfrm>
              <a:off x="5501076" y="4102244"/>
              <a:ext cx="432536" cy="235261"/>
            </a:xfrm>
            <a:custGeom>
              <a:avLst/>
              <a:gdLst/>
              <a:ahLst/>
              <a:cxnLst/>
              <a:rect l="l" t="t" r="r" b="b"/>
              <a:pathLst>
                <a:path w="17615" h="9581" extrusionOk="0">
                  <a:moveTo>
                    <a:pt x="541" y="1"/>
                  </a:moveTo>
                  <a:cubicBezTo>
                    <a:pt x="728" y="821"/>
                    <a:pt x="1212" y="1510"/>
                    <a:pt x="1939" y="2032"/>
                  </a:cubicBezTo>
                  <a:cubicBezTo>
                    <a:pt x="2964" y="2778"/>
                    <a:pt x="4549" y="3225"/>
                    <a:pt x="6692" y="3430"/>
                  </a:cubicBezTo>
                  <a:lnTo>
                    <a:pt x="9991" y="3747"/>
                  </a:lnTo>
                  <a:cubicBezTo>
                    <a:pt x="10625" y="3784"/>
                    <a:pt x="11109" y="3933"/>
                    <a:pt x="11426" y="4120"/>
                  </a:cubicBezTo>
                  <a:cubicBezTo>
                    <a:pt x="11762" y="4306"/>
                    <a:pt x="11929" y="4586"/>
                    <a:pt x="11929" y="4959"/>
                  </a:cubicBezTo>
                  <a:cubicBezTo>
                    <a:pt x="11929" y="5406"/>
                    <a:pt x="11687" y="5741"/>
                    <a:pt x="11203" y="5984"/>
                  </a:cubicBezTo>
                  <a:cubicBezTo>
                    <a:pt x="10718" y="6207"/>
                    <a:pt x="9991" y="6300"/>
                    <a:pt x="8966" y="6300"/>
                  </a:cubicBezTo>
                  <a:cubicBezTo>
                    <a:pt x="7922" y="6300"/>
                    <a:pt x="7177" y="6170"/>
                    <a:pt x="6692" y="5890"/>
                  </a:cubicBezTo>
                  <a:cubicBezTo>
                    <a:pt x="6226" y="5592"/>
                    <a:pt x="5928" y="5145"/>
                    <a:pt x="5816" y="4549"/>
                  </a:cubicBezTo>
                  <a:lnTo>
                    <a:pt x="1" y="4698"/>
                  </a:lnTo>
                  <a:cubicBezTo>
                    <a:pt x="448" y="7959"/>
                    <a:pt x="3337" y="9581"/>
                    <a:pt x="8705" y="9581"/>
                  </a:cubicBezTo>
                  <a:cubicBezTo>
                    <a:pt x="11594" y="9581"/>
                    <a:pt x="13812" y="9171"/>
                    <a:pt x="15340" y="8332"/>
                  </a:cubicBezTo>
                  <a:cubicBezTo>
                    <a:pt x="16869" y="7493"/>
                    <a:pt x="17614" y="6170"/>
                    <a:pt x="17614" y="4362"/>
                  </a:cubicBezTo>
                  <a:cubicBezTo>
                    <a:pt x="17595" y="1976"/>
                    <a:pt x="15769" y="504"/>
                    <a:pt x="12134"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13"/>
            <p:cNvSpPr/>
            <p:nvPr/>
          </p:nvSpPr>
          <p:spPr>
            <a:xfrm>
              <a:off x="3275816" y="4102244"/>
              <a:ext cx="232536" cy="221535"/>
            </a:xfrm>
            <a:custGeom>
              <a:avLst/>
              <a:gdLst/>
              <a:ahLst/>
              <a:cxnLst/>
              <a:rect l="l" t="t" r="r" b="b"/>
              <a:pathLst>
                <a:path w="9470" h="9022" extrusionOk="0">
                  <a:moveTo>
                    <a:pt x="1" y="1"/>
                  </a:moveTo>
                  <a:lnTo>
                    <a:pt x="1" y="4530"/>
                  </a:lnTo>
                  <a:cubicBezTo>
                    <a:pt x="1" y="5667"/>
                    <a:pt x="206" y="6561"/>
                    <a:pt x="597" y="7251"/>
                  </a:cubicBezTo>
                  <a:cubicBezTo>
                    <a:pt x="1007" y="7885"/>
                    <a:pt x="1622" y="8351"/>
                    <a:pt x="2461" y="8630"/>
                  </a:cubicBezTo>
                  <a:cubicBezTo>
                    <a:pt x="3300" y="8891"/>
                    <a:pt x="4400" y="9022"/>
                    <a:pt x="5741" y="9022"/>
                  </a:cubicBezTo>
                  <a:lnTo>
                    <a:pt x="9469" y="9022"/>
                  </a:lnTo>
                  <a:lnTo>
                    <a:pt x="9469" y="5313"/>
                  </a:lnTo>
                  <a:lnTo>
                    <a:pt x="7885" y="5313"/>
                  </a:lnTo>
                  <a:cubicBezTo>
                    <a:pt x="7270" y="5313"/>
                    <a:pt x="6822" y="5219"/>
                    <a:pt x="6524" y="4996"/>
                  </a:cubicBezTo>
                  <a:cubicBezTo>
                    <a:pt x="6245" y="4754"/>
                    <a:pt x="6114" y="4381"/>
                    <a:pt x="6114" y="3915"/>
                  </a:cubicBez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13"/>
            <p:cNvSpPr/>
            <p:nvPr/>
          </p:nvSpPr>
          <p:spPr>
            <a:xfrm>
              <a:off x="3554087" y="4102244"/>
              <a:ext cx="157938" cy="221535"/>
            </a:xfrm>
            <a:custGeom>
              <a:avLst/>
              <a:gdLst/>
              <a:ahLst/>
              <a:cxnLst/>
              <a:rect l="l" t="t" r="r" b="b"/>
              <a:pathLst>
                <a:path w="6432" h="9022" extrusionOk="0">
                  <a:moveTo>
                    <a:pt x="1" y="1"/>
                  </a:moveTo>
                  <a:lnTo>
                    <a:pt x="1" y="9022"/>
                  </a:lnTo>
                  <a:lnTo>
                    <a:pt x="6114" y="9022"/>
                  </a:lnTo>
                  <a:lnTo>
                    <a:pt x="6114" y="1380"/>
                  </a:lnTo>
                  <a:cubicBezTo>
                    <a:pt x="6114" y="858"/>
                    <a:pt x="6226" y="411"/>
                    <a:pt x="6431"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13"/>
            <p:cNvSpPr/>
            <p:nvPr/>
          </p:nvSpPr>
          <p:spPr>
            <a:xfrm>
              <a:off x="3842450" y="4102244"/>
              <a:ext cx="151946" cy="221535"/>
            </a:xfrm>
            <a:custGeom>
              <a:avLst/>
              <a:gdLst/>
              <a:ahLst/>
              <a:cxnLst/>
              <a:rect l="l" t="t" r="r" b="b"/>
              <a:pathLst>
                <a:path w="6188" h="9022" extrusionOk="0">
                  <a:moveTo>
                    <a:pt x="0" y="1"/>
                  </a:moveTo>
                  <a:cubicBezTo>
                    <a:pt x="37" y="206"/>
                    <a:pt x="75" y="411"/>
                    <a:pt x="75" y="634"/>
                  </a:cubicBezTo>
                  <a:lnTo>
                    <a:pt x="75" y="9022"/>
                  </a:lnTo>
                  <a:lnTo>
                    <a:pt x="6188" y="9022"/>
                  </a:lnTo>
                  <a:lnTo>
                    <a:pt x="6188"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13"/>
            <p:cNvSpPr/>
            <p:nvPr/>
          </p:nvSpPr>
          <p:spPr>
            <a:xfrm>
              <a:off x="5052556" y="4102244"/>
              <a:ext cx="475532" cy="221535"/>
            </a:xfrm>
            <a:custGeom>
              <a:avLst/>
              <a:gdLst/>
              <a:ahLst/>
              <a:cxnLst/>
              <a:rect l="l" t="t" r="r" b="b"/>
              <a:pathLst>
                <a:path w="19366" h="9022" extrusionOk="0">
                  <a:moveTo>
                    <a:pt x="1" y="1"/>
                  </a:moveTo>
                  <a:lnTo>
                    <a:pt x="1" y="9022"/>
                  </a:lnTo>
                  <a:lnTo>
                    <a:pt x="6114" y="9022"/>
                  </a:lnTo>
                  <a:lnTo>
                    <a:pt x="6114" y="4549"/>
                  </a:lnTo>
                  <a:lnTo>
                    <a:pt x="7605" y="3449"/>
                  </a:lnTo>
                  <a:lnTo>
                    <a:pt x="8910" y="5164"/>
                  </a:lnTo>
                  <a:lnTo>
                    <a:pt x="11910" y="9022"/>
                  </a:lnTo>
                  <a:lnTo>
                    <a:pt x="19366" y="9022"/>
                  </a:lnTo>
                  <a:lnTo>
                    <a:pt x="11743" y="467"/>
                  </a:lnTo>
                  <a:lnTo>
                    <a:pt x="1230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13"/>
            <p:cNvSpPr/>
            <p:nvPr/>
          </p:nvSpPr>
          <p:spPr>
            <a:xfrm>
              <a:off x="4555514" y="4102244"/>
              <a:ext cx="157913" cy="221535"/>
            </a:xfrm>
            <a:custGeom>
              <a:avLst/>
              <a:gdLst/>
              <a:ahLst/>
              <a:cxnLst/>
              <a:rect l="l" t="t" r="r" b="b"/>
              <a:pathLst>
                <a:path w="6431" h="9022" extrusionOk="0">
                  <a:moveTo>
                    <a:pt x="0" y="1"/>
                  </a:moveTo>
                  <a:lnTo>
                    <a:pt x="0" y="9022"/>
                  </a:lnTo>
                  <a:lnTo>
                    <a:pt x="6132" y="9022"/>
                  </a:lnTo>
                  <a:lnTo>
                    <a:pt x="6132" y="1380"/>
                  </a:lnTo>
                  <a:cubicBezTo>
                    <a:pt x="6132" y="858"/>
                    <a:pt x="6226" y="392"/>
                    <a:pt x="6431"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13"/>
            <p:cNvSpPr/>
            <p:nvPr/>
          </p:nvSpPr>
          <p:spPr>
            <a:xfrm>
              <a:off x="4843853" y="4102711"/>
              <a:ext cx="152437" cy="221535"/>
            </a:xfrm>
            <a:custGeom>
              <a:avLst/>
              <a:gdLst/>
              <a:ahLst/>
              <a:cxnLst/>
              <a:rect l="l" t="t" r="r" b="b"/>
              <a:pathLst>
                <a:path w="6208" h="9022" extrusionOk="0">
                  <a:moveTo>
                    <a:pt x="0" y="0"/>
                  </a:moveTo>
                  <a:cubicBezTo>
                    <a:pt x="75" y="187"/>
                    <a:pt x="94" y="410"/>
                    <a:pt x="94" y="653"/>
                  </a:cubicBezTo>
                  <a:lnTo>
                    <a:pt x="94" y="9021"/>
                  </a:lnTo>
                  <a:lnTo>
                    <a:pt x="6207" y="9021"/>
                  </a:lnTo>
                  <a:lnTo>
                    <a:pt x="6207"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13"/>
            <p:cNvSpPr/>
            <p:nvPr/>
          </p:nvSpPr>
          <p:spPr>
            <a:xfrm>
              <a:off x="3275816" y="4366347"/>
              <a:ext cx="232536" cy="127711"/>
            </a:xfrm>
            <a:custGeom>
              <a:avLst/>
              <a:gdLst/>
              <a:ahLst/>
              <a:cxnLst/>
              <a:rect l="l" t="t" r="r" b="b"/>
              <a:pathLst>
                <a:path w="9470" h="5201" extrusionOk="0">
                  <a:moveTo>
                    <a:pt x="1" y="0"/>
                  </a:moveTo>
                  <a:lnTo>
                    <a:pt x="1" y="708"/>
                  </a:lnTo>
                  <a:cubicBezTo>
                    <a:pt x="1" y="1845"/>
                    <a:pt x="206" y="2759"/>
                    <a:pt x="597" y="3429"/>
                  </a:cubicBezTo>
                  <a:cubicBezTo>
                    <a:pt x="1007" y="4063"/>
                    <a:pt x="1622" y="4548"/>
                    <a:pt x="2461" y="4809"/>
                  </a:cubicBezTo>
                  <a:cubicBezTo>
                    <a:pt x="3300" y="5070"/>
                    <a:pt x="4400" y="5200"/>
                    <a:pt x="5741" y="5200"/>
                  </a:cubicBezTo>
                  <a:lnTo>
                    <a:pt x="9469" y="5200"/>
                  </a:lnTo>
                  <a:lnTo>
                    <a:pt x="9469" y="1510"/>
                  </a:lnTo>
                  <a:lnTo>
                    <a:pt x="7885" y="1510"/>
                  </a:lnTo>
                  <a:cubicBezTo>
                    <a:pt x="7270" y="1510"/>
                    <a:pt x="6822" y="1398"/>
                    <a:pt x="6524" y="1174"/>
                  </a:cubicBezTo>
                  <a:cubicBezTo>
                    <a:pt x="6245" y="932"/>
                    <a:pt x="6114" y="559"/>
                    <a:pt x="6114" y="93"/>
                  </a:cubicBez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13"/>
            <p:cNvSpPr/>
            <p:nvPr/>
          </p:nvSpPr>
          <p:spPr>
            <a:xfrm>
              <a:off x="4040619" y="4366347"/>
              <a:ext cx="469590" cy="142345"/>
            </a:xfrm>
            <a:custGeom>
              <a:avLst/>
              <a:gdLst/>
              <a:ahLst/>
              <a:cxnLst/>
              <a:rect l="l" t="t" r="r" b="b"/>
              <a:pathLst>
                <a:path w="19124" h="5797" extrusionOk="0">
                  <a:moveTo>
                    <a:pt x="149" y="0"/>
                  </a:moveTo>
                  <a:cubicBezTo>
                    <a:pt x="56" y="391"/>
                    <a:pt x="0" y="839"/>
                    <a:pt x="0" y="1342"/>
                  </a:cubicBezTo>
                  <a:cubicBezTo>
                    <a:pt x="0" y="2833"/>
                    <a:pt x="522" y="3970"/>
                    <a:pt x="1566" y="4716"/>
                  </a:cubicBezTo>
                  <a:cubicBezTo>
                    <a:pt x="2628" y="5442"/>
                    <a:pt x="4250" y="5797"/>
                    <a:pt x="6468" y="5797"/>
                  </a:cubicBezTo>
                  <a:cubicBezTo>
                    <a:pt x="7866" y="5797"/>
                    <a:pt x="9096" y="5610"/>
                    <a:pt x="10121" y="5293"/>
                  </a:cubicBezTo>
                  <a:cubicBezTo>
                    <a:pt x="11146" y="4976"/>
                    <a:pt x="11985" y="4492"/>
                    <a:pt x="12674" y="3840"/>
                  </a:cubicBezTo>
                  <a:cubicBezTo>
                    <a:pt x="12730" y="4231"/>
                    <a:pt x="12879" y="4678"/>
                    <a:pt x="13047" y="5200"/>
                  </a:cubicBezTo>
                  <a:lnTo>
                    <a:pt x="19123" y="5200"/>
                  </a:lnTo>
                  <a:cubicBezTo>
                    <a:pt x="18657" y="4380"/>
                    <a:pt x="18452" y="3187"/>
                    <a:pt x="18452" y="1584"/>
                  </a:cubicBezTo>
                  <a:lnTo>
                    <a:pt x="18452" y="0"/>
                  </a:lnTo>
                  <a:lnTo>
                    <a:pt x="12451" y="0"/>
                  </a:lnTo>
                  <a:cubicBezTo>
                    <a:pt x="12376" y="429"/>
                    <a:pt x="12190" y="801"/>
                    <a:pt x="11892" y="1137"/>
                  </a:cubicBezTo>
                  <a:cubicBezTo>
                    <a:pt x="11500" y="1584"/>
                    <a:pt x="10960" y="1920"/>
                    <a:pt x="10307" y="2162"/>
                  </a:cubicBezTo>
                  <a:cubicBezTo>
                    <a:pt x="9636" y="2404"/>
                    <a:pt x="8891" y="2535"/>
                    <a:pt x="8089" y="2535"/>
                  </a:cubicBezTo>
                  <a:cubicBezTo>
                    <a:pt x="7344" y="2535"/>
                    <a:pt x="6803" y="2386"/>
                    <a:pt x="6468" y="2143"/>
                  </a:cubicBezTo>
                  <a:cubicBezTo>
                    <a:pt x="6114" y="1883"/>
                    <a:pt x="5946" y="1510"/>
                    <a:pt x="5946" y="988"/>
                  </a:cubicBezTo>
                  <a:cubicBezTo>
                    <a:pt x="5946" y="634"/>
                    <a:pt x="6021" y="336"/>
                    <a:pt x="6170" y="112"/>
                  </a:cubicBezTo>
                  <a:cubicBezTo>
                    <a:pt x="6207" y="75"/>
                    <a:pt x="6226" y="37"/>
                    <a:pt x="6263"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13"/>
            <p:cNvSpPr/>
            <p:nvPr/>
          </p:nvSpPr>
          <p:spPr>
            <a:xfrm>
              <a:off x="5246158" y="4366347"/>
              <a:ext cx="281941" cy="127711"/>
            </a:xfrm>
            <a:custGeom>
              <a:avLst/>
              <a:gdLst/>
              <a:ahLst/>
              <a:cxnLst/>
              <a:rect l="l" t="t" r="r" b="b"/>
              <a:pathLst>
                <a:path w="11482" h="5201" extrusionOk="0">
                  <a:moveTo>
                    <a:pt x="0" y="0"/>
                  </a:moveTo>
                  <a:lnTo>
                    <a:pt x="1026" y="1342"/>
                  </a:lnTo>
                  <a:lnTo>
                    <a:pt x="4026" y="5200"/>
                  </a:lnTo>
                  <a:lnTo>
                    <a:pt x="11482" y="5200"/>
                  </a:lnTo>
                  <a:lnTo>
                    <a:pt x="6841"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13"/>
            <p:cNvSpPr/>
            <p:nvPr/>
          </p:nvSpPr>
          <p:spPr>
            <a:xfrm>
              <a:off x="5501076" y="4365880"/>
              <a:ext cx="432536" cy="142345"/>
            </a:xfrm>
            <a:custGeom>
              <a:avLst/>
              <a:gdLst/>
              <a:ahLst/>
              <a:cxnLst/>
              <a:rect l="l" t="t" r="r" b="b"/>
              <a:pathLst>
                <a:path w="17615" h="5797" extrusionOk="0">
                  <a:moveTo>
                    <a:pt x="10494" y="0"/>
                  </a:moveTo>
                  <a:lnTo>
                    <a:pt x="10494" y="19"/>
                  </a:lnTo>
                  <a:cubicBezTo>
                    <a:pt x="10886" y="75"/>
                    <a:pt x="11203" y="187"/>
                    <a:pt x="11426" y="317"/>
                  </a:cubicBezTo>
                  <a:cubicBezTo>
                    <a:pt x="11762" y="522"/>
                    <a:pt x="11929" y="802"/>
                    <a:pt x="11929" y="1156"/>
                  </a:cubicBezTo>
                  <a:cubicBezTo>
                    <a:pt x="11929" y="1603"/>
                    <a:pt x="11687" y="1939"/>
                    <a:pt x="11203" y="2181"/>
                  </a:cubicBezTo>
                  <a:cubicBezTo>
                    <a:pt x="10718" y="2405"/>
                    <a:pt x="9991" y="2517"/>
                    <a:pt x="8966" y="2517"/>
                  </a:cubicBezTo>
                  <a:cubicBezTo>
                    <a:pt x="7922" y="2517"/>
                    <a:pt x="7177" y="2367"/>
                    <a:pt x="6692" y="2088"/>
                  </a:cubicBezTo>
                  <a:cubicBezTo>
                    <a:pt x="6226" y="1808"/>
                    <a:pt x="5928" y="1342"/>
                    <a:pt x="5816" y="765"/>
                  </a:cubicBezTo>
                  <a:lnTo>
                    <a:pt x="1" y="895"/>
                  </a:lnTo>
                  <a:cubicBezTo>
                    <a:pt x="448" y="4157"/>
                    <a:pt x="3337" y="5797"/>
                    <a:pt x="8705" y="5797"/>
                  </a:cubicBezTo>
                  <a:cubicBezTo>
                    <a:pt x="11594" y="5797"/>
                    <a:pt x="13812" y="5368"/>
                    <a:pt x="15340" y="4548"/>
                  </a:cubicBezTo>
                  <a:cubicBezTo>
                    <a:pt x="16869" y="3691"/>
                    <a:pt x="17614" y="2367"/>
                    <a:pt x="17614" y="578"/>
                  </a:cubicBezTo>
                  <a:cubicBezTo>
                    <a:pt x="17614" y="373"/>
                    <a:pt x="17595" y="187"/>
                    <a:pt x="17577"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13"/>
            <p:cNvSpPr/>
            <p:nvPr/>
          </p:nvSpPr>
          <p:spPr>
            <a:xfrm>
              <a:off x="3554087" y="4366347"/>
              <a:ext cx="150154" cy="127711"/>
            </a:xfrm>
            <a:custGeom>
              <a:avLst/>
              <a:gdLst/>
              <a:ahLst/>
              <a:cxnLst/>
              <a:rect l="l" t="t" r="r" b="b"/>
              <a:pathLst>
                <a:path w="6115" h="5201" extrusionOk="0">
                  <a:moveTo>
                    <a:pt x="1" y="0"/>
                  </a:moveTo>
                  <a:lnTo>
                    <a:pt x="1" y="5200"/>
                  </a:lnTo>
                  <a:lnTo>
                    <a:pt x="6114" y="5200"/>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13"/>
            <p:cNvSpPr/>
            <p:nvPr/>
          </p:nvSpPr>
          <p:spPr>
            <a:xfrm>
              <a:off x="3844267" y="4366347"/>
              <a:ext cx="150129" cy="127711"/>
            </a:xfrm>
            <a:custGeom>
              <a:avLst/>
              <a:gdLst/>
              <a:ahLst/>
              <a:cxnLst/>
              <a:rect l="l" t="t" r="r" b="b"/>
              <a:pathLst>
                <a:path w="6114" h="5201" extrusionOk="0">
                  <a:moveTo>
                    <a:pt x="1" y="0"/>
                  </a:moveTo>
                  <a:lnTo>
                    <a:pt x="1" y="5200"/>
                  </a:lnTo>
                  <a:lnTo>
                    <a:pt x="6114" y="5200"/>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13"/>
            <p:cNvSpPr/>
            <p:nvPr/>
          </p:nvSpPr>
          <p:spPr>
            <a:xfrm>
              <a:off x="4555514" y="4366347"/>
              <a:ext cx="150596" cy="127711"/>
            </a:xfrm>
            <a:custGeom>
              <a:avLst/>
              <a:gdLst/>
              <a:ahLst/>
              <a:cxnLst/>
              <a:rect l="l" t="t" r="r" b="b"/>
              <a:pathLst>
                <a:path w="6133" h="5201" extrusionOk="0">
                  <a:moveTo>
                    <a:pt x="0" y="0"/>
                  </a:moveTo>
                  <a:lnTo>
                    <a:pt x="0" y="5200"/>
                  </a:lnTo>
                  <a:lnTo>
                    <a:pt x="6132" y="5200"/>
                  </a:lnTo>
                  <a:lnTo>
                    <a:pt x="613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13"/>
            <p:cNvSpPr/>
            <p:nvPr/>
          </p:nvSpPr>
          <p:spPr>
            <a:xfrm>
              <a:off x="5052556" y="4366347"/>
              <a:ext cx="174390" cy="127711"/>
            </a:xfrm>
            <a:custGeom>
              <a:avLst/>
              <a:gdLst/>
              <a:ahLst/>
              <a:cxnLst/>
              <a:rect l="l" t="t" r="r" b="b"/>
              <a:pathLst>
                <a:path w="7102" h="5201" extrusionOk="0">
                  <a:moveTo>
                    <a:pt x="1" y="0"/>
                  </a:moveTo>
                  <a:lnTo>
                    <a:pt x="1" y="5200"/>
                  </a:lnTo>
                  <a:lnTo>
                    <a:pt x="6114" y="5200"/>
                  </a:lnTo>
                  <a:lnTo>
                    <a:pt x="6114" y="746"/>
                  </a:lnTo>
                  <a:lnTo>
                    <a:pt x="710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13"/>
            <p:cNvSpPr/>
            <p:nvPr/>
          </p:nvSpPr>
          <p:spPr>
            <a:xfrm>
              <a:off x="4846137" y="4366347"/>
              <a:ext cx="150154" cy="127711"/>
            </a:xfrm>
            <a:custGeom>
              <a:avLst/>
              <a:gdLst/>
              <a:ahLst/>
              <a:cxnLst/>
              <a:rect l="l" t="t" r="r" b="b"/>
              <a:pathLst>
                <a:path w="6115" h="5201" extrusionOk="0">
                  <a:moveTo>
                    <a:pt x="1" y="0"/>
                  </a:moveTo>
                  <a:lnTo>
                    <a:pt x="1" y="5200"/>
                  </a:lnTo>
                  <a:lnTo>
                    <a:pt x="6114" y="5200"/>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13"/>
            <p:cNvSpPr/>
            <p:nvPr/>
          </p:nvSpPr>
          <p:spPr>
            <a:xfrm>
              <a:off x="5246158" y="4536595"/>
              <a:ext cx="281941" cy="127711"/>
            </a:xfrm>
            <a:custGeom>
              <a:avLst/>
              <a:gdLst/>
              <a:ahLst/>
              <a:cxnLst/>
              <a:rect l="l" t="t" r="r" b="b"/>
              <a:pathLst>
                <a:path w="11482" h="5201" extrusionOk="0">
                  <a:moveTo>
                    <a:pt x="0" y="0"/>
                  </a:moveTo>
                  <a:lnTo>
                    <a:pt x="1026" y="1361"/>
                  </a:lnTo>
                  <a:lnTo>
                    <a:pt x="4026" y="5201"/>
                  </a:lnTo>
                  <a:lnTo>
                    <a:pt x="11482" y="5201"/>
                  </a:lnTo>
                  <a:lnTo>
                    <a:pt x="6841"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13"/>
            <p:cNvSpPr/>
            <p:nvPr/>
          </p:nvSpPr>
          <p:spPr>
            <a:xfrm>
              <a:off x="5052556" y="4536595"/>
              <a:ext cx="174390" cy="127711"/>
            </a:xfrm>
            <a:custGeom>
              <a:avLst/>
              <a:gdLst/>
              <a:ahLst/>
              <a:cxnLst/>
              <a:rect l="l" t="t" r="r" b="b"/>
              <a:pathLst>
                <a:path w="7102" h="5201" extrusionOk="0">
                  <a:moveTo>
                    <a:pt x="1" y="0"/>
                  </a:moveTo>
                  <a:lnTo>
                    <a:pt x="1" y="5201"/>
                  </a:lnTo>
                  <a:lnTo>
                    <a:pt x="6114" y="5201"/>
                  </a:lnTo>
                  <a:lnTo>
                    <a:pt x="6114" y="746"/>
                  </a:lnTo>
                  <a:lnTo>
                    <a:pt x="710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13"/>
            <p:cNvSpPr/>
            <p:nvPr/>
          </p:nvSpPr>
          <p:spPr>
            <a:xfrm>
              <a:off x="3275816" y="4536595"/>
              <a:ext cx="232536" cy="127711"/>
            </a:xfrm>
            <a:custGeom>
              <a:avLst/>
              <a:gdLst/>
              <a:ahLst/>
              <a:cxnLst/>
              <a:rect l="l" t="t" r="r" b="b"/>
              <a:pathLst>
                <a:path w="9470" h="5201" extrusionOk="0">
                  <a:moveTo>
                    <a:pt x="1" y="0"/>
                  </a:moveTo>
                  <a:lnTo>
                    <a:pt x="1" y="709"/>
                  </a:lnTo>
                  <a:cubicBezTo>
                    <a:pt x="1" y="1864"/>
                    <a:pt x="206" y="2759"/>
                    <a:pt x="597" y="3430"/>
                  </a:cubicBezTo>
                  <a:cubicBezTo>
                    <a:pt x="1007" y="4082"/>
                    <a:pt x="1622" y="4548"/>
                    <a:pt x="2461" y="4828"/>
                  </a:cubicBezTo>
                  <a:cubicBezTo>
                    <a:pt x="3300" y="5089"/>
                    <a:pt x="4400" y="5201"/>
                    <a:pt x="5741" y="5201"/>
                  </a:cubicBezTo>
                  <a:lnTo>
                    <a:pt x="9469" y="5201"/>
                  </a:lnTo>
                  <a:lnTo>
                    <a:pt x="9469" y="1510"/>
                  </a:lnTo>
                  <a:lnTo>
                    <a:pt x="7885" y="1510"/>
                  </a:lnTo>
                  <a:cubicBezTo>
                    <a:pt x="7270" y="1510"/>
                    <a:pt x="6822" y="1398"/>
                    <a:pt x="6524" y="1175"/>
                  </a:cubicBezTo>
                  <a:cubicBezTo>
                    <a:pt x="6245" y="932"/>
                    <a:pt x="6114" y="578"/>
                    <a:pt x="6114" y="112"/>
                  </a:cubicBez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13"/>
            <p:cNvSpPr/>
            <p:nvPr/>
          </p:nvSpPr>
          <p:spPr>
            <a:xfrm>
              <a:off x="5501076" y="4536129"/>
              <a:ext cx="432536" cy="142370"/>
            </a:xfrm>
            <a:custGeom>
              <a:avLst/>
              <a:gdLst/>
              <a:ahLst/>
              <a:cxnLst/>
              <a:rect l="l" t="t" r="r" b="b"/>
              <a:pathLst>
                <a:path w="17615" h="5798" extrusionOk="0">
                  <a:moveTo>
                    <a:pt x="10494" y="1"/>
                  </a:moveTo>
                  <a:lnTo>
                    <a:pt x="10494" y="19"/>
                  </a:lnTo>
                  <a:cubicBezTo>
                    <a:pt x="10886" y="94"/>
                    <a:pt x="11203" y="187"/>
                    <a:pt x="11426" y="336"/>
                  </a:cubicBezTo>
                  <a:cubicBezTo>
                    <a:pt x="11762" y="523"/>
                    <a:pt x="11929" y="802"/>
                    <a:pt x="11929" y="1156"/>
                  </a:cubicBezTo>
                  <a:cubicBezTo>
                    <a:pt x="11929" y="1622"/>
                    <a:pt x="11687" y="1939"/>
                    <a:pt x="11203" y="2182"/>
                  </a:cubicBezTo>
                  <a:cubicBezTo>
                    <a:pt x="10718" y="2424"/>
                    <a:pt x="9991" y="2517"/>
                    <a:pt x="8966" y="2517"/>
                  </a:cubicBezTo>
                  <a:cubicBezTo>
                    <a:pt x="7922" y="2517"/>
                    <a:pt x="7177" y="2387"/>
                    <a:pt x="6692" y="2107"/>
                  </a:cubicBezTo>
                  <a:cubicBezTo>
                    <a:pt x="6226" y="1809"/>
                    <a:pt x="5928" y="1361"/>
                    <a:pt x="5816" y="765"/>
                  </a:cubicBezTo>
                  <a:lnTo>
                    <a:pt x="1" y="914"/>
                  </a:lnTo>
                  <a:cubicBezTo>
                    <a:pt x="448" y="4176"/>
                    <a:pt x="3337" y="5797"/>
                    <a:pt x="8705" y="5797"/>
                  </a:cubicBezTo>
                  <a:cubicBezTo>
                    <a:pt x="11594" y="5797"/>
                    <a:pt x="13812" y="5387"/>
                    <a:pt x="15340" y="4549"/>
                  </a:cubicBezTo>
                  <a:cubicBezTo>
                    <a:pt x="16869" y="3691"/>
                    <a:pt x="17614" y="2387"/>
                    <a:pt x="17614" y="579"/>
                  </a:cubicBezTo>
                  <a:cubicBezTo>
                    <a:pt x="17614" y="392"/>
                    <a:pt x="17595" y="187"/>
                    <a:pt x="1757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13"/>
            <p:cNvSpPr/>
            <p:nvPr/>
          </p:nvSpPr>
          <p:spPr>
            <a:xfrm>
              <a:off x="4040619" y="4536595"/>
              <a:ext cx="469590" cy="142345"/>
            </a:xfrm>
            <a:custGeom>
              <a:avLst/>
              <a:gdLst/>
              <a:ahLst/>
              <a:cxnLst/>
              <a:rect l="l" t="t" r="r" b="b"/>
              <a:pathLst>
                <a:path w="19124" h="5797" extrusionOk="0">
                  <a:moveTo>
                    <a:pt x="149" y="0"/>
                  </a:moveTo>
                  <a:cubicBezTo>
                    <a:pt x="56" y="392"/>
                    <a:pt x="0" y="858"/>
                    <a:pt x="0" y="1361"/>
                  </a:cubicBezTo>
                  <a:cubicBezTo>
                    <a:pt x="0" y="2852"/>
                    <a:pt x="522" y="3970"/>
                    <a:pt x="1566" y="4716"/>
                  </a:cubicBezTo>
                  <a:cubicBezTo>
                    <a:pt x="2628" y="5443"/>
                    <a:pt x="4250" y="5797"/>
                    <a:pt x="6468" y="5797"/>
                  </a:cubicBezTo>
                  <a:cubicBezTo>
                    <a:pt x="7866" y="5797"/>
                    <a:pt x="9096" y="5629"/>
                    <a:pt x="10121" y="5294"/>
                  </a:cubicBezTo>
                  <a:cubicBezTo>
                    <a:pt x="11146" y="4977"/>
                    <a:pt x="11985" y="4492"/>
                    <a:pt x="12674" y="3859"/>
                  </a:cubicBezTo>
                  <a:cubicBezTo>
                    <a:pt x="12730" y="4231"/>
                    <a:pt x="12879" y="4679"/>
                    <a:pt x="13047" y="5201"/>
                  </a:cubicBezTo>
                  <a:lnTo>
                    <a:pt x="19123" y="5201"/>
                  </a:lnTo>
                  <a:cubicBezTo>
                    <a:pt x="18657" y="4399"/>
                    <a:pt x="18452" y="3188"/>
                    <a:pt x="18452" y="1603"/>
                  </a:cubicBezTo>
                  <a:lnTo>
                    <a:pt x="18452" y="0"/>
                  </a:lnTo>
                  <a:lnTo>
                    <a:pt x="12451" y="0"/>
                  </a:lnTo>
                  <a:cubicBezTo>
                    <a:pt x="12376" y="429"/>
                    <a:pt x="12190" y="821"/>
                    <a:pt x="11892" y="1137"/>
                  </a:cubicBezTo>
                  <a:cubicBezTo>
                    <a:pt x="11500" y="1603"/>
                    <a:pt x="10960" y="1920"/>
                    <a:pt x="10307" y="2163"/>
                  </a:cubicBezTo>
                  <a:cubicBezTo>
                    <a:pt x="9636" y="2405"/>
                    <a:pt x="8891" y="2535"/>
                    <a:pt x="8089" y="2535"/>
                  </a:cubicBezTo>
                  <a:cubicBezTo>
                    <a:pt x="7344" y="2535"/>
                    <a:pt x="6803" y="2405"/>
                    <a:pt x="6468" y="2144"/>
                  </a:cubicBezTo>
                  <a:cubicBezTo>
                    <a:pt x="6114" y="1902"/>
                    <a:pt x="5946" y="1510"/>
                    <a:pt x="5946" y="988"/>
                  </a:cubicBezTo>
                  <a:cubicBezTo>
                    <a:pt x="5946" y="634"/>
                    <a:pt x="6021" y="355"/>
                    <a:pt x="6170" y="131"/>
                  </a:cubicBezTo>
                  <a:cubicBezTo>
                    <a:pt x="6207" y="94"/>
                    <a:pt x="6226" y="38"/>
                    <a:pt x="6263"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13"/>
            <p:cNvSpPr/>
            <p:nvPr/>
          </p:nvSpPr>
          <p:spPr>
            <a:xfrm>
              <a:off x="3844267" y="4536595"/>
              <a:ext cx="150129" cy="127711"/>
            </a:xfrm>
            <a:custGeom>
              <a:avLst/>
              <a:gdLst/>
              <a:ahLst/>
              <a:cxnLst/>
              <a:rect l="l" t="t" r="r" b="b"/>
              <a:pathLst>
                <a:path w="6114" h="5201" extrusionOk="0">
                  <a:moveTo>
                    <a:pt x="1" y="0"/>
                  </a:moveTo>
                  <a:lnTo>
                    <a:pt x="1" y="5201"/>
                  </a:lnTo>
                  <a:lnTo>
                    <a:pt x="6114" y="5201"/>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13"/>
            <p:cNvSpPr/>
            <p:nvPr/>
          </p:nvSpPr>
          <p:spPr>
            <a:xfrm>
              <a:off x="4846137" y="4536595"/>
              <a:ext cx="150154" cy="127711"/>
            </a:xfrm>
            <a:custGeom>
              <a:avLst/>
              <a:gdLst/>
              <a:ahLst/>
              <a:cxnLst/>
              <a:rect l="l" t="t" r="r" b="b"/>
              <a:pathLst>
                <a:path w="6115" h="5201" extrusionOk="0">
                  <a:moveTo>
                    <a:pt x="1" y="0"/>
                  </a:moveTo>
                  <a:lnTo>
                    <a:pt x="1" y="5201"/>
                  </a:lnTo>
                  <a:lnTo>
                    <a:pt x="6114" y="5201"/>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13"/>
            <p:cNvSpPr/>
            <p:nvPr/>
          </p:nvSpPr>
          <p:spPr>
            <a:xfrm>
              <a:off x="3554087" y="4536595"/>
              <a:ext cx="150154" cy="127711"/>
            </a:xfrm>
            <a:custGeom>
              <a:avLst/>
              <a:gdLst/>
              <a:ahLst/>
              <a:cxnLst/>
              <a:rect l="l" t="t" r="r" b="b"/>
              <a:pathLst>
                <a:path w="6115" h="5201" extrusionOk="0">
                  <a:moveTo>
                    <a:pt x="1" y="0"/>
                  </a:moveTo>
                  <a:lnTo>
                    <a:pt x="1" y="5201"/>
                  </a:lnTo>
                  <a:lnTo>
                    <a:pt x="6114" y="5201"/>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13"/>
            <p:cNvSpPr/>
            <p:nvPr/>
          </p:nvSpPr>
          <p:spPr>
            <a:xfrm>
              <a:off x="4555514" y="4536595"/>
              <a:ext cx="150596" cy="127711"/>
            </a:xfrm>
            <a:custGeom>
              <a:avLst/>
              <a:gdLst/>
              <a:ahLst/>
              <a:cxnLst/>
              <a:rect l="l" t="t" r="r" b="b"/>
              <a:pathLst>
                <a:path w="6133" h="5201" extrusionOk="0">
                  <a:moveTo>
                    <a:pt x="0" y="0"/>
                  </a:moveTo>
                  <a:lnTo>
                    <a:pt x="0" y="5201"/>
                  </a:lnTo>
                  <a:lnTo>
                    <a:pt x="6132" y="5201"/>
                  </a:lnTo>
                  <a:lnTo>
                    <a:pt x="613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13"/>
            <p:cNvSpPr/>
            <p:nvPr/>
          </p:nvSpPr>
          <p:spPr>
            <a:xfrm>
              <a:off x="5301998" y="4877559"/>
              <a:ext cx="226102" cy="55421"/>
            </a:xfrm>
            <a:custGeom>
              <a:avLst/>
              <a:gdLst/>
              <a:ahLst/>
              <a:cxnLst/>
              <a:rect l="l" t="t" r="r" b="b"/>
              <a:pathLst>
                <a:path w="9208" h="2257" extrusionOk="0">
                  <a:moveTo>
                    <a:pt x="0" y="1"/>
                  </a:moveTo>
                  <a:lnTo>
                    <a:pt x="1752" y="2256"/>
                  </a:lnTo>
                  <a:lnTo>
                    <a:pt x="9208" y="2256"/>
                  </a:lnTo>
                  <a:lnTo>
                    <a:pt x="7195"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13"/>
            <p:cNvSpPr/>
            <p:nvPr/>
          </p:nvSpPr>
          <p:spPr>
            <a:xfrm>
              <a:off x="5052556" y="4877559"/>
              <a:ext cx="150129" cy="55421"/>
            </a:xfrm>
            <a:custGeom>
              <a:avLst/>
              <a:gdLst/>
              <a:ahLst/>
              <a:cxnLst/>
              <a:rect l="l" t="t" r="r" b="b"/>
              <a:pathLst>
                <a:path w="6114" h="2257"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13"/>
            <p:cNvSpPr/>
            <p:nvPr/>
          </p:nvSpPr>
          <p:spPr>
            <a:xfrm>
              <a:off x="4846137" y="4877559"/>
              <a:ext cx="150154" cy="55421"/>
            </a:xfrm>
            <a:custGeom>
              <a:avLst/>
              <a:gdLst/>
              <a:ahLst/>
              <a:cxnLst/>
              <a:rect l="l" t="t" r="r" b="b"/>
              <a:pathLst>
                <a:path w="6115" h="2257"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13"/>
            <p:cNvSpPr/>
            <p:nvPr/>
          </p:nvSpPr>
          <p:spPr>
            <a:xfrm>
              <a:off x="4046120" y="4877117"/>
              <a:ext cx="463156" cy="69589"/>
            </a:xfrm>
            <a:custGeom>
              <a:avLst/>
              <a:gdLst/>
              <a:ahLst/>
              <a:cxnLst/>
              <a:rect l="l" t="t" r="r" b="b"/>
              <a:pathLst>
                <a:path w="18862" h="2834" extrusionOk="0">
                  <a:moveTo>
                    <a:pt x="0" y="0"/>
                  </a:moveTo>
                  <a:lnTo>
                    <a:pt x="0" y="19"/>
                  </a:lnTo>
                  <a:cubicBezTo>
                    <a:pt x="242" y="746"/>
                    <a:pt x="671" y="1324"/>
                    <a:pt x="1305" y="1771"/>
                  </a:cubicBezTo>
                  <a:cubicBezTo>
                    <a:pt x="2367" y="2498"/>
                    <a:pt x="3989" y="2833"/>
                    <a:pt x="6207" y="2833"/>
                  </a:cubicBezTo>
                  <a:cubicBezTo>
                    <a:pt x="7604" y="2833"/>
                    <a:pt x="8835" y="2666"/>
                    <a:pt x="9860" y="2330"/>
                  </a:cubicBezTo>
                  <a:cubicBezTo>
                    <a:pt x="10885" y="2032"/>
                    <a:pt x="11723" y="1547"/>
                    <a:pt x="12413" y="895"/>
                  </a:cubicBezTo>
                  <a:cubicBezTo>
                    <a:pt x="12488" y="1286"/>
                    <a:pt x="12618" y="1734"/>
                    <a:pt x="12786" y="2256"/>
                  </a:cubicBezTo>
                  <a:lnTo>
                    <a:pt x="18862" y="2256"/>
                  </a:lnTo>
                  <a:cubicBezTo>
                    <a:pt x="18545" y="1696"/>
                    <a:pt x="18359" y="932"/>
                    <a:pt x="18247"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13"/>
            <p:cNvSpPr/>
            <p:nvPr/>
          </p:nvSpPr>
          <p:spPr>
            <a:xfrm>
              <a:off x="3284533" y="4877559"/>
              <a:ext cx="223819" cy="55421"/>
            </a:xfrm>
            <a:custGeom>
              <a:avLst/>
              <a:gdLst/>
              <a:ahLst/>
              <a:cxnLst/>
              <a:rect l="l" t="t" r="r" b="b"/>
              <a:pathLst>
                <a:path w="9115" h="2257" extrusionOk="0">
                  <a:moveTo>
                    <a:pt x="0" y="1"/>
                  </a:moveTo>
                  <a:cubicBezTo>
                    <a:pt x="75" y="169"/>
                    <a:pt x="168" y="318"/>
                    <a:pt x="242" y="486"/>
                  </a:cubicBezTo>
                  <a:cubicBezTo>
                    <a:pt x="652" y="1119"/>
                    <a:pt x="1267" y="1585"/>
                    <a:pt x="2106" y="1865"/>
                  </a:cubicBezTo>
                  <a:cubicBezTo>
                    <a:pt x="2945" y="2126"/>
                    <a:pt x="4045" y="2256"/>
                    <a:pt x="5386" y="2256"/>
                  </a:cubicBezTo>
                  <a:lnTo>
                    <a:pt x="9114" y="2256"/>
                  </a:lnTo>
                  <a:lnTo>
                    <a:pt x="9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13"/>
            <p:cNvSpPr/>
            <p:nvPr/>
          </p:nvSpPr>
          <p:spPr>
            <a:xfrm>
              <a:off x="3554087" y="4877559"/>
              <a:ext cx="150154" cy="55421"/>
            </a:xfrm>
            <a:custGeom>
              <a:avLst/>
              <a:gdLst/>
              <a:ahLst/>
              <a:cxnLst/>
              <a:rect l="l" t="t" r="r" b="b"/>
              <a:pathLst>
                <a:path w="6115" h="2257"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13"/>
            <p:cNvSpPr/>
            <p:nvPr/>
          </p:nvSpPr>
          <p:spPr>
            <a:xfrm>
              <a:off x="4555514" y="4877559"/>
              <a:ext cx="150596" cy="55421"/>
            </a:xfrm>
            <a:custGeom>
              <a:avLst/>
              <a:gdLst/>
              <a:ahLst/>
              <a:cxnLst/>
              <a:rect l="l" t="t" r="r" b="b"/>
              <a:pathLst>
                <a:path w="6133" h="2257" extrusionOk="0">
                  <a:moveTo>
                    <a:pt x="0" y="1"/>
                  </a:moveTo>
                  <a:lnTo>
                    <a:pt x="0" y="2256"/>
                  </a:lnTo>
                  <a:lnTo>
                    <a:pt x="6132" y="2256"/>
                  </a:lnTo>
                  <a:lnTo>
                    <a:pt x="613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13"/>
            <p:cNvSpPr/>
            <p:nvPr/>
          </p:nvSpPr>
          <p:spPr>
            <a:xfrm>
              <a:off x="5518486" y="4877559"/>
              <a:ext cx="400026" cy="69589"/>
            </a:xfrm>
            <a:custGeom>
              <a:avLst/>
              <a:gdLst/>
              <a:ahLst/>
              <a:cxnLst/>
              <a:rect l="l" t="t" r="r" b="b"/>
              <a:pathLst>
                <a:path w="16291" h="2834" extrusionOk="0">
                  <a:moveTo>
                    <a:pt x="0" y="1"/>
                  </a:moveTo>
                  <a:cubicBezTo>
                    <a:pt x="1249" y="1883"/>
                    <a:pt x="3896" y="2834"/>
                    <a:pt x="7996" y="2834"/>
                  </a:cubicBezTo>
                  <a:cubicBezTo>
                    <a:pt x="10866" y="2834"/>
                    <a:pt x="13084" y="2424"/>
                    <a:pt x="14613" y="1585"/>
                  </a:cubicBezTo>
                  <a:cubicBezTo>
                    <a:pt x="15358" y="1175"/>
                    <a:pt x="15917" y="635"/>
                    <a:pt x="1629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13"/>
            <p:cNvSpPr/>
            <p:nvPr/>
          </p:nvSpPr>
          <p:spPr>
            <a:xfrm>
              <a:off x="3844267" y="4877559"/>
              <a:ext cx="150129" cy="55421"/>
            </a:xfrm>
            <a:custGeom>
              <a:avLst/>
              <a:gdLst/>
              <a:ahLst/>
              <a:cxnLst/>
              <a:rect l="l" t="t" r="r" b="b"/>
              <a:pathLst>
                <a:path w="6114" h="2257"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13"/>
            <p:cNvSpPr/>
            <p:nvPr/>
          </p:nvSpPr>
          <p:spPr>
            <a:xfrm>
              <a:off x="4846137" y="4975513"/>
              <a:ext cx="150154" cy="55396"/>
            </a:xfrm>
            <a:custGeom>
              <a:avLst/>
              <a:gdLst/>
              <a:ahLst/>
              <a:cxnLst/>
              <a:rect l="l" t="t" r="r" b="b"/>
              <a:pathLst>
                <a:path w="6115" h="2256"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13"/>
            <p:cNvSpPr/>
            <p:nvPr/>
          </p:nvSpPr>
          <p:spPr>
            <a:xfrm>
              <a:off x="4046120" y="4975047"/>
              <a:ext cx="463156" cy="69589"/>
            </a:xfrm>
            <a:custGeom>
              <a:avLst/>
              <a:gdLst/>
              <a:ahLst/>
              <a:cxnLst/>
              <a:rect l="l" t="t" r="r" b="b"/>
              <a:pathLst>
                <a:path w="18862" h="2834" extrusionOk="0">
                  <a:moveTo>
                    <a:pt x="0" y="1"/>
                  </a:moveTo>
                  <a:lnTo>
                    <a:pt x="0" y="20"/>
                  </a:lnTo>
                  <a:cubicBezTo>
                    <a:pt x="242" y="746"/>
                    <a:pt x="671" y="1324"/>
                    <a:pt x="1305" y="1772"/>
                  </a:cubicBezTo>
                  <a:cubicBezTo>
                    <a:pt x="2367" y="2498"/>
                    <a:pt x="3989" y="2834"/>
                    <a:pt x="6207" y="2834"/>
                  </a:cubicBezTo>
                  <a:cubicBezTo>
                    <a:pt x="7604" y="2834"/>
                    <a:pt x="8835" y="2666"/>
                    <a:pt x="9860" y="2349"/>
                  </a:cubicBezTo>
                  <a:cubicBezTo>
                    <a:pt x="10885" y="2033"/>
                    <a:pt x="11723" y="1548"/>
                    <a:pt x="12413" y="896"/>
                  </a:cubicBezTo>
                  <a:cubicBezTo>
                    <a:pt x="12488" y="1287"/>
                    <a:pt x="12618" y="1734"/>
                    <a:pt x="12786" y="2256"/>
                  </a:cubicBezTo>
                  <a:lnTo>
                    <a:pt x="18862" y="2256"/>
                  </a:lnTo>
                  <a:cubicBezTo>
                    <a:pt x="18545" y="1697"/>
                    <a:pt x="18359" y="933"/>
                    <a:pt x="1824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13"/>
            <p:cNvSpPr/>
            <p:nvPr/>
          </p:nvSpPr>
          <p:spPr>
            <a:xfrm>
              <a:off x="4555514" y="4975513"/>
              <a:ext cx="150596" cy="55396"/>
            </a:xfrm>
            <a:custGeom>
              <a:avLst/>
              <a:gdLst/>
              <a:ahLst/>
              <a:cxnLst/>
              <a:rect l="l" t="t" r="r" b="b"/>
              <a:pathLst>
                <a:path w="6133" h="2256" extrusionOk="0">
                  <a:moveTo>
                    <a:pt x="0" y="1"/>
                  </a:moveTo>
                  <a:lnTo>
                    <a:pt x="0" y="2256"/>
                  </a:lnTo>
                  <a:lnTo>
                    <a:pt x="6132" y="2256"/>
                  </a:lnTo>
                  <a:lnTo>
                    <a:pt x="613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13"/>
            <p:cNvSpPr/>
            <p:nvPr/>
          </p:nvSpPr>
          <p:spPr>
            <a:xfrm>
              <a:off x="5301998" y="4975513"/>
              <a:ext cx="226102" cy="55396"/>
            </a:xfrm>
            <a:custGeom>
              <a:avLst/>
              <a:gdLst/>
              <a:ahLst/>
              <a:cxnLst/>
              <a:rect l="l" t="t" r="r" b="b"/>
              <a:pathLst>
                <a:path w="9208" h="2256" extrusionOk="0">
                  <a:moveTo>
                    <a:pt x="0" y="1"/>
                  </a:moveTo>
                  <a:lnTo>
                    <a:pt x="1752" y="2256"/>
                  </a:lnTo>
                  <a:lnTo>
                    <a:pt x="9208" y="2256"/>
                  </a:lnTo>
                  <a:lnTo>
                    <a:pt x="7195"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13"/>
            <p:cNvSpPr/>
            <p:nvPr/>
          </p:nvSpPr>
          <p:spPr>
            <a:xfrm>
              <a:off x="5052556" y="4975513"/>
              <a:ext cx="150129" cy="55396"/>
            </a:xfrm>
            <a:custGeom>
              <a:avLst/>
              <a:gdLst/>
              <a:ahLst/>
              <a:cxnLst/>
              <a:rect l="l" t="t" r="r" b="b"/>
              <a:pathLst>
                <a:path w="6114" h="2256"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13"/>
            <p:cNvSpPr/>
            <p:nvPr/>
          </p:nvSpPr>
          <p:spPr>
            <a:xfrm>
              <a:off x="3284533" y="4975513"/>
              <a:ext cx="223819" cy="55396"/>
            </a:xfrm>
            <a:custGeom>
              <a:avLst/>
              <a:gdLst/>
              <a:ahLst/>
              <a:cxnLst/>
              <a:rect l="l" t="t" r="r" b="b"/>
              <a:pathLst>
                <a:path w="9115" h="2256" extrusionOk="0">
                  <a:moveTo>
                    <a:pt x="0" y="1"/>
                  </a:moveTo>
                  <a:cubicBezTo>
                    <a:pt x="75" y="168"/>
                    <a:pt x="168" y="317"/>
                    <a:pt x="242" y="485"/>
                  </a:cubicBezTo>
                  <a:cubicBezTo>
                    <a:pt x="652" y="1119"/>
                    <a:pt x="1267" y="1585"/>
                    <a:pt x="2106" y="1864"/>
                  </a:cubicBezTo>
                  <a:cubicBezTo>
                    <a:pt x="2945" y="2125"/>
                    <a:pt x="4045" y="2256"/>
                    <a:pt x="5386" y="2256"/>
                  </a:cubicBezTo>
                  <a:lnTo>
                    <a:pt x="9114" y="2256"/>
                  </a:lnTo>
                  <a:lnTo>
                    <a:pt x="9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13"/>
            <p:cNvSpPr/>
            <p:nvPr/>
          </p:nvSpPr>
          <p:spPr>
            <a:xfrm>
              <a:off x="5518486" y="4975513"/>
              <a:ext cx="400026" cy="69589"/>
            </a:xfrm>
            <a:custGeom>
              <a:avLst/>
              <a:gdLst/>
              <a:ahLst/>
              <a:cxnLst/>
              <a:rect l="l" t="t" r="r" b="b"/>
              <a:pathLst>
                <a:path w="16291" h="2834" extrusionOk="0">
                  <a:moveTo>
                    <a:pt x="0" y="1"/>
                  </a:moveTo>
                  <a:cubicBezTo>
                    <a:pt x="1249" y="1883"/>
                    <a:pt x="3896" y="2834"/>
                    <a:pt x="7996" y="2834"/>
                  </a:cubicBezTo>
                  <a:cubicBezTo>
                    <a:pt x="10866" y="2834"/>
                    <a:pt x="13084" y="2424"/>
                    <a:pt x="14613" y="1585"/>
                  </a:cubicBezTo>
                  <a:cubicBezTo>
                    <a:pt x="15358" y="1175"/>
                    <a:pt x="15917" y="634"/>
                    <a:pt x="16290"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13"/>
            <p:cNvSpPr/>
            <p:nvPr/>
          </p:nvSpPr>
          <p:spPr>
            <a:xfrm>
              <a:off x="3844267" y="4975513"/>
              <a:ext cx="150129" cy="55396"/>
            </a:xfrm>
            <a:custGeom>
              <a:avLst/>
              <a:gdLst/>
              <a:ahLst/>
              <a:cxnLst/>
              <a:rect l="l" t="t" r="r" b="b"/>
              <a:pathLst>
                <a:path w="6114" h="2256"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13"/>
            <p:cNvSpPr/>
            <p:nvPr/>
          </p:nvSpPr>
          <p:spPr>
            <a:xfrm>
              <a:off x="3554087" y="4975513"/>
              <a:ext cx="150154" cy="55396"/>
            </a:xfrm>
            <a:custGeom>
              <a:avLst/>
              <a:gdLst/>
              <a:ahLst/>
              <a:cxnLst/>
              <a:rect l="l" t="t" r="r" b="b"/>
              <a:pathLst>
                <a:path w="6115" h="2256" extrusionOk="0">
                  <a:moveTo>
                    <a:pt x="1" y="1"/>
                  </a:moveTo>
                  <a:lnTo>
                    <a:pt x="1" y="2256"/>
                  </a:lnTo>
                  <a:lnTo>
                    <a:pt x="6114" y="2256"/>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13"/>
            <p:cNvSpPr/>
            <p:nvPr/>
          </p:nvSpPr>
          <p:spPr>
            <a:xfrm>
              <a:off x="5052556" y="5073468"/>
              <a:ext cx="150129" cy="55396"/>
            </a:xfrm>
            <a:custGeom>
              <a:avLst/>
              <a:gdLst/>
              <a:ahLst/>
              <a:cxnLst/>
              <a:rect l="l" t="t" r="r" b="b"/>
              <a:pathLst>
                <a:path w="6114" h="2256" extrusionOk="0">
                  <a:moveTo>
                    <a:pt x="1" y="0"/>
                  </a:moveTo>
                  <a:lnTo>
                    <a:pt x="1" y="2255"/>
                  </a:lnTo>
                  <a:lnTo>
                    <a:pt x="6114" y="2255"/>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13"/>
            <p:cNvSpPr/>
            <p:nvPr/>
          </p:nvSpPr>
          <p:spPr>
            <a:xfrm>
              <a:off x="4846137" y="5073468"/>
              <a:ext cx="150154" cy="55396"/>
            </a:xfrm>
            <a:custGeom>
              <a:avLst/>
              <a:gdLst/>
              <a:ahLst/>
              <a:cxnLst/>
              <a:rect l="l" t="t" r="r" b="b"/>
              <a:pathLst>
                <a:path w="6115" h="2256" extrusionOk="0">
                  <a:moveTo>
                    <a:pt x="1" y="0"/>
                  </a:moveTo>
                  <a:lnTo>
                    <a:pt x="1" y="2255"/>
                  </a:lnTo>
                  <a:lnTo>
                    <a:pt x="6114" y="2255"/>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13"/>
            <p:cNvSpPr/>
            <p:nvPr/>
          </p:nvSpPr>
          <p:spPr>
            <a:xfrm>
              <a:off x="5301998" y="5073468"/>
              <a:ext cx="226102" cy="55396"/>
            </a:xfrm>
            <a:custGeom>
              <a:avLst/>
              <a:gdLst/>
              <a:ahLst/>
              <a:cxnLst/>
              <a:rect l="l" t="t" r="r" b="b"/>
              <a:pathLst>
                <a:path w="9208" h="2256" extrusionOk="0">
                  <a:moveTo>
                    <a:pt x="0" y="0"/>
                  </a:moveTo>
                  <a:lnTo>
                    <a:pt x="1752" y="2255"/>
                  </a:lnTo>
                  <a:lnTo>
                    <a:pt x="9208" y="2255"/>
                  </a:lnTo>
                  <a:lnTo>
                    <a:pt x="7195"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13"/>
            <p:cNvSpPr/>
            <p:nvPr/>
          </p:nvSpPr>
          <p:spPr>
            <a:xfrm>
              <a:off x="4046120" y="5073002"/>
              <a:ext cx="463156" cy="70055"/>
            </a:xfrm>
            <a:custGeom>
              <a:avLst/>
              <a:gdLst/>
              <a:ahLst/>
              <a:cxnLst/>
              <a:rect l="l" t="t" r="r" b="b"/>
              <a:pathLst>
                <a:path w="18862" h="2853" extrusionOk="0">
                  <a:moveTo>
                    <a:pt x="0" y="1"/>
                  </a:moveTo>
                  <a:lnTo>
                    <a:pt x="0" y="19"/>
                  </a:lnTo>
                  <a:cubicBezTo>
                    <a:pt x="242" y="746"/>
                    <a:pt x="671" y="1324"/>
                    <a:pt x="1305" y="1771"/>
                  </a:cubicBezTo>
                  <a:cubicBezTo>
                    <a:pt x="2367" y="2498"/>
                    <a:pt x="3989" y="2852"/>
                    <a:pt x="6207" y="2852"/>
                  </a:cubicBezTo>
                  <a:cubicBezTo>
                    <a:pt x="7604" y="2852"/>
                    <a:pt x="8835" y="2666"/>
                    <a:pt x="9860" y="2349"/>
                  </a:cubicBezTo>
                  <a:cubicBezTo>
                    <a:pt x="10885" y="2032"/>
                    <a:pt x="11723" y="1547"/>
                    <a:pt x="12413" y="895"/>
                  </a:cubicBezTo>
                  <a:cubicBezTo>
                    <a:pt x="12488" y="1287"/>
                    <a:pt x="12618" y="1734"/>
                    <a:pt x="12786" y="2256"/>
                  </a:cubicBezTo>
                  <a:lnTo>
                    <a:pt x="18862" y="2256"/>
                  </a:lnTo>
                  <a:cubicBezTo>
                    <a:pt x="18545" y="1697"/>
                    <a:pt x="18359" y="932"/>
                    <a:pt x="18247"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13"/>
            <p:cNvSpPr/>
            <p:nvPr/>
          </p:nvSpPr>
          <p:spPr>
            <a:xfrm>
              <a:off x="4555514" y="5073468"/>
              <a:ext cx="150596" cy="55396"/>
            </a:xfrm>
            <a:custGeom>
              <a:avLst/>
              <a:gdLst/>
              <a:ahLst/>
              <a:cxnLst/>
              <a:rect l="l" t="t" r="r" b="b"/>
              <a:pathLst>
                <a:path w="6133" h="2256" extrusionOk="0">
                  <a:moveTo>
                    <a:pt x="0" y="0"/>
                  </a:moveTo>
                  <a:lnTo>
                    <a:pt x="0" y="2255"/>
                  </a:lnTo>
                  <a:lnTo>
                    <a:pt x="6132" y="2255"/>
                  </a:lnTo>
                  <a:lnTo>
                    <a:pt x="6132"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13"/>
            <p:cNvSpPr/>
            <p:nvPr/>
          </p:nvSpPr>
          <p:spPr>
            <a:xfrm>
              <a:off x="3284533" y="5073468"/>
              <a:ext cx="223819" cy="55396"/>
            </a:xfrm>
            <a:custGeom>
              <a:avLst/>
              <a:gdLst/>
              <a:ahLst/>
              <a:cxnLst/>
              <a:rect l="l" t="t" r="r" b="b"/>
              <a:pathLst>
                <a:path w="9115" h="2256" extrusionOk="0">
                  <a:moveTo>
                    <a:pt x="0" y="0"/>
                  </a:moveTo>
                  <a:cubicBezTo>
                    <a:pt x="75" y="168"/>
                    <a:pt x="168" y="336"/>
                    <a:pt x="242" y="485"/>
                  </a:cubicBezTo>
                  <a:cubicBezTo>
                    <a:pt x="652" y="1118"/>
                    <a:pt x="1267" y="1584"/>
                    <a:pt x="2106" y="1864"/>
                  </a:cubicBezTo>
                  <a:cubicBezTo>
                    <a:pt x="2945" y="2125"/>
                    <a:pt x="4045" y="2255"/>
                    <a:pt x="5386" y="2255"/>
                  </a:cubicBezTo>
                  <a:lnTo>
                    <a:pt x="9114" y="2255"/>
                  </a:lnTo>
                  <a:lnTo>
                    <a:pt x="9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13"/>
            <p:cNvSpPr/>
            <p:nvPr/>
          </p:nvSpPr>
          <p:spPr>
            <a:xfrm>
              <a:off x="3844267" y="5073468"/>
              <a:ext cx="150129" cy="55396"/>
            </a:xfrm>
            <a:custGeom>
              <a:avLst/>
              <a:gdLst/>
              <a:ahLst/>
              <a:cxnLst/>
              <a:rect l="l" t="t" r="r" b="b"/>
              <a:pathLst>
                <a:path w="6114" h="2256" extrusionOk="0">
                  <a:moveTo>
                    <a:pt x="1" y="0"/>
                  </a:moveTo>
                  <a:lnTo>
                    <a:pt x="1" y="2255"/>
                  </a:lnTo>
                  <a:lnTo>
                    <a:pt x="6114" y="2255"/>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13"/>
            <p:cNvSpPr/>
            <p:nvPr/>
          </p:nvSpPr>
          <p:spPr>
            <a:xfrm>
              <a:off x="5518486" y="5073468"/>
              <a:ext cx="400026" cy="70031"/>
            </a:xfrm>
            <a:custGeom>
              <a:avLst/>
              <a:gdLst/>
              <a:ahLst/>
              <a:cxnLst/>
              <a:rect l="l" t="t" r="r" b="b"/>
              <a:pathLst>
                <a:path w="16291" h="2852" extrusionOk="0">
                  <a:moveTo>
                    <a:pt x="0" y="0"/>
                  </a:moveTo>
                  <a:cubicBezTo>
                    <a:pt x="1249" y="1883"/>
                    <a:pt x="3896" y="2852"/>
                    <a:pt x="7996" y="2852"/>
                  </a:cubicBezTo>
                  <a:cubicBezTo>
                    <a:pt x="10866" y="2852"/>
                    <a:pt x="13084" y="2423"/>
                    <a:pt x="14613" y="1584"/>
                  </a:cubicBezTo>
                  <a:cubicBezTo>
                    <a:pt x="15358" y="1174"/>
                    <a:pt x="15917" y="634"/>
                    <a:pt x="16290"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13"/>
            <p:cNvSpPr/>
            <p:nvPr/>
          </p:nvSpPr>
          <p:spPr>
            <a:xfrm>
              <a:off x="3554087" y="5073468"/>
              <a:ext cx="150154" cy="55396"/>
            </a:xfrm>
            <a:custGeom>
              <a:avLst/>
              <a:gdLst/>
              <a:ahLst/>
              <a:cxnLst/>
              <a:rect l="l" t="t" r="r" b="b"/>
              <a:pathLst>
                <a:path w="6115" h="2256" extrusionOk="0">
                  <a:moveTo>
                    <a:pt x="1" y="0"/>
                  </a:moveTo>
                  <a:lnTo>
                    <a:pt x="1" y="2255"/>
                  </a:lnTo>
                  <a:lnTo>
                    <a:pt x="6114" y="2255"/>
                  </a:lnTo>
                  <a:lnTo>
                    <a:pt x="6114" y="0"/>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13"/>
            <p:cNvSpPr/>
            <p:nvPr/>
          </p:nvSpPr>
          <p:spPr>
            <a:xfrm>
              <a:off x="3275816" y="4706844"/>
              <a:ext cx="232536" cy="128177"/>
            </a:xfrm>
            <a:custGeom>
              <a:avLst/>
              <a:gdLst/>
              <a:ahLst/>
              <a:cxnLst/>
              <a:rect l="l" t="t" r="r" b="b"/>
              <a:pathLst>
                <a:path w="9470" h="5220" extrusionOk="0">
                  <a:moveTo>
                    <a:pt x="1" y="1"/>
                  </a:moveTo>
                  <a:lnTo>
                    <a:pt x="1" y="728"/>
                  </a:lnTo>
                  <a:cubicBezTo>
                    <a:pt x="1" y="1865"/>
                    <a:pt x="206" y="2759"/>
                    <a:pt x="597" y="3449"/>
                  </a:cubicBezTo>
                  <a:cubicBezTo>
                    <a:pt x="1007" y="4083"/>
                    <a:pt x="1622" y="4549"/>
                    <a:pt x="2461" y="4828"/>
                  </a:cubicBezTo>
                  <a:cubicBezTo>
                    <a:pt x="3300" y="5089"/>
                    <a:pt x="4400" y="5220"/>
                    <a:pt x="5741" y="5220"/>
                  </a:cubicBezTo>
                  <a:lnTo>
                    <a:pt x="9469" y="5220"/>
                  </a:lnTo>
                  <a:lnTo>
                    <a:pt x="9469" y="1511"/>
                  </a:lnTo>
                  <a:lnTo>
                    <a:pt x="7885" y="1511"/>
                  </a:lnTo>
                  <a:cubicBezTo>
                    <a:pt x="7270" y="1511"/>
                    <a:pt x="6822" y="1417"/>
                    <a:pt x="6524" y="1194"/>
                  </a:cubicBezTo>
                  <a:cubicBezTo>
                    <a:pt x="6245" y="951"/>
                    <a:pt x="6114" y="579"/>
                    <a:pt x="6114" y="113"/>
                  </a:cubicBez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13"/>
            <p:cNvSpPr/>
            <p:nvPr/>
          </p:nvSpPr>
          <p:spPr>
            <a:xfrm>
              <a:off x="4040619" y="4706844"/>
              <a:ext cx="469590" cy="142370"/>
            </a:xfrm>
            <a:custGeom>
              <a:avLst/>
              <a:gdLst/>
              <a:ahLst/>
              <a:cxnLst/>
              <a:rect l="l" t="t" r="r" b="b"/>
              <a:pathLst>
                <a:path w="19124" h="5798" extrusionOk="0">
                  <a:moveTo>
                    <a:pt x="149" y="1"/>
                  </a:moveTo>
                  <a:cubicBezTo>
                    <a:pt x="56" y="411"/>
                    <a:pt x="0" y="858"/>
                    <a:pt x="0" y="1362"/>
                  </a:cubicBezTo>
                  <a:cubicBezTo>
                    <a:pt x="0" y="2853"/>
                    <a:pt x="522" y="3990"/>
                    <a:pt x="1566" y="4735"/>
                  </a:cubicBezTo>
                  <a:cubicBezTo>
                    <a:pt x="2628" y="5462"/>
                    <a:pt x="4250" y="5797"/>
                    <a:pt x="6468" y="5797"/>
                  </a:cubicBezTo>
                  <a:cubicBezTo>
                    <a:pt x="7866" y="5797"/>
                    <a:pt x="9096" y="5630"/>
                    <a:pt x="10121" y="5294"/>
                  </a:cubicBezTo>
                  <a:cubicBezTo>
                    <a:pt x="11146" y="4996"/>
                    <a:pt x="11985" y="4493"/>
                    <a:pt x="12674" y="3859"/>
                  </a:cubicBezTo>
                  <a:cubicBezTo>
                    <a:pt x="12730" y="4232"/>
                    <a:pt x="12879" y="4698"/>
                    <a:pt x="13047" y="5220"/>
                  </a:cubicBezTo>
                  <a:lnTo>
                    <a:pt x="19123" y="5220"/>
                  </a:lnTo>
                  <a:cubicBezTo>
                    <a:pt x="18657" y="4400"/>
                    <a:pt x="18452" y="3207"/>
                    <a:pt x="18452" y="1604"/>
                  </a:cubicBezTo>
                  <a:lnTo>
                    <a:pt x="18452" y="1"/>
                  </a:lnTo>
                  <a:lnTo>
                    <a:pt x="12451" y="1"/>
                  </a:lnTo>
                  <a:cubicBezTo>
                    <a:pt x="12376" y="448"/>
                    <a:pt x="12190" y="821"/>
                    <a:pt x="11892" y="1156"/>
                  </a:cubicBezTo>
                  <a:cubicBezTo>
                    <a:pt x="11500" y="1604"/>
                    <a:pt x="10960" y="1939"/>
                    <a:pt x="10307" y="2182"/>
                  </a:cubicBezTo>
                  <a:cubicBezTo>
                    <a:pt x="9636" y="2424"/>
                    <a:pt x="8891" y="2536"/>
                    <a:pt x="8089" y="2536"/>
                  </a:cubicBezTo>
                  <a:cubicBezTo>
                    <a:pt x="7344" y="2536"/>
                    <a:pt x="6803" y="2405"/>
                    <a:pt x="6468" y="2163"/>
                  </a:cubicBezTo>
                  <a:cubicBezTo>
                    <a:pt x="6114" y="1902"/>
                    <a:pt x="5946" y="1511"/>
                    <a:pt x="5946" y="989"/>
                  </a:cubicBezTo>
                  <a:cubicBezTo>
                    <a:pt x="5946" y="653"/>
                    <a:pt x="6021" y="355"/>
                    <a:pt x="6170" y="131"/>
                  </a:cubicBezTo>
                  <a:cubicBezTo>
                    <a:pt x="6207" y="94"/>
                    <a:pt x="6226" y="38"/>
                    <a:pt x="6263" y="1"/>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13"/>
            <p:cNvSpPr/>
            <p:nvPr/>
          </p:nvSpPr>
          <p:spPr>
            <a:xfrm>
              <a:off x="5246158" y="4706844"/>
              <a:ext cx="281941" cy="128177"/>
            </a:xfrm>
            <a:custGeom>
              <a:avLst/>
              <a:gdLst/>
              <a:ahLst/>
              <a:cxnLst/>
              <a:rect l="l" t="t" r="r" b="b"/>
              <a:pathLst>
                <a:path w="11482" h="5220" extrusionOk="0">
                  <a:moveTo>
                    <a:pt x="0" y="1"/>
                  </a:moveTo>
                  <a:lnTo>
                    <a:pt x="1026" y="1362"/>
                  </a:lnTo>
                  <a:lnTo>
                    <a:pt x="4026" y="5220"/>
                  </a:lnTo>
                  <a:lnTo>
                    <a:pt x="11482" y="5220"/>
                  </a:lnTo>
                  <a:lnTo>
                    <a:pt x="6841"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13"/>
            <p:cNvSpPr/>
            <p:nvPr/>
          </p:nvSpPr>
          <p:spPr>
            <a:xfrm>
              <a:off x="5501076" y="4706402"/>
              <a:ext cx="432536" cy="142345"/>
            </a:xfrm>
            <a:custGeom>
              <a:avLst/>
              <a:gdLst/>
              <a:ahLst/>
              <a:cxnLst/>
              <a:rect l="l" t="t" r="r" b="b"/>
              <a:pathLst>
                <a:path w="17615" h="5797" extrusionOk="0">
                  <a:moveTo>
                    <a:pt x="10494" y="0"/>
                  </a:moveTo>
                  <a:lnTo>
                    <a:pt x="10494" y="19"/>
                  </a:lnTo>
                  <a:cubicBezTo>
                    <a:pt x="10886" y="93"/>
                    <a:pt x="11203" y="205"/>
                    <a:pt x="11426" y="336"/>
                  </a:cubicBezTo>
                  <a:cubicBezTo>
                    <a:pt x="11762" y="522"/>
                    <a:pt x="11929" y="802"/>
                    <a:pt x="11929" y="1174"/>
                  </a:cubicBezTo>
                  <a:cubicBezTo>
                    <a:pt x="11929" y="1622"/>
                    <a:pt x="11687" y="1957"/>
                    <a:pt x="11203" y="2200"/>
                  </a:cubicBezTo>
                  <a:cubicBezTo>
                    <a:pt x="10718" y="2423"/>
                    <a:pt x="9991" y="2516"/>
                    <a:pt x="8966" y="2516"/>
                  </a:cubicBezTo>
                  <a:cubicBezTo>
                    <a:pt x="7922" y="2516"/>
                    <a:pt x="7177" y="2386"/>
                    <a:pt x="6692" y="2106"/>
                  </a:cubicBezTo>
                  <a:cubicBezTo>
                    <a:pt x="6226" y="1808"/>
                    <a:pt x="5928" y="1361"/>
                    <a:pt x="5816" y="764"/>
                  </a:cubicBezTo>
                  <a:lnTo>
                    <a:pt x="1" y="914"/>
                  </a:lnTo>
                  <a:cubicBezTo>
                    <a:pt x="448" y="4175"/>
                    <a:pt x="3337" y="5797"/>
                    <a:pt x="8705" y="5797"/>
                  </a:cubicBezTo>
                  <a:cubicBezTo>
                    <a:pt x="11594" y="5797"/>
                    <a:pt x="13812" y="5387"/>
                    <a:pt x="15340" y="4548"/>
                  </a:cubicBezTo>
                  <a:cubicBezTo>
                    <a:pt x="16869" y="3709"/>
                    <a:pt x="17614" y="2386"/>
                    <a:pt x="17614" y="578"/>
                  </a:cubicBezTo>
                  <a:cubicBezTo>
                    <a:pt x="17614" y="392"/>
                    <a:pt x="17595" y="205"/>
                    <a:pt x="17577" y="0"/>
                  </a:cubicBez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13"/>
            <p:cNvSpPr/>
            <p:nvPr/>
          </p:nvSpPr>
          <p:spPr>
            <a:xfrm>
              <a:off x="3844267" y="4706844"/>
              <a:ext cx="150129" cy="128177"/>
            </a:xfrm>
            <a:custGeom>
              <a:avLst/>
              <a:gdLst/>
              <a:ahLst/>
              <a:cxnLst/>
              <a:rect l="l" t="t" r="r" b="b"/>
              <a:pathLst>
                <a:path w="6114" h="5220" extrusionOk="0">
                  <a:moveTo>
                    <a:pt x="1" y="1"/>
                  </a:moveTo>
                  <a:lnTo>
                    <a:pt x="1" y="5220"/>
                  </a:lnTo>
                  <a:lnTo>
                    <a:pt x="6114" y="5220"/>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13"/>
            <p:cNvSpPr/>
            <p:nvPr/>
          </p:nvSpPr>
          <p:spPr>
            <a:xfrm>
              <a:off x="3554087" y="4706844"/>
              <a:ext cx="150154" cy="128177"/>
            </a:xfrm>
            <a:custGeom>
              <a:avLst/>
              <a:gdLst/>
              <a:ahLst/>
              <a:cxnLst/>
              <a:rect l="l" t="t" r="r" b="b"/>
              <a:pathLst>
                <a:path w="6115" h="5220" extrusionOk="0">
                  <a:moveTo>
                    <a:pt x="1" y="1"/>
                  </a:moveTo>
                  <a:lnTo>
                    <a:pt x="1" y="5220"/>
                  </a:lnTo>
                  <a:lnTo>
                    <a:pt x="6114" y="5220"/>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13"/>
            <p:cNvSpPr/>
            <p:nvPr/>
          </p:nvSpPr>
          <p:spPr>
            <a:xfrm>
              <a:off x="4555514" y="4706844"/>
              <a:ext cx="150596" cy="128177"/>
            </a:xfrm>
            <a:custGeom>
              <a:avLst/>
              <a:gdLst/>
              <a:ahLst/>
              <a:cxnLst/>
              <a:rect l="l" t="t" r="r" b="b"/>
              <a:pathLst>
                <a:path w="6133" h="5220" extrusionOk="0">
                  <a:moveTo>
                    <a:pt x="0" y="1"/>
                  </a:moveTo>
                  <a:lnTo>
                    <a:pt x="0" y="5220"/>
                  </a:lnTo>
                  <a:lnTo>
                    <a:pt x="6132" y="5220"/>
                  </a:lnTo>
                  <a:lnTo>
                    <a:pt x="613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13"/>
            <p:cNvSpPr/>
            <p:nvPr/>
          </p:nvSpPr>
          <p:spPr>
            <a:xfrm>
              <a:off x="5052556" y="4706844"/>
              <a:ext cx="174390" cy="128177"/>
            </a:xfrm>
            <a:custGeom>
              <a:avLst/>
              <a:gdLst/>
              <a:ahLst/>
              <a:cxnLst/>
              <a:rect l="l" t="t" r="r" b="b"/>
              <a:pathLst>
                <a:path w="7102" h="5220" extrusionOk="0">
                  <a:moveTo>
                    <a:pt x="1" y="1"/>
                  </a:moveTo>
                  <a:lnTo>
                    <a:pt x="1" y="5220"/>
                  </a:lnTo>
                  <a:lnTo>
                    <a:pt x="6114" y="5220"/>
                  </a:lnTo>
                  <a:lnTo>
                    <a:pt x="6114" y="746"/>
                  </a:lnTo>
                  <a:lnTo>
                    <a:pt x="7102"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13"/>
            <p:cNvSpPr/>
            <p:nvPr/>
          </p:nvSpPr>
          <p:spPr>
            <a:xfrm>
              <a:off x="4846137" y="4706844"/>
              <a:ext cx="150154" cy="128177"/>
            </a:xfrm>
            <a:custGeom>
              <a:avLst/>
              <a:gdLst/>
              <a:ahLst/>
              <a:cxnLst/>
              <a:rect l="l" t="t" r="r" b="b"/>
              <a:pathLst>
                <a:path w="6115" h="5220" extrusionOk="0">
                  <a:moveTo>
                    <a:pt x="1" y="1"/>
                  </a:moveTo>
                  <a:lnTo>
                    <a:pt x="1" y="5220"/>
                  </a:lnTo>
                  <a:lnTo>
                    <a:pt x="6114" y="5220"/>
                  </a:lnTo>
                  <a:lnTo>
                    <a:pt x="6114" y="1"/>
                  </a:lnTo>
                  <a:close/>
                </a:path>
              </a:pathLst>
            </a:custGeom>
            <a:solidFill>
              <a:srgbClr val="0856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4E5"/>
        </a:solidFill>
        <a:effectLst/>
      </p:bgPr>
    </p:bg>
    <p:spTree>
      <p:nvGrpSpPr>
        <p:cNvPr id="1" name="Shape 941"/>
        <p:cNvGrpSpPr/>
        <p:nvPr/>
      </p:nvGrpSpPr>
      <p:grpSpPr>
        <a:xfrm>
          <a:off x="0" y="0"/>
          <a:ext cx="0" cy="0"/>
          <a:chOff x="0" y="0"/>
          <a:chExt cx="0" cy="0"/>
        </a:xfrm>
      </p:grpSpPr>
      <p:sp>
        <p:nvSpPr>
          <p:cNvPr id="18" name="Freeform 17"/>
          <p:cNvSpPr/>
          <p:nvPr/>
        </p:nvSpPr>
        <p:spPr>
          <a:xfrm>
            <a:off x="3117773" y="2710149"/>
            <a:ext cx="3701668" cy="1839817"/>
          </a:xfrm>
          <a:custGeom>
            <a:avLst/>
            <a:gdLst>
              <a:gd name="connsiteX0" fmla="*/ 3701668 w 3701668"/>
              <a:gd name="connsiteY0" fmla="*/ 0 h 1839817"/>
              <a:gd name="connsiteX1" fmla="*/ 3679634 w 3701668"/>
              <a:gd name="connsiteY1" fmla="*/ 88135 h 1839817"/>
              <a:gd name="connsiteX2" fmla="*/ 3668617 w 3701668"/>
              <a:gd name="connsiteY2" fmla="*/ 132203 h 1839817"/>
              <a:gd name="connsiteX3" fmla="*/ 3547432 w 3701668"/>
              <a:gd name="connsiteY3" fmla="*/ 264405 h 1839817"/>
              <a:gd name="connsiteX4" fmla="*/ 3503364 w 3701668"/>
              <a:gd name="connsiteY4" fmla="*/ 286439 h 1839817"/>
              <a:gd name="connsiteX5" fmla="*/ 3448280 w 3701668"/>
              <a:gd name="connsiteY5" fmla="*/ 330506 h 1839817"/>
              <a:gd name="connsiteX6" fmla="*/ 3216926 w 3701668"/>
              <a:gd name="connsiteY6" fmla="*/ 418641 h 1839817"/>
              <a:gd name="connsiteX7" fmla="*/ 2732184 w 3701668"/>
              <a:gd name="connsiteY7" fmla="*/ 561861 h 1839817"/>
              <a:gd name="connsiteX8" fmla="*/ 2346593 w 3701668"/>
              <a:gd name="connsiteY8" fmla="*/ 738131 h 1839817"/>
              <a:gd name="connsiteX9" fmla="*/ 1994054 w 3701668"/>
              <a:gd name="connsiteY9" fmla="*/ 881350 h 1839817"/>
              <a:gd name="connsiteX10" fmla="*/ 1872868 w 3701668"/>
              <a:gd name="connsiteY10" fmla="*/ 936434 h 1839817"/>
              <a:gd name="connsiteX11" fmla="*/ 1233890 w 3701668"/>
              <a:gd name="connsiteY11" fmla="*/ 1233890 h 1839817"/>
              <a:gd name="connsiteX12" fmla="*/ 1024569 w 3701668"/>
              <a:gd name="connsiteY12" fmla="*/ 1366092 h 1839817"/>
              <a:gd name="connsiteX13" fmla="*/ 903384 w 3701668"/>
              <a:gd name="connsiteY13" fmla="*/ 1443210 h 1839817"/>
              <a:gd name="connsiteX14" fmla="*/ 760164 w 3701668"/>
              <a:gd name="connsiteY14" fmla="*/ 1575412 h 1839817"/>
              <a:gd name="connsiteX15" fmla="*/ 727114 w 3701668"/>
              <a:gd name="connsiteY15" fmla="*/ 1619480 h 1839817"/>
              <a:gd name="connsiteX16" fmla="*/ 716097 w 3701668"/>
              <a:gd name="connsiteY16" fmla="*/ 1652531 h 1839817"/>
              <a:gd name="connsiteX17" fmla="*/ 705080 w 3701668"/>
              <a:gd name="connsiteY17" fmla="*/ 1707615 h 1839817"/>
              <a:gd name="connsiteX18" fmla="*/ 683046 w 3701668"/>
              <a:gd name="connsiteY18" fmla="*/ 1740665 h 1839817"/>
              <a:gd name="connsiteX19" fmla="*/ 638979 w 3701668"/>
              <a:gd name="connsiteY19" fmla="*/ 1784733 h 1839817"/>
              <a:gd name="connsiteX20" fmla="*/ 473726 w 3701668"/>
              <a:gd name="connsiteY20" fmla="*/ 1839817 h 1839817"/>
              <a:gd name="connsiteX21" fmla="*/ 352540 w 3701668"/>
              <a:gd name="connsiteY21" fmla="*/ 1828800 h 1839817"/>
              <a:gd name="connsiteX22" fmla="*/ 319490 w 3701668"/>
              <a:gd name="connsiteY22" fmla="*/ 1817784 h 1839817"/>
              <a:gd name="connsiteX23" fmla="*/ 165254 w 3701668"/>
              <a:gd name="connsiteY23" fmla="*/ 1740665 h 1839817"/>
              <a:gd name="connsiteX24" fmla="*/ 143220 w 3701668"/>
              <a:gd name="connsiteY24" fmla="*/ 1707615 h 1839817"/>
              <a:gd name="connsiteX25" fmla="*/ 154237 w 3701668"/>
              <a:gd name="connsiteY25" fmla="*/ 1630497 h 1839817"/>
              <a:gd name="connsiteX26" fmla="*/ 143220 w 3701668"/>
              <a:gd name="connsiteY26" fmla="*/ 1586429 h 1839817"/>
              <a:gd name="connsiteX27" fmla="*/ 110169 w 3701668"/>
              <a:gd name="connsiteY27" fmla="*/ 1575412 h 1839817"/>
              <a:gd name="connsiteX28" fmla="*/ 0 w 3701668"/>
              <a:gd name="connsiteY28" fmla="*/ 1575412 h 183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01668" h="1839817">
                <a:moveTo>
                  <a:pt x="3701668" y="0"/>
                </a:moveTo>
                <a:lnTo>
                  <a:pt x="3679634" y="88135"/>
                </a:lnTo>
                <a:cubicBezTo>
                  <a:pt x="3675962" y="102824"/>
                  <a:pt x="3677016" y="119605"/>
                  <a:pt x="3668617" y="132203"/>
                </a:cubicBezTo>
                <a:cubicBezTo>
                  <a:pt x="3636026" y="181090"/>
                  <a:pt x="3601690" y="237276"/>
                  <a:pt x="3547432" y="264405"/>
                </a:cubicBezTo>
                <a:cubicBezTo>
                  <a:pt x="3532743" y="271750"/>
                  <a:pt x="3517029" y="277329"/>
                  <a:pt x="3503364" y="286439"/>
                </a:cubicBezTo>
                <a:cubicBezTo>
                  <a:pt x="3483799" y="299482"/>
                  <a:pt x="3469630" y="320652"/>
                  <a:pt x="3448280" y="330506"/>
                </a:cubicBezTo>
                <a:cubicBezTo>
                  <a:pt x="3373351" y="365088"/>
                  <a:pt x="3296664" y="397377"/>
                  <a:pt x="3216926" y="418641"/>
                </a:cubicBezTo>
                <a:cubicBezTo>
                  <a:pt x="3066791" y="458678"/>
                  <a:pt x="2865814" y="509894"/>
                  <a:pt x="2732184" y="561861"/>
                </a:cubicBezTo>
                <a:cubicBezTo>
                  <a:pt x="2132113" y="795221"/>
                  <a:pt x="2931140" y="475681"/>
                  <a:pt x="2346593" y="738131"/>
                </a:cubicBezTo>
                <a:cubicBezTo>
                  <a:pt x="2230881" y="790083"/>
                  <a:pt x="2111056" y="832372"/>
                  <a:pt x="1994054" y="881350"/>
                </a:cubicBezTo>
                <a:cubicBezTo>
                  <a:pt x="1953123" y="898484"/>
                  <a:pt x="1913582" y="918791"/>
                  <a:pt x="1872868" y="936434"/>
                </a:cubicBezTo>
                <a:cubicBezTo>
                  <a:pt x="1666933" y="1025672"/>
                  <a:pt x="1415509" y="1119184"/>
                  <a:pt x="1233890" y="1233890"/>
                </a:cubicBezTo>
                <a:lnTo>
                  <a:pt x="1024569" y="1366092"/>
                </a:lnTo>
                <a:cubicBezTo>
                  <a:pt x="984119" y="1391711"/>
                  <a:pt x="939738" y="1412050"/>
                  <a:pt x="903384" y="1443210"/>
                </a:cubicBezTo>
                <a:cubicBezTo>
                  <a:pt x="871096" y="1470885"/>
                  <a:pt x="787172" y="1539400"/>
                  <a:pt x="760164" y="1575412"/>
                </a:cubicBezTo>
                <a:lnTo>
                  <a:pt x="727114" y="1619480"/>
                </a:lnTo>
                <a:cubicBezTo>
                  <a:pt x="723442" y="1630497"/>
                  <a:pt x="718914" y="1641265"/>
                  <a:pt x="716097" y="1652531"/>
                </a:cubicBezTo>
                <a:cubicBezTo>
                  <a:pt x="711555" y="1670697"/>
                  <a:pt x="711655" y="1690082"/>
                  <a:pt x="705080" y="1707615"/>
                </a:cubicBezTo>
                <a:cubicBezTo>
                  <a:pt x="700431" y="1720012"/>
                  <a:pt x="691663" y="1730612"/>
                  <a:pt x="683046" y="1740665"/>
                </a:cubicBezTo>
                <a:cubicBezTo>
                  <a:pt x="669527" y="1756438"/>
                  <a:pt x="656264" y="1773210"/>
                  <a:pt x="638979" y="1784733"/>
                </a:cubicBezTo>
                <a:cubicBezTo>
                  <a:pt x="563053" y="1835351"/>
                  <a:pt x="555346" y="1828157"/>
                  <a:pt x="473726" y="1839817"/>
                </a:cubicBezTo>
                <a:cubicBezTo>
                  <a:pt x="433331" y="1836145"/>
                  <a:pt x="392694" y="1834536"/>
                  <a:pt x="352540" y="1828800"/>
                </a:cubicBezTo>
                <a:cubicBezTo>
                  <a:pt x="341044" y="1827158"/>
                  <a:pt x="330328" y="1821953"/>
                  <a:pt x="319490" y="1817784"/>
                </a:cubicBezTo>
                <a:cubicBezTo>
                  <a:pt x="261702" y="1795558"/>
                  <a:pt x="208731" y="1784142"/>
                  <a:pt x="165254" y="1740665"/>
                </a:cubicBezTo>
                <a:cubicBezTo>
                  <a:pt x="155892" y="1731303"/>
                  <a:pt x="150565" y="1718632"/>
                  <a:pt x="143220" y="1707615"/>
                </a:cubicBezTo>
                <a:cubicBezTo>
                  <a:pt x="146892" y="1681909"/>
                  <a:pt x="154237" y="1656464"/>
                  <a:pt x="154237" y="1630497"/>
                </a:cubicBezTo>
                <a:cubicBezTo>
                  <a:pt x="154237" y="1615356"/>
                  <a:pt x="152679" y="1598252"/>
                  <a:pt x="143220" y="1586429"/>
                </a:cubicBezTo>
                <a:cubicBezTo>
                  <a:pt x="135965" y="1577361"/>
                  <a:pt x="121748" y="1576303"/>
                  <a:pt x="110169" y="1575412"/>
                </a:cubicBezTo>
                <a:cubicBezTo>
                  <a:pt x="73554" y="1572595"/>
                  <a:pt x="36723" y="1575412"/>
                  <a:pt x="0" y="1575412"/>
                </a:cubicBezTo>
              </a:path>
            </a:pathLst>
          </a:custGeom>
          <a:noFill/>
          <a:ln w="6350">
            <a:solidFill>
              <a:srgbClr val="0B55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Google Shape;1065;p156"/>
          <p:cNvSpPr txBox="1"/>
          <p:nvPr/>
        </p:nvSpPr>
        <p:spPr>
          <a:xfrm>
            <a:off x="519300" y="532550"/>
            <a:ext cx="8105400" cy="79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800" b="1" dirty="0">
                <a:solidFill>
                  <a:schemeClr val="dk2"/>
                </a:solidFill>
                <a:latin typeface="Helvetica Neue"/>
                <a:ea typeface="Helvetica Neue"/>
                <a:cs typeface="Helvetica Neue"/>
                <a:sym typeface="Helvetica Neue"/>
              </a:rPr>
              <a:t>The </a:t>
            </a:r>
            <a:r>
              <a:rPr lang="en-US" sz="1800" b="1" dirty="0">
                <a:solidFill>
                  <a:srgbClr val="085631"/>
                </a:solidFill>
                <a:latin typeface="Helvetica Neue"/>
                <a:ea typeface="Helvetica Neue"/>
                <a:cs typeface="Helvetica Neue"/>
                <a:sym typeface="Helvetica Neue"/>
              </a:rPr>
              <a:t>Four</a:t>
            </a:r>
            <a:r>
              <a:rPr lang="en-US" sz="1800" b="1" dirty="0">
                <a:solidFill>
                  <a:schemeClr val="dk2"/>
                </a:solidFill>
                <a:latin typeface="Helvetica Neue"/>
                <a:ea typeface="Helvetica Neue"/>
                <a:cs typeface="Helvetica Neue"/>
                <a:sym typeface="Helvetica Neue"/>
              </a:rPr>
              <a:t> Kinds of Marketing AI</a:t>
            </a:r>
            <a:endParaRPr sz="1800" b="1" dirty="0">
              <a:solidFill>
                <a:srgbClr val="085631"/>
              </a:solidFill>
              <a:latin typeface="Helvetica Neue"/>
              <a:ea typeface="Helvetica Neue"/>
              <a:cs typeface="Helvetica Neue"/>
              <a:sym typeface="Helvetica Neue"/>
            </a:endParaRPr>
          </a:p>
        </p:txBody>
      </p:sp>
      <p:grpSp>
        <p:nvGrpSpPr>
          <p:cNvPr id="6" name="Group 5"/>
          <p:cNvGrpSpPr/>
          <p:nvPr/>
        </p:nvGrpSpPr>
        <p:grpSpPr>
          <a:xfrm>
            <a:off x="4322309" y="1127551"/>
            <a:ext cx="4302391" cy="3860867"/>
            <a:chOff x="2416361" y="965720"/>
            <a:chExt cx="4302391" cy="3860867"/>
          </a:xfrm>
        </p:grpSpPr>
        <p:grpSp>
          <p:nvGrpSpPr>
            <p:cNvPr id="3" name="Group 2"/>
            <p:cNvGrpSpPr/>
            <p:nvPr/>
          </p:nvGrpSpPr>
          <p:grpSpPr>
            <a:xfrm>
              <a:off x="2865601" y="1003167"/>
              <a:ext cx="1913199" cy="1607883"/>
              <a:chOff x="2896675" y="1201177"/>
              <a:chExt cx="1913199" cy="1607883"/>
            </a:xfrm>
          </p:grpSpPr>
          <p:sp>
            <p:nvSpPr>
              <p:cNvPr id="142" name="Google Shape;942;p156"/>
              <p:cNvSpPr/>
              <p:nvPr/>
            </p:nvSpPr>
            <p:spPr>
              <a:xfrm rot="480517">
                <a:off x="3040820" y="1203538"/>
                <a:ext cx="1603228" cy="1605522"/>
              </a:xfrm>
              <a:prstGeom prst="rect">
                <a:avLst/>
              </a:prstGeom>
              <a:solidFill>
                <a:srgbClr val="FFCB16"/>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143" name="Google Shape;943;p156"/>
              <p:cNvSpPr/>
              <p:nvPr/>
            </p:nvSpPr>
            <p:spPr>
              <a:xfrm rot="21595589">
                <a:off x="2935795" y="1201177"/>
                <a:ext cx="1725342" cy="1559167"/>
              </a:xfrm>
              <a:prstGeom prst="rect">
                <a:avLst/>
              </a:prstGeom>
              <a:solidFill>
                <a:srgbClr val="EAE8E4"/>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144" name="Google Shape;950;p156"/>
              <p:cNvSpPr txBox="1"/>
              <p:nvPr/>
            </p:nvSpPr>
            <p:spPr>
              <a:xfrm rot="43269">
                <a:off x="2896675" y="1696554"/>
                <a:ext cx="1913199" cy="669384"/>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Font typeface="Arial" charset="0"/>
                  <a:buChar char="•"/>
                </a:pPr>
                <a:r>
                  <a:rPr lang="en-US" sz="700" dirty="0">
                    <a:solidFill>
                      <a:schemeClr val="dk1"/>
                    </a:solidFill>
                    <a:latin typeface="Helvetica Neue"/>
                    <a:ea typeface="Helvetica Neue"/>
                    <a:cs typeface="Helvetica Neue"/>
                    <a:sym typeface="Helvetica Neue"/>
                  </a:rPr>
                  <a:t>Sephora Virtual Artist</a:t>
                </a:r>
              </a:p>
              <a:p>
                <a:pPr marL="171450" lvl="0" indent="-171450" algn="l" rtl="0">
                  <a:lnSpc>
                    <a:spcPct val="150000"/>
                  </a:lnSpc>
                  <a:spcBef>
                    <a:spcPts val="0"/>
                  </a:spcBef>
                  <a:spcAft>
                    <a:spcPts val="0"/>
                  </a:spcAft>
                  <a:buFont typeface="Arial" charset="0"/>
                  <a:buChar char="•"/>
                </a:pPr>
                <a:r>
                  <a:rPr lang="en-US" sz="700" dirty="0">
                    <a:solidFill>
                      <a:schemeClr val="dk1"/>
                    </a:solidFill>
                    <a:latin typeface="Helvetica Neue"/>
                    <a:ea typeface="Helvetica Neue"/>
                    <a:cs typeface="Helvetica Neue"/>
                    <a:sym typeface="Helvetica Neue"/>
                  </a:rPr>
                  <a:t>Behr color-discovery app</a:t>
                </a:r>
              </a:p>
              <a:p>
                <a:pPr marL="171450" lvl="0" indent="-171450" algn="l" rtl="0">
                  <a:lnSpc>
                    <a:spcPct val="150000"/>
                  </a:lnSpc>
                  <a:spcBef>
                    <a:spcPts val="0"/>
                  </a:spcBef>
                  <a:spcAft>
                    <a:spcPts val="0"/>
                  </a:spcAft>
                  <a:buFont typeface="Arial" charset="0"/>
                  <a:buChar char="•"/>
                </a:pPr>
                <a:r>
                  <a:rPr lang="en-US" sz="700" dirty="0">
                    <a:solidFill>
                      <a:schemeClr val="dk1"/>
                    </a:solidFill>
                    <a:latin typeface="Helvetica Neue"/>
                    <a:ea typeface="Helvetica Neue"/>
                    <a:cs typeface="Helvetica Neue"/>
                    <a:sym typeface="Helvetica Neue"/>
                  </a:rPr>
                  <a:t>Chat GPT</a:t>
                </a:r>
                <a:endParaRPr sz="700" dirty="0">
                  <a:solidFill>
                    <a:schemeClr val="dk1"/>
                  </a:solidFill>
                  <a:latin typeface="Helvetica Neue"/>
                  <a:ea typeface="Helvetica Neue"/>
                  <a:cs typeface="Helvetica Neue"/>
                  <a:sym typeface="Helvetica Neue"/>
                </a:endParaRPr>
              </a:p>
            </p:txBody>
          </p:sp>
          <p:sp>
            <p:nvSpPr>
              <p:cNvPr id="145" name="Rectangle 144"/>
              <p:cNvSpPr/>
              <p:nvPr/>
            </p:nvSpPr>
            <p:spPr>
              <a:xfrm>
                <a:off x="2921352" y="1216564"/>
                <a:ext cx="1784463" cy="430887"/>
              </a:xfrm>
              <a:prstGeom prst="rect">
                <a:avLst/>
              </a:prstGeom>
              <a:noFill/>
            </p:spPr>
            <p:txBody>
              <a:bodyPr wrap="none" lIns="91440" tIns="45720" rIns="91440" bIns="45720">
                <a:spAutoFit/>
              </a:bodyPr>
              <a:lstStyle/>
              <a:p>
                <a:pPr algn="ctr"/>
                <a:r>
                  <a:rPr lang="en-US" sz="1100" b="1" cap="none" spc="0" dirty="0">
                    <a:ln w="0"/>
                    <a:solidFill>
                      <a:srgbClr val="FFC000"/>
                    </a:solidFill>
                    <a:effectLst>
                      <a:outerShdw blurRad="38100" dist="25400" dir="5400000" algn="ctr" rotWithShape="0">
                        <a:srgbClr val="6E747A">
                          <a:alpha val="43000"/>
                        </a:srgbClr>
                      </a:outerShdw>
                    </a:effectLst>
                  </a:rPr>
                  <a:t>Stand-alone</a:t>
                </a:r>
              </a:p>
              <a:p>
                <a:pPr algn="ctr"/>
                <a:r>
                  <a:rPr lang="en-US" sz="1100" b="1" dirty="0">
                    <a:ln w="0"/>
                    <a:solidFill>
                      <a:srgbClr val="FFC000"/>
                    </a:solidFill>
                    <a:effectLst>
                      <a:outerShdw blurRad="38100" dist="25400" dir="5400000" algn="ctr" rotWithShape="0">
                        <a:srgbClr val="6E747A">
                          <a:alpha val="43000"/>
                        </a:srgbClr>
                      </a:outerShdw>
                    </a:effectLst>
                  </a:rPr>
                  <a:t>Machine-Learning Apps</a:t>
                </a:r>
                <a:endParaRPr lang="en-US" sz="1100" b="1" cap="none" spc="0" dirty="0">
                  <a:ln w="0"/>
                  <a:solidFill>
                    <a:srgbClr val="FFC000"/>
                  </a:solidFill>
                  <a:effectLst>
                    <a:outerShdw blurRad="38100" dist="25400" dir="5400000" algn="ctr" rotWithShape="0">
                      <a:srgbClr val="6E747A">
                        <a:alpha val="43000"/>
                      </a:srgbClr>
                    </a:outerShdw>
                  </a:effectLst>
                </a:endParaRPr>
              </a:p>
            </p:txBody>
          </p:sp>
        </p:grpSp>
        <p:grpSp>
          <p:nvGrpSpPr>
            <p:cNvPr id="2" name="Group 1"/>
            <p:cNvGrpSpPr/>
            <p:nvPr/>
          </p:nvGrpSpPr>
          <p:grpSpPr>
            <a:xfrm>
              <a:off x="2935558" y="2694319"/>
              <a:ext cx="1739183" cy="1614860"/>
              <a:chOff x="2972968" y="2948941"/>
              <a:chExt cx="1739183" cy="1614860"/>
            </a:xfrm>
          </p:grpSpPr>
          <p:sp>
            <p:nvSpPr>
              <p:cNvPr id="19" name="Google Shape;946;p156"/>
              <p:cNvSpPr/>
              <p:nvPr/>
            </p:nvSpPr>
            <p:spPr>
              <a:xfrm rot="255746">
                <a:off x="2994539" y="2948941"/>
                <a:ext cx="1640271" cy="1614860"/>
              </a:xfrm>
              <a:prstGeom prst="rect">
                <a:avLst/>
              </a:prstGeom>
              <a:solidFill>
                <a:srgbClr val="FF245B"/>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20" name="Google Shape;947;p156"/>
              <p:cNvSpPr/>
              <p:nvPr/>
            </p:nvSpPr>
            <p:spPr>
              <a:xfrm rot="-27068">
                <a:off x="2972968" y="2973158"/>
                <a:ext cx="1681233" cy="1514005"/>
              </a:xfrm>
              <a:prstGeom prst="rect">
                <a:avLst/>
              </a:prstGeom>
              <a:solidFill>
                <a:srgbClr val="EAE8E4"/>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21" name="Google Shape;1009;p156"/>
              <p:cNvSpPr txBox="1"/>
              <p:nvPr/>
            </p:nvSpPr>
            <p:spPr>
              <a:xfrm>
                <a:off x="3025067" y="3487971"/>
                <a:ext cx="1412100" cy="992549"/>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Font typeface="Arial" charset="0"/>
                  <a:buChar char="•"/>
                </a:pPr>
                <a:r>
                  <a:rPr lang="en-US" sz="700" dirty="0">
                    <a:solidFill>
                      <a:schemeClr val="dk1"/>
                    </a:solidFill>
                    <a:latin typeface="Helvetica Neue"/>
                    <a:ea typeface="Helvetica Neue"/>
                    <a:cs typeface="Helvetica Neue"/>
                    <a:sym typeface="Helvetica Neue"/>
                  </a:rPr>
                  <a:t>Basic consumer service </a:t>
                </a:r>
                <a:r>
                  <a:rPr lang="en-US" sz="700" dirty="0" err="1">
                    <a:solidFill>
                      <a:schemeClr val="dk1"/>
                    </a:solidFill>
                    <a:latin typeface="Helvetica Neue"/>
                    <a:ea typeface="Helvetica Neue"/>
                    <a:cs typeface="Helvetica Neue"/>
                    <a:sym typeface="Helvetica Neue"/>
                  </a:rPr>
                  <a:t>chatbots</a:t>
                </a:r>
                <a:r>
                  <a:rPr lang="en-US" sz="700" dirty="0">
                    <a:solidFill>
                      <a:schemeClr val="dk1"/>
                    </a:solidFill>
                    <a:latin typeface="Helvetica Neue"/>
                    <a:ea typeface="Helvetica Neue"/>
                    <a:cs typeface="Helvetica Neue"/>
                    <a:sym typeface="Helvetica Neue"/>
                  </a:rPr>
                  <a:t> (such as Facebook and Messenger bots)</a:t>
                </a:r>
                <a:endParaRPr sz="700" dirty="0">
                  <a:solidFill>
                    <a:schemeClr val="dk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r>
                  <a:rPr lang="en-US" sz="700" dirty="0">
                    <a:solidFill>
                      <a:schemeClr val="dk1"/>
                    </a:solidFill>
                    <a:latin typeface="Helvetica Neue"/>
                    <a:ea typeface="Helvetica Neue"/>
                    <a:cs typeface="Helvetica Neue"/>
                    <a:sym typeface="Helvetica Neue"/>
                  </a:rPr>
                  <a:t>Email newsletters</a:t>
                </a:r>
                <a:endParaRPr sz="700" dirty="0">
                  <a:solidFill>
                    <a:schemeClr val="dk1"/>
                  </a:solidFill>
                  <a:latin typeface="Helvetica Neue"/>
                  <a:ea typeface="Helvetica Neue"/>
                  <a:cs typeface="Helvetica Neue"/>
                  <a:sym typeface="Helvetica Neue"/>
                </a:endParaRPr>
              </a:p>
            </p:txBody>
          </p:sp>
          <p:sp>
            <p:nvSpPr>
              <p:cNvPr id="22" name="Rectangle 21"/>
              <p:cNvSpPr/>
              <p:nvPr/>
            </p:nvSpPr>
            <p:spPr>
              <a:xfrm>
                <a:off x="2990206" y="3029287"/>
                <a:ext cx="1721945" cy="430887"/>
              </a:xfrm>
              <a:prstGeom prst="rect">
                <a:avLst/>
              </a:prstGeom>
              <a:noFill/>
            </p:spPr>
            <p:txBody>
              <a:bodyPr wrap="none" lIns="91440" tIns="45720" rIns="91440" bIns="45720">
                <a:spAutoFit/>
              </a:bodyPr>
              <a:lstStyle/>
              <a:p>
                <a:pPr algn="ctr"/>
                <a:r>
                  <a:rPr lang="en-US" sz="1100" b="1" cap="none" spc="0" dirty="0">
                    <a:ln w="0"/>
                    <a:solidFill>
                      <a:srgbClr val="FF00FC"/>
                    </a:solidFill>
                    <a:effectLst>
                      <a:outerShdw blurRad="38100" dist="25400" dir="5400000" algn="ctr" rotWithShape="0">
                        <a:srgbClr val="6E747A">
                          <a:alpha val="43000"/>
                        </a:srgbClr>
                      </a:outerShdw>
                    </a:effectLst>
                  </a:rPr>
                  <a:t>Stand-alone</a:t>
                </a:r>
              </a:p>
              <a:p>
                <a:pPr algn="ctr"/>
                <a:r>
                  <a:rPr lang="en-US" sz="1100" b="1" dirty="0">
                    <a:ln w="0"/>
                    <a:solidFill>
                      <a:srgbClr val="FF00FC"/>
                    </a:solidFill>
                    <a:effectLst>
                      <a:outerShdw blurRad="38100" dist="25400" dir="5400000" algn="ctr" rotWithShape="0">
                        <a:srgbClr val="6E747A">
                          <a:alpha val="43000"/>
                        </a:srgbClr>
                      </a:outerShdw>
                    </a:effectLst>
                  </a:rPr>
                  <a:t>Task Automation Apps</a:t>
                </a:r>
                <a:endParaRPr lang="en-US" sz="1100" b="1" cap="none" spc="0" dirty="0">
                  <a:ln w="0"/>
                  <a:solidFill>
                    <a:srgbClr val="FF00FC"/>
                  </a:solidFill>
                  <a:effectLst>
                    <a:outerShdw blurRad="38100" dist="25400" dir="5400000" algn="ctr" rotWithShape="0">
                      <a:srgbClr val="6E747A">
                        <a:alpha val="43000"/>
                      </a:srgbClr>
                    </a:outerShdw>
                  </a:effectLst>
                </a:endParaRPr>
              </a:p>
            </p:txBody>
          </p:sp>
        </p:grpSp>
        <p:grpSp>
          <p:nvGrpSpPr>
            <p:cNvPr id="4" name="Group 3"/>
            <p:cNvGrpSpPr/>
            <p:nvPr/>
          </p:nvGrpSpPr>
          <p:grpSpPr>
            <a:xfrm rot="210073">
              <a:off x="4887701" y="965720"/>
              <a:ext cx="1831051" cy="1669689"/>
              <a:chOff x="5227739" y="828854"/>
              <a:chExt cx="1831051" cy="1669689"/>
            </a:xfrm>
          </p:grpSpPr>
          <p:sp>
            <p:nvSpPr>
              <p:cNvPr id="25" name="Google Shape;944;p156"/>
              <p:cNvSpPr/>
              <p:nvPr/>
            </p:nvSpPr>
            <p:spPr>
              <a:xfrm rot="-412539">
                <a:off x="5244217" y="828854"/>
                <a:ext cx="1677355" cy="1669689"/>
              </a:xfrm>
              <a:prstGeom prst="rect">
                <a:avLst/>
              </a:prstGeom>
              <a:solidFill>
                <a:srgbClr val="00DC7C"/>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26" name="Google Shape;945;p156"/>
              <p:cNvSpPr/>
              <p:nvPr/>
            </p:nvSpPr>
            <p:spPr>
              <a:xfrm rot="21553606">
                <a:off x="5267515" y="913962"/>
                <a:ext cx="1742000" cy="1531330"/>
              </a:xfrm>
              <a:prstGeom prst="rect">
                <a:avLst/>
              </a:prstGeom>
              <a:solidFill>
                <a:srgbClr val="085631"/>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27" name="Google Shape;984;p156"/>
              <p:cNvSpPr txBox="1"/>
              <p:nvPr/>
            </p:nvSpPr>
            <p:spPr>
              <a:xfrm rot="21542403">
                <a:off x="5227739" y="1385089"/>
                <a:ext cx="1736944" cy="992549"/>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Font typeface="Arial" charset="0"/>
                  <a:buChar char="•"/>
                </a:pPr>
                <a:r>
                  <a:rPr lang="en-US" sz="700" dirty="0">
                    <a:solidFill>
                      <a:schemeClr val="lt1"/>
                    </a:solidFill>
                    <a:latin typeface="Helvetica Neue"/>
                    <a:ea typeface="Helvetica Neue"/>
                    <a:cs typeface="Helvetica Neue"/>
                    <a:sym typeface="Helvetica Neue"/>
                  </a:rPr>
                  <a:t>Predictive sales-lead scoring  CRM-based sales coaching</a:t>
                </a:r>
                <a:endParaRPr sz="700" dirty="0">
                  <a:solidFill>
                    <a:schemeClr val="lt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r>
                  <a:rPr lang="en-US" sz="700" dirty="0">
                    <a:solidFill>
                      <a:schemeClr val="lt1"/>
                    </a:solidFill>
                    <a:latin typeface="Helvetica Neue"/>
                    <a:ea typeface="Helvetica Neue"/>
                    <a:cs typeface="Helvetica Neue"/>
                    <a:sym typeface="Helvetica Neue"/>
                  </a:rPr>
                  <a:t>E-commerce product recommendations</a:t>
                </a:r>
                <a:endParaRPr sz="700" dirty="0">
                  <a:solidFill>
                    <a:schemeClr val="lt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r>
                  <a:rPr lang="en-US" sz="700" dirty="0">
                    <a:solidFill>
                      <a:schemeClr val="lt1"/>
                    </a:solidFill>
                    <a:latin typeface="Helvetica Neue"/>
                    <a:ea typeface="Helvetica Neue"/>
                    <a:cs typeface="Helvetica Neue"/>
                    <a:sym typeface="Helvetica Neue"/>
                  </a:rPr>
                  <a:t>Programmatic digital ad buying</a:t>
                </a:r>
                <a:endParaRPr sz="700" dirty="0">
                  <a:solidFill>
                    <a:schemeClr val="lt1"/>
                  </a:solidFill>
                  <a:latin typeface="Helvetica Neue"/>
                  <a:ea typeface="Helvetica Neue"/>
                  <a:cs typeface="Helvetica Neue"/>
                  <a:sym typeface="Helvetica Neue"/>
                </a:endParaRPr>
              </a:p>
            </p:txBody>
          </p:sp>
          <p:sp>
            <p:nvSpPr>
              <p:cNvPr id="28" name="Rectangle 27"/>
              <p:cNvSpPr/>
              <p:nvPr/>
            </p:nvSpPr>
            <p:spPr>
              <a:xfrm>
                <a:off x="5274327" y="864657"/>
                <a:ext cx="1784463" cy="430887"/>
              </a:xfrm>
              <a:prstGeom prst="rect">
                <a:avLst/>
              </a:prstGeom>
              <a:noFill/>
            </p:spPr>
            <p:txBody>
              <a:bodyPr wrap="none" lIns="91440" tIns="45720" rIns="91440" bIns="45720">
                <a:spAutoFit/>
              </a:bodyPr>
              <a:lstStyle/>
              <a:p>
                <a:pPr algn="ctr"/>
                <a:r>
                  <a:rPr lang="en-US" sz="1100" b="1" cap="none" spc="0" dirty="0">
                    <a:ln w="0"/>
                    <a:solidFill>
                      <a:srgbClr val="00FA00"/>
                    </a:solidFill>
                    <a:effectLst>
                      <a:outerShdw blurRad="38100" dist="25400" dir="5400000" algn="ctr" rotWithShape="0">
                        <a:srgbClr val="6E747A">
                          <a:alpha val="43000"/>
                        </a:srgbClr>
                      </a:outerShdw>
                    </a:effectLst>
                  </a:rPr>
                  <a:t>Integrated</a:t>
                </a:r>
              </a:p>
              <a:p>
                <a:pPr algn="ctr"/>
                <a:r>
                  <a:rPr lang="en-US" sz="1100" b="1" dirty="0">
                    <a:ln w="0"/>
                    <a:solidFill>
                      <a:srgbClr val="00FA00"/>
                    </a:solidFill>
                    <a:effectLst>
                      <a:outerShdw blurRad="38100" dist="25400" dir="5400000" algn="ctr" rotWithShape="0">
                        <a:srgbClr val="6E747A">
                          <a:alpha val="43000"/>
                        </a:srgbClr>
                      </a:outerShdw>
                    </a:effectLst>
                  </a:rPr>
                  <a:t>Machine-Learning Apps</a:t>
                </a:r>
                <a:endParaRPr lang="en-US" sz="1100" b="1" cap="none" spc="0" dirty="0">
                  <a:ln w="0"/>
                  <a:solidFill>
                    <a:srgbClr val="00FA00"/>
                  </a:solidFill>
                  <a:effectLst>
                    <a:outerShdw blurRad="38100" dist="25400" dir="5400000" algn="ctr" rotWithShape="0">
                      <a:srgbClr val="6E747A">
                        <a:alpha val="43000"/>
                      </a:srgbClr>
                    </a:outerShdw>
                  </a:effectLst>
                </a:endParaRPr>
              </a:p>
            </p:txBody>
          </p:sp>
        </p:grpSp>
        <p:sp>
          <p:nvSpPr>
            <p:cNvPr id="30" name="Google Shape;948;p156"/>
            <p:cNvSpPr/>
            <p:nvPr/>
          </p:nvSpPr>
          <p:spPr>
            <a:xfrm rot="357828">
              <a:off x="4976396" y="2652647"/>
              <a:ext cx="1617925" cy="1645782"/>
            </a:xfrm>
            <a:prstGeom prst="rect">
              <a:avLst/>
            </a:prstGeom>
            <a:solidFill>
              <a:schemeClr val="accent6"/>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31" name="Google Shape;949;p156"/>
            <p:cNvSpPr/>
            <p:nvPr/>
          </p:nvSpPr>
          <p:spPr>
            <a:xfrm rot="27301">
              <a:off x="4931374" y="2754853"/>
              <a:ext cx="1725625" cy="1413517"/>
            </a:xfrm>
            <a:prstGeom prst="rect">
              <a:avLst/>
            </a:prstGeom>
            <a:solidFill>
              <a:srgbClr val="085631"/>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32" name="Google Shape;1026;p156"/>
            <p:cNvSpPr txBox="1"/>
            <p:nvPr/>
          </p:nvSpPr>
          <p:spPr>
            <a:xfrm rot="4208">
              <a:off x="4852854" y="3273508"/>
              <a:ext cx="1716049" cy="992549"/>
            </a:xfrm>
            <a:prstGeom prst="rect">
              <a:avLst/>
            </a:prstGeom>
            <a:noFill/>
            <a:ln>
              <a:noFill/>
            </a:ln>
          </p:spPr>
          <p:txBody>
            <a:bodyPr spcFirstLastPara="1" wrap="square" lIns="91425" tIns="91425" rIns="91425" bIns="91425" anchor="t" anchorCtr="0">
              <a:spAutoFit/>
            </a:bodyPr>
            <a:lstStyle/>
            <a:p>
              <a:pPr marL="171450" lvl="0" indent="-171450" algn="l" rtl="0">
                <a:lnSpc>
                  <a:spcPct val="150000"/>
                </a:lnSpc>
                <a:spcBef>
                  <a:spcPts val="0"/>
                </a:spcBef>
                <a:spcAft>
                  <a:spcPts val="0"/>
                </a:spcAft>
                <a:buFont typeface="Arial" charset="0"/>
                <a:buChar char="•"/>
              </a:pPr>
              <a:r>
                <a:rPr lang="en-US" sz="700" dirty="0">
                  <a:solidFill>
                    <a:schemeClr val="lt1"/>
                  </a:solidFill>
                  <a:latin typeface="Helvetica Neue"/>
                  <a:ea typeface="Helvetica Neue"/>
                  <a:cs typeface="Helvetica Neue"/>
                  <a:sym typeface="Helvetica Neue"/>
                </a:rPr>
                <a:t>Inbound customer call routing</a:t>
              </a:r>
              <a:endParaRPr sz="700" dirty="0">
                <a:solidFill>
                  <a:schemeClr val="lt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r>
                <a:rPr lang="en-US" sz="700" dirty="0">
                  <a:solidFill>
                    <a:schemeClr val="lt1"/>
                  </a:solidFill>
                  <a:latin typeface="Helvetica Neue"/>
                  <a:ea typeface="Helvetica Neue"/>
                  <a:cs typeface="Helvetica Neue"/>
                  <a:sym typeface="Helvetica Neue"/>
                </a:rPr>
                <a:t>CRM-linked marketing automation systems</a:t>
              </a:r>
              <a:endParaRPr sz="700" dirty="0">
                <a:solidFill>
                  <a:schemeClr val="lt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endParaRPr sz="700" dirty="0">
                <a:solidFill>
                  <a:schemeClr val="lt1"/>
                </a:solidFill>
                <a:latin typeface="Helvetica Neue"/>
                <a:ea typeface="Helvetica Neue"/>
                <a:cs typeface="Helvetica Neue"/>
                <a:sym typeface="Helvetica Neue"/>
              </a:endParaRPr>
            </a:p>
            <a:p>
              <a:pPr marL="171450" lvl="0" indent="-171450" algn="l" rtl="0">
                <a:lnSpc>
                  <a:spcPct val="150000"/>
                </a:lnSpc>
                <a:spcBef>
                  <a:spcPts val="0"/>
                </a:spcBef>
                <a:spcAft>
                  <a:spcPts val="0"/>
                </a:spcAft>
                <a:buFont typeface="Arial" charset="0"/>
                <a:buChar char="•"/>
              </a:pPr>
              <a:endParaRPr sz="700" dirty="0">
                <a:solidFill>
                  <a:schemeClr val="lt1"/>
                </a:solidFill>
                <a:latin typeface="Helvetica Neue"/>
                <a:ea typeface="Helvetica Neue"/>
                <a:cs typeface="Helvetica Neue"/>
                <a:sym typeface="Helvetica Neue"/>
              </a:endParaRPr>
            </a:p>
          </p:txBody>
        </p:sp>
        <p:sp>
          <p:nvSpPr>
            <p:cNvPr id="33" name="Rectangle 32"/>
            <p:cNvSpPr/>
            <p:nvPr/>
          </p:nvSpPr>
          <p:spPr>
            <a:xfrm>
              <a:off x="4955339" y="2810793"/>
              <a:ext cx="1721945" cy="430887"/>
            </a:xfrm>
            <a:prstGeom prst="rect">
              <a:avLst/>
            </a:prstGeom>
            <a:noFill/>
          </p:spPr>
          <p:txBody>
            <a:bodyPr wrap="none" lIns="91440" tIns="45720" rIns="91440" bIns="45720">
              <a:spAutoFit/>
            </a:bodyPr>
            <a:lstStyle/>
            <a:p>
              <a:pPr algn="ctr"/>
              <a:r>
                <a:rPr lang="en-US" sz="1100" b="1" cap="none" spc="0" dirty="0">
                  <a:ln w="0"/>
                  <a:solidFill>
                    <a:srgbClr val="FFFF00"/>
                  </a:solidFill>
                  <a:effectLst>
                    <a:outerShdw blurRad="38100" dist="25400" dir="5400000" algn="ctr" rotWithShape="0">
                      <a:srgbClr val="6E747A">
                        <a:alpha val="43000"/>
                      </a:srgbClr>
                    </a:outerShdw>
                  </a:effectLst>
                </a:rPr>
                <a:t>Integrated</a:t>
              </a:r>
            </a:p>
            <a:p>
              <a:pPr algn="ctr"/>
              <a:r>
                <a:rPr lang="en-US" sz="1100" b="1" dirty="0">
                  <a:ln w="0"/>
                  <a:solidFill>
                    <a:srgbClr val="FFFF00"/>
                  </a:solidFill>
                  <a:effectLst>
                    <a:outerShdw blurRad="38100" dist="25400" dir="5400000" algn="ctr" rotWithShape="0">
                      <a:srgbClr val="6E747A">
                        <a:alpha val="43000"/>
                      </a:srgbClr>
                    </a:outerShdw>
                  </a:effectLst>
                </a:rPr>
                <a:t>Task Automation Apps</a:t>
              </a:r>
              <a:endParaRPr lang="en-US" sz="1100" b="1" cap="none" spc="0" dirty="0">
                <a:ln w="0"/>
                <a:solidFill>
                  <a:srgbClr val="FFFF00"/>
                </a:solidFill>
                <a:effectLst>
                  <a:outerShdw blurRad="38100" dist="25400" dir="5400000" algn="ctr" rotWithShape="0">
                    <a:srgbClr val="6E747A">
                      <a:alpha val="43000"/>
                    </a:srgbClr>
                  </a:outerShdw>
                </a:effectLst>
              </a:endParaRPr>
            </a:p>
          </p:txBody>
        </p:sp>
        <p:sp>
          <p:nvSpPr>
            <p:cNvPr id="5" name="TextBox 4"/>
            <p:cNvSpPr txBox="1"/>
            <p:nvPr/>
          </p:nvSpPr>
          <p:spPr>
            <a:xfrm rot="16200000">
              <a:off x="1823441" y="1613268"/>
              <a:ext cx="1451038" cy="261610"/>
            </a:xfrm>
            <a:prstGeom prst="rect">
              <a:avLst/>
            </a:prstGeom>
            <a:noFill/>
          </p:spPr>
          <p:txBody>
            <a:bodyPr wrap="none" rtlCol="0">
              <a:spAutoFit/>
            </a:bodyPr>
            <a:lstStyle/>
            <a:p>
              <a:r>
                <a:rPr lang="en-US" sz="1100" b="1" dirty="0"/>
                <a:t>MORE ADVANCED</a:t>
              </a:r>
            </a:p>
          </p:txBody>
        </p:sp>
        <p:sp>
          <p:nvSpPr>
            <p:cNvPr id="35" name="TextBox 34"/>
            <p:cNvSpPr txBox="1"/>
            <p:nvPr/>
          </p:nvSpPr>
          <p:spPr>
            <a:xfrm rot="16200000">
              <a:off x="1848096" y="3330303"/>
              <a:ext cx="1398140" cy="261610"/>
            </a:xfrm>
            <a:prstGeom prst="rect">
              <a:avLst/>
            </a:prstGeom>
            <a:noFill/>
          </p:spPr>
          <p:txBody>
            <a:bodyPr wrap="none" rtlCol="0">
              <a:spAutoFit/>
            </a:bodyPr>
            <a:lstStyle/>
            <a:p>
              <a:r>
                <a:rPr lang="en-US" sz="1100" b="1"/>
                <a:t>LESS </a:t>
              </a:r>
              <a:r>
                <a:rPr lang="en-US" sz="1100" b="1" dirty="0"/>
                <a:t>ADVANCED</a:t>
              </a:r>
            </a:p>
          </p:txBody>
        </p:sp>
        <p:sp>
          <p:nvSpPr>
            <p:cNvPr id="36" name="TextBox 35"/>
            <p:cNvSpPr txBox="1"/>
            <p:nvPr/>
          </p:nvSpPr>
          <p:spPr>
            <a:xfrm>
              <a:off x="2987657" y="4395700"/>
              <a:ext cx="1598515" cy="430887"/>
            </a:xfrm>
            <a:prstGeom prst="rect">
              <a:avLst/>
            </a:prstGeom>
            <a:noFill/>
          </p:spPr>
          <p:txBody>
            <a:bodyPr wrap="none" rtlCol="0">
              <a:spAutoFit/>
            </a:bodyPr>
            <a:lstStyle/>
            <a:p>
              <a:pPr algn="ctr"/>
              <a:r>
                <a:rPr lang="en-US" sz="1100" b="1" dirty="0"/>
                <a:t>ISOLATED FROM </a:t>
              </a:r>
            </a:p>
            <a:p>
              <a:pPr algn="ctr"/>
              <a:r>
                <a:rPr lang="en-US" sz="1100" dirty="0"/>
                <a:t>OTHER PLATFORMS</a:t>
              </a:r>
            </a:p>
          </p:txBody>
        </p:sp>
        <p:sp>
          <p:nvSpPr>
            <p:cNvPr id="37" name="TextBox 36"/>
            <p:cNvSpPr txBox="1"/>
            <p:nvPr/>
          </p:nvSpPr>
          <p:spPr>
            <a:xfrm>
              <a:off x="4955339" y="4395699"/>
              <a:ext cx="1598515" cy="430887"/>
            </a:xfrm>
            <a:prstGeom prst="rect">
              <a:avLst/>
            </a:prstGeom>
            <a:noFill/>
          </p:spPr>
          <p:txBody>
            <a:bodyPr wrap="none" rtlCol="0">
              <a:spAutoFit/>
            </a:bodyPr>
            <a:lstStyle/>
            <a:p>
              <a:pPr algn="ctr"/>
              <a:r>
                <a:rPr lang="en-US" sz="1100" b="1" dirty="0"/>
                <a:t>INTEGRATED INTO</a:t>
              </a:r>
            </a:p>
            <a:p>
              <a:pPr algn="ctr"/>
              <a:r>
                <a:rPr lang="en-US" sz="1100" dirty="0"/>
                <a:t>OTHER PLATFORMS</a:t>
              </a:r>
            </a:p>
          </p:txBody>
        </p:sp>
      </p:grpSp>
      <p:sp>
        <p:nvSpPr>
          <p:cNvPr id="7" name="TextBox 6"/>
          <p:cNvSpPr txBox="1"/>
          <p:nvPr/>
        </p:nvSpPr>
        <p:spPr>
          <a:xfrm>
            <a:off x="-4894" y="4912668"/>
            <a:ext cx="3651962" cy="200055"/>
          </a:xfrm>
          <a:prstGeom prst="rect">
            <a:avLst/>
          </a:prstGeom>
          <a:noFill/>
        </p:spPr>
        <p:txBody>
          <a:bodyPr wrap="none" rtlCol="0">
            <a:spAutoFit/>
          </a:bodyPr>
          <a:lstStyle/>
          <a:p>
            <a:r>
              <a:rPr lang="en-US" sz="700" dirty="0"/>
              <a:t>1-How to Design an AI Marketing Strategy, Harvard Business Review, July-August 2021</a:t>
            </a:r>
          </a:p>
        </p:txBody>
      </p:sp>
      <p:sp>
        <p:nvSpPr>
          <p:cNvPr id="40" name="Google Shape;840;p155"/>
          <p:cNvSpPr txBox="1"/>
          <p:nvPr/>
        </p:nvSpPr>
        <p:spPr>
          <a:xfrm>
            <a:off x="519300" y="1366447"/>
            <a:ext cx="3124800" cy="204671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US" sz="1900" dirty="0">
                <a:solidFill>
                  <a:srgbClr val="434343"/>
                </a:solidFill>
                <a:latin typeface="Helvetica Neue"/>
                <a:ea typeface="Helvetica Neue"/>
                <a:cs typeface="Helvetica Neue"/>
                <a:sym typeface="Helvetica Neue"/>
              </a:rPr>
              <a:t>Understanding the potential AI applications according to the </a:t>
            </a:r>
            <a:r>
              <a:rPr lang="en-US" sz="1900" b="1" dirty="0">
                <a:solidFill>
                  <a:srgbClr val="434343"/>
                </a:solidFill>
                <a:latin typeface="Helvetica Neue"/>
                <a:ea typeface="Helvetica Neue"/>
                <a:cs typeface="Helvetica Neue"/>
                <a:sym typeface="Helvetica Neue"/>
              </a:rPr>
              <a:t>Framework </a:t>
            </a:r>
            <a:r>
              <a:rPr lang="en-US" sz="1900" dirty="0">
                <a:solidFill>
                  <a:srgbClr val="434343"/>
                </a:solidFill>
                <a:latin typeface="Helvetica Neue"/>
                <a:ea typeface="Helvetica Neue"/>
                <a:cs typeface="Helvetica Neue"/>
                <a:sym typeface="Helvetica Neue"/>
              </a:rPr>
              <a:t>helps with the rollout of the marketing AI.</a:t>
            </a:r>
          </a:p>
          <a:p>
            <a:pPr marL="0" lvl="0" indent="0" algn="l" rtl="0">
              <a:lnSpc>
                <a:spcPct val="100000"/>
              </a:lnSpc>
              <a:spcBef>
                <a:spcPts val="0"/>
              </a:spcBef>
              <a:spcAft>
                <a:spcPts val="0"/>
              </a:spcAft>
              <a:buClr>
                <a:schemeClr val="dk1"/>
              </a:buClr>
              <a:buSzPts val="1100"/>
              <a:buFont typeface="Arial"/>
              <a:buNone/>
            </a:pPr>
            <a:endParaRPr lang="en-US" sz="1900" b="1" dirty="0">
              <a:solidFill>
                <a:srgbClr val="434343"/>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endParaRPr sz="1900" b="1" dirty="0">
              <a:solidFill>
                <a:srgbClr val="434343"/>
              </a:solidFill>
              <a:latin typeface="Helvetica Neue Light"/>
              <a:ea typeface="Helvetica Neue Light"/>
              <a:cs typeface="Helvetica Neue Light"/>
              <a:sym typeface="Helvetica Neue Light"/>
            </a:endParaRPr>
          </a:p>
        </p:txBody>
      </p:sp>
      <p:sp>
        <p:nvSpPr>
          <p:cNvPr id="12" name="TextBox 11"/>
          <p:cNvSpPr txBox="1"/>
          <p:nvPr/>
        </p:nvSpPr>
        <p:spPr>
          <a:xfrm>
            <a:off x="1095020" y="3413161"/>
            <a:ext cx="3107223" cy="307777"/>
          </a:xfrm>
          <a:prstGeom prst="rect">
            <a:avLst/>
          </a:prstGeom>
          <a:noFill/>
        </p:spPr>
        <p:txBody>
          <a:bodyPr wrap="square" rtlCol="0">
            <a:spAutoFit/>
          </a:bodyPr>
          <a:lstStyle/>
          <a:p>
            <a:r>
              <a:rPr lang="en-US" dirty="0"/>
              <a:t>Easier to set up, limited benefits</a:t>
            </a:r>
          </a:p>
        </p:txBody>
      </p:sp>
      <p:sp>
        <p:nvSpPr>
          <p:cNvPr id="46" name="TextBox 45"/>
          <p:cNvSpPr txBox="1"/>
          <p:nvPr/>
        </p:nvSpPr>
        <p:spPr>
          <a:xfrm>
            <a:off x="-4894" y="3891454"/>
            <a:ext cx="4087071" cy="307777"/>
          </a:xfrm>
          <a:prstGeom prst="rect">
            <a:avLst/>
          </a:prstGeom>
          <a:noFill/>
        </p:spPr>
        <p:txBody>
          <a:bodyPr wrap="square" rtlCol="0">
            <a:spAutoFit/>
          </a:bodyPr>
          <a:lstStyle/>
          <a:p>
            <a:r>
              <a:rPr lang="en-US" dirty="0"/>
              <a:t>Needs strong AI skills and big data, most value</a:t>
            </a:r>
          </a:p>
        </p:txBody>
      </p:sp>
      <p:grpSp>
        <p:nvGrpSpPr>
          <p:cNvPr id="51" name="Google Shape;774;p152"/>
          <p:cNvGrpSpPr/>
          <p:nvPr/>
        </p:nvGrpSpPr>
        <p:grpSpPr>
          <a:xfrm rot="8899568">
            <a:off x="2909697" y="2529122"/>
            <a:ext cx="2266102" cy="1047015"/>
            <a:chOff x="486044" y="3951679"/>
            <a:chExt cx="946041" cy="404469"/>
          </a:xfrm>
        </p:grpSpPr>
        <p:sp>
          <p:nvSpPr>
            <p:cNvPr id="52" name="Google Shape;775;p152"/>
            <p:cNvSpPr/>
            <p:nvPr/>
          </p:nvSpPr>
          <p:spPr>
            <a:xfrm rot="20700582" flipH="1">
              <a:off x="486044" y="3951679"/>
              <a:ext cx="878006" cy="404469"/>
            </a:xfrm>
            <a:custGeom>
              <a:avLst/>
              <a:gdLst/>
              <a:ahLst/>
              <a:cxnLst/>
              <a:rect l="l" t="t" r="r" b="b"/>
              <a:pathLst>
                <a:path w="8891" h="5241" fill="none" extrusionOk="0">
                  <a:moveTo>
                    <a:pt x="7483" y="142"/>
                  </a:moveTo>
                  <a:cubicBezTo>
                    <a:pt x="7887" y="73"/>
                    <a:pt x="8242" y="0"/>
                    <a:pt x="8597" y="264"/>
                  </a:cubicBezTo>
                  <a:cubicBezTo>
                    <a:pt x="8890" y="481"/>
                    <a:pt x="8887" y="733"/>
                    <a:pt x="8665" y="1004"/>
                  </a:cubicBezTo>
                  <a:cubicBezTo>
                    <a:pt x="7998" y="1812"/>
                    <a:pt x="6964" y="2373"/>
                    <a:pt x="5988" y="2708"/>
                  </a:cubicBezTo>
                  <a:cubicBezTo>
                    <a:pt x="4851" y="3105"/>
                    <a:pt x="3646" y="3429"/>
                    <a:pt x="2433" y="3483"/>
                  </a:cubicBezTo>
                  <a:cubicBezTo>
                    <a:pt x="1980" y="3502"/>
                    <a:pt x="1488" y="3505"/>
                    <a:pt x="1041" y="3399"/>
                  </a:cubicBezTo>
                  <a:cubicBezTo>
                    <a:pt x="854" y="3353"/>
                    <a:pt x="603" y="3204"/>
                    <a:pt x="877" y="3052"/>
                  </a:cubicBezTo>
                  <a:cubicBezTo>
                    <a:pt x="1533" y="2685"/>
                    <a:pt x="2613" y="2769"/>
                    <a:pt x="3314" y="2895"/>
                  </a:cubicBezTo>
                  <a:cubicBezTo>
                    <a:pt x="3757" y="2975"/>
                    <a:pt x="4512" y="3319"/>
                    <a:pt x="4100" y="3879"/>
                  </a:cubicBezTo>
                  <a:cubicBezTo>
                    <a:pt x="3864" y="4200"/>
                    <a:pt x="3433" y="4356"/>
                    <a:pt x="3082" y="4489"/>
                  </a:cubicBezTo>
                  <a:cubicBezTo>
                    <a:pt x="2525" y="4695"/>
                    <a:pt x="1941" y="4848"/>
                    <a:pt x="1362" y="4985"/>
                  </a:cubicBezTo>
                  <a:cubicBezTo>
                    <a:pt x="912" y="5088"/>
                    <a:pt x="458" y="5184"/>
                    <a:pt x="0" y="524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76;p152"/>
            <p:cNvSpPr/>
            <p:nvPr/>
          </p:nvSpPr>
          <p:spPr>
            <a:xfrm rot="20700582" flipH="1">
              <a:off x="1183640" y="4285683"/>
              <a:ext cx="248445" cy="9884"/>
            </a:xfrm>
            <a:custGeom>
              <a:avLst/>
              <a:gdLst/>
              <a:ahLst/>
              <a:cxnLst/>
              <a:rect l="l" t="t" r="r" b="b"/>
              <a:pathLst>
                <a:path w="3670" h="146" fill="none" extrusionOk="0">
                  <a:moveTo>
                    <a:pt x="0" y="145"/>
                  </a:moveTo>
                  <a:cubicBezTo>
                    <a:pt x="1221" y="77"/>
                    <a:pt x="2445" y="0"/>
                    <a:pt x="3669" y="0"/>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77;p152"/>
            <p:cNvSpPr/>
            <p:nvPr/>
          </p:nvSpPr>
          <p:spPr>
            <a:xfrm rot="20700582" flipH="1">
              <a:off x="1318851" y="4216645"/>
              <a:ext cx="100258" cy="55105"/>
            </a:xfrm>
            <a:custGeom>
              <a:avLst/>
              <a:gdLst/>
              <a:ahLst/>
              <a:cxnLst/>
              <a:rect l="l" t="t" r="r" b="b"/>
              <a:pathLst>
                <a:path w="1481" h="814" fill="none" extrusionOk="0">
                  <a:moveTo>
                    <a:pt x="1" y="813"/>
                  </a:moveTo>
                  <a:cubicBezTo>
                    <a:pt x="497" y="546"/>
                    <a:pt x="996" y="291"/>
                    <a:pt x="1481" y="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776;p152"/>
          <p:cNvSpPr/>
          <p:nvPr/>
        </p:nvSpPr>
        <p:spPr>
          <a:xfrm rot="11922315" flipH="1">
            <a:off x="3048827" y="4284718"/>
            <a:ext cx="595113" cy="25586"/>
          </a:xfrm>
          <a:custGeom>
            <a:avLst/>
            <a:gdLst/>
            <a:ahLst/>
            <a:cxnLst/>
            <a:rect l="l" t="t" r="r" b="b"/>
            <a:pathLst>
              <a:path w="3670" h="146" fill="none" extrusionOk="0">
                <a:moveTo>
                  <a:pt x="0" y="145"/>
                </a:moveTo>
                <a:cubicBezTo>
                  <a:pt x="1221" y="77"/>
                  <a:pt x="2445" y="0"/>
                  <a:pt x="3669" y="0"/>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77;p152"/>
          <p:cNvSpPr/>
          <p:nvPr/>
        </p:nvSpPr>
        <p:spPr>
          <a:xfrm rot="11922315" flipH="1">
            <a:off x="3064595" y="4259851"/>
            <a:ext cx="364341" cy="271630"/>
          </a:xfrm>
          <a:custGeom>
            <a:avLst/>
            <a:gdLst/>
            <a:ahLst/>
            <a:cxnLst/>
            <a:rect l="l" t="t" r="r" b="b"/>
            <a:pathLst>
              <a:path w="1481" h="814" fill="none" extrusionOk="0">
                <a:moveTo>
                  <a:pt x="1" y="813"/>
                </a:moveTo>
                <a:cubicBezTo>
                  <a:pt x="497" y="546"/>
                  <a:pt x="996" y="291"/>
                  <a:pt x="1481" y="1"/>
                </a:cubicBezTo>
              </a:path>
            </a:pathLst>
          </a:custGeom>
          <a:solidFill>
            <a:srgbClr val="F58220"/>
          </a:solidFill>
          <a:ln w="9525" cap="rnd" cmpd="sng">
            <a:solidFill>
              <a:srgbClr val="085631"/>
            </a:solidFill>
            <a:prstDash val="solid"/>
            <a:miter lim="38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43;p156">
            <a:extLst>
              <a:ext uri="{FF2B5EF4-FFF2-40B4-BE49-F238E27FC236}">
                <a16:creationId xmlns:a16="http://schemas.microsoft.com/office/drawing/2014/main" id="{710B38E8-DA72-A350-1DC5-E6BF361FD910}"/>
              </a:ext>
            </a:extLst>
          </p:cNvPr>
          <p:cNvSpPr/>
          <p:nvPr/>
        </p:nvSpPr>
        <p:spPr>
          <a:xfrm rot="21595589">
            <a:off x="4835577" y="1671745"/>
            <a:ext cx="1693003" cy="671067"/>
          </a:xfrm>
          <a:prstGeom prst="rect">
            <a:avLst/>
          </a:prstGeom>
          <a:solidFill>
            <a:srgbClr val="EAE8E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39" name="Google Shape;943;p156">
            <a:extLst>
              <a:ext uri="{FF2B5EF4-FFF2-40B4-BE49-F238E27FC236}">
                <a16:creationId xmlns:a16="http://schemas.microsoft.com/office/drawing/2014/main" id="{E00A0ABD-3D13-C260-B9B9-C7E04DAF2FA5}"/>
              </a:ext>
            </a:extLst>
          </p:cNvPr>
          <p:cNvSpPr/>
          <p:nvPr/>
        </p:nvSpPr>
        <p:spPr>
          <a:xfrm rot="21595589">
            <a:off x="4841681" y="3508489"/>
            <a:ext cx="1650409" cy="813511"/>
          </a:xfrm>
          <a:prstGeom prst="rect">
            <a:avLst/>
          </a:prstGeom>
          <a:solidFill>
            <a:srgbClr val="EAE8E4"/>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41" name="Google Shape;949;p156">
            <a:extLst>
              <a:ext uri="{FF2B5EF4-FFF2-40B4-BE49-F238E27FC236}">
                <a16:creationId xmlns:a16="http://schemas.microsoft.com/office/drawing/2014/main" id="{E8337BD8-93A8-682A-1729-24A4049A3E64}"/>
              </a:ext>
            </a:extLst>
          </p:cNvPr>
          <p:cNvSpPr/>
          <p:nvPr/>
        </p:nvSpPr>
        <p:spPr>
          <a:xfrm rot="27301">
            <a:off x="6854613" y="3404228"/>
            <a:ext cx="1564692" cy="814237"/>
          </a:xfrm>
          <a:prstGeom prst="rect">
            <a:avLst/>
          </a:prstGeom>
          <a:solidFill>
            <a:srgbClr val="08563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42" name="Google Shape;949;p156">
            <a:extLst>
              <a:ext uri="{FF2B5EF4-FFF2-40B4-BE49-F238E27FC236}">
                <a16:creationId xmlns:a16="http://schemas.microsoft.com/office/drawing/2014/main" id="{13859771-2BB6-6EE1-22E7-7559CE1FA4AA}"/>
              </a:ext>
            </a:extLst>
          </p:cNvPr>
          <p:cNvSpPr/>
          <p:nvPr/>
        </p:nvSpPr>
        <p:spPr>
          <a:xfrm rot="27301">
            <a:off x="6877930" y="1690185"/>
            <a:ext cx="1564692" cy="881463"/>
          </a:xfrm>
          <a:prstGeom prst="rect">
            <a:avLst/>
          </a:prstGeom>
          <a:solidFill>
            <a:srgbClr val="08563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Tree>
    <p:extLst>
      <p:ext uri="{BB962C8B-B14F-4D97-AF65-F5344CB8AC3E}">
        <p14:creationId xmlns:p14="http://schemas.microsoft.com/office/powerpoint/2010/main" val="73769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1"/>
                                        </p:tgtEl>
                                      </p:cBhvr>
                                    </p:animEffect>
                                    <p:set>
                                      <p:cBhvr>
                                        <p:cTn id="12" dur="1" fill="hold">
                                          <p:stCondLst>
                                            <p:cond delay="499"/>
                                          </p:stCondLst>
                                        </p:cTn>
                                        <p:tgtEl>
                                          <p:spTgt spid="4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dissolve">
                                      <p:cBhvr>
                                        <p:cTn id="27" dur="500"/>
                                        <p:tgtEl>
                                          <p:spTgt spid="51"/>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dissolve">
                                      <p:cBhvr>
                                        <p:cTn id="41" dur="500"/>
                                        <p:tgtEl>
                                          <p:spTgt spid="5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dissolve">
                                      <p:cBhvr>
                                        <p:cTn id="4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46" grpId="0"/>
      <p:bldP spid="57" grpId="0" animBg="1"/>
      <p:bldP spid="58" grpId="0" animBg="1"/>
      <p:bldP spid="38" grpId="0" animBg="1"/>
      <p:bldP spid="39" grpId="0" animBg="1"/>
      <p:bldP spid="41" grpId="0" animBg="1"/>
      <p:bldP spid="4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Shape 827"/>
        <p:cNvGrpSpPr/>
        <p:nvPr/>
      </p:nvGrpSpPr>
      <p:grpSpPr>
        <a:xfrm>
          <a:off x="0" y="0"/>
          <a:ext cx="0" cy="0"/>
          <a:chOff x="0" y="0"/>
          <a:chExt cx="0" cy="0"/>
        </a:xfrm>
      </p:grpSpPr>
      <p:sp>
        <p:nvSpPr>
          <p:cNvPr id="2" name="TextBox 1">
            <a:extLst>
              <a:ext uri="{FF2B5EF4-FFF2-40B4-BE49-F238E27FC236}">
                <a16:creationId xmlns:a16="http://schemas.microsoft.com/office/drawing/2014/main" id="{71E8CE0A-3A8F-E16A-4F40-4EE85C455B46}"/>
              </a:ext>
            </a:extLst>
          </p:cNvPr>
          <p:cNvSpPr txBox="1"/>
          <p:nvPr/>
        </p:nvSpPr>
        <p:spPr>
          <a:xfrm>
            <a:off x="5706606" y="2160171"/>
            <a:ext cx="2944011" cy="1200329"/>
          </a:xfrm>
          <a:prstGeom prst="rect">
            <a:avLst/>
          </a:prstGeom>
          <a:noFill/>
        </p:spPr>
        <p:txBody>
          <a:bodyPr wrap="square" rtlCol="0">
            <a:spAutoFit/>
          </a:bodyPr>
          <a:lstStyle/>
          <a:p>
            <a:r>
              <a:rPr lang="en-US" sz="2400" dirty="0">
                <a:latin typeface="Aharoni" panose="02010803020104030203" pitchFamily="2" charset="-79"/>
                <a:cs typeface="Aharoni" panose="02010803020104030203" pitchFamily="2" charset="-79"/>
              </a:rPr>
              <a:t>Why Aren’t You Getting More</a:t>
            </a:r>
          </a:p>
          <a:p>
            <a:r>
              <a:rPr lang="en-US" sz="2400" dirty="0">
                <a:latin typeface="Aharoni" panose="02010803020104030203" pitchFamily="2" charset="-79"/>
                <a:cs typeface="Aharoni" panose="02010803020104030203" pitchFamily="2" charset="-79"/>
              </a:rPr>
              <a:t>from Marketing AI</a:t>
            </a:r>
          </a:p>
        </p:txBody>
      </p:sp>
      <p:pic>
        <p:nvPicPr>
          <p:cNvPr id="1026" name="Picture 2" descr="PROCUREMENT: Asking the right questions but getting the wrong answers?">
            <a:extLst>
              <a:ext uri="{FF2B5EF4-FFF2-40B4-BE49-F238E27FC236}">
                <a16:creationId xmlns:a16="http://schemas.microsoft.com/office/drawing/2014/main" id="{BB6B7EB0-3900-2AAE-8DC4-1023277ED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88" y="1612208"/>
            <a:ext cx="4263242" cy="273284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1E75BF2-B3A2-D59E-E7EF-74A4C8911CD4}"/>
              </a:ext>
            </a:extLst>
          </p:cNvPr>
          <p:cNvSpPr txBox="1">
            <a:spLocks/>
          </p:cNvSpPr>
          <p:nvPr/>
        </p:nvSpPr>
        <p:spPr>
          <a:xfrm>
            <a:off x="342988" y="330994"/>
            <a:ext cx="8590700" cy="1095470"/>
          </a:xfrm>
          <a:prstGeom prst="rect">
            <a:avLst/>
          </a:prstGeom>
          <a:ln w="31750">
            <a:solidFill>
              <a:srgbClr val="FFC000"/>
            </a:solidFill>
          </a:ln>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dk1"/>
                </a:solidFill>
                <a:latin typeface="Montserrat"/>
                <a:sym typeface="Montserrat"/>
              </a:rPr>
              <a:t>90% of Executives confirm having invested in AI </a:t>
            </a:r>
          </a:p>
          <a:p>
            <a:r>
              <a:rPr lang="en-US" sz="2000" b="1" dirty="0">
                <a:solidFill>
                  <a:schemeClr val="dk1"/>
                </a:solidFill>
                <a:latin typeface="Montserrat"/>
                <a:sym typeface="Montserrat"/>
              </a:rPr>
              <a:t>Less than 40% had seen business gains from it in the last three years</a:t>
            </a:r>
            <a:r>
              <a:rPr lang="en-US" sz="2000" b="1" baseline="30000" dirty="0">
                <a:solidFill>
                  <a:schemeClr val="dk1"/>
                </a:solidFill>
                <a:latin typeface="Montserrat"/>
                <a:sym typeface="Montserrat"/>
              </a:rPr>
              <a:t>1</a:t>
            </a:r>
          </a:p>
          <a:p>
            <a:endParaRPr lang="en-US" sz="1800" dirty="0">
              <a:solidFill>
                <a:srgbClr val="085631"/>
              </a:solidFill>
              <a:latin typeface="Helvetica Neue"/>
              <a:ea typeface="Helvetica Neue"/>
              <a:cs typeface="Helvetica Neue"/>
            </a:endParaRPr>
          </a:p>
        </p:txBody>
      </p:sp>
      <p:sp>
        <p:nvSpPr>
          <p:cNvPr id="4" name="TextBox 3">
            <a:extLst>
              <a:ext uri="{FF2B5EF4-FFF2-40B4-BE49-F238E27FC236}">
                <a16:creationId xmlns:a16="http://schemas.microsoft.com/office/drawing/2014/main" id="{C75AF97E-9E25-A2B8-5FA3-E6FADB4AF826}"/>
              </a:ext>
            </a:extLst>
          </p:cNvPr>
          <p:cNvSpPr txBox="1"/>
          <p:nvPr/>
        </p:nvSpPr>
        <p:spPr>
          <a:xfrm>
            <a:off x="-4894" y="4912668"/>
            <a:ext cx="7346883" cy="238655"/>
          </a:xfrm>
          <a:prstGeom prst="rect">
            <a:avLst/>
          </a:prstGeom>
          <a:noFill/>
        </p:spPr>
        <p:txBody>
          <a:bodyPr wrap="none" rtlCol="0">
            <a:spAutoFit/>
          </a:bodyPr>
          <a:lstStyle/>
          <a:p>
            <a:pPr marL="0" marR="190500" lvl="0" indent="0" algn="l" rtl="0">
              <a:lnSpc>
                <a:spcPct val="130000"/>
              </a:lnSpc>
              <a:spcBef>
                <a:spcPts val="600"/>
              </a:spcBef>
              <a:spcAft>
                <a:spcPts val="0"/>
              </a:spcAft>
              <a:buClr>
                <a:schemeClr val="dk1"/>
              </a:buClr>
              <a:buSzPts val="1100"/>
              <a:buFont typeface="Arial"/>
              <a:buNone/>
            </a:pPr>
            <a:r>
              <a:rPr lang="en-CA" sz="800" b="0" i="0" dirty="0">
                <a:solidFill>
                  <a:srgbClr val="000000"/>
                </a:solidFill>
                <a:effectLst/>
                <a:latin typeface="benton-sans"/>
              </a:rPr>
              <a:t>1- S. </a:t>
            </a:r>
            <a:r>
              <a:rPr lang="en-CA" sz="800" b="0" i="0" dirty="0" err="1">
                <a:solidFill>
                  <a:srgbClr val="000000"/>
                </a:solidFill>
                <a:effectLst/>
                <a:latin typeface="benton-sans"/>
              </a:rPr>
              <a:t>Ransbotham</a:t>
            </a:r>
            <a:r>
              <a:rPr lang="en-CA" sz="800" b="0" i="0" dirty="0">
                <a:solidFill>
                  <a:srgbClr val="000000"/>
                </a:solidFill>
                <a:effectLst/>
                <a:latin typeface="benton-sans"/>
              </a:rPr>
              <a:t>, S. </a:t>
            </a:r>
            <a:r>
              <a:rPr lang="en-CA" sz="800" b="0" i="0" dirty="0" err="1">
                <a:solidFill>
                  <a:srgbClr val="000000"/>
                </a:solidFill>
                <a:effectLst/>
                <a:latin typeface="benton-sans"/>
              </a:rPr>
              <a:t>Khodabandeh</a:t>
            </a:r>
            <a:r>
              <a:rPr lang="en-CA" sz="800" b="0" i="0" dirty="0">
                <a:solidFill>
                  <a:srgbClr val="000000"/>
                </a:solidFill>
                <a:effectLst/>
                <a:latin typeface="benton-sans"/>
              </a:rPr>
              <a:t>, R. Fehling, B. </a:t>
            </a:r>
            <a:r>
              <a:rPr lang="en-CA" sz="800" b="0" i="0" dirty="0" err="1">
                <a:solidFill>
                  <a:srgbClr val="000000"/>
                </a:solidFill>
                <a:effectLst/>
                <a:latin typeface="benton-sans"/>
              </a:rPr>
              <a:t>LaFountain</a:t>
            </a:r>
            <a:r>
              <a:rPr lang="en-CA" sz="800" b="0" i="0" dirty="0">
                <a:solidFill>
                  <a:srgbClr val="000000"/>
                </a:solidFill>
                <a:effectLst/>
                <a:latin typeface="benton-sans"/>
              </a:rPr>
              <a:t>, D. Kiron, “Winning With AI,” </a:t>
            </a:r>
            <a:r>
              <a:rPr lang="en-CA" sz="800" b="0" i="1" dirty="0">
                <a:solidFill>
                  <a:srgbClr val="000000"/>
                </a:solidFill>
                <a:effectLst/>
                <a:latin typeface="benton-sans"/>
              </a:rPr>
              <a:t>MIT Sloan Management Review</a:t>
            </a:r>
            <a:r>
              <a:rPr lang="en-CA" sz="800" b="0" i="0" dirty="0">
                <a:solidFill>
                  <a:srgbClr val="000000"/>
                </a:solidFill>
                <a:effectLst/>
                <a:latin typeface="benton-sans"/>
              </a:rPr>
              <a:t> and Boston Consulting Group, October 2019.</a:t>
            </a:r>
            <a:endParaRPr lang="en-CA" sz="800" dirty="0"/>
          </a:p>
        </p:txBody>
      </p:sp>
    </p:spTree>
    <p:extLst>
      <p:ext uri="{BB962C8B-B14F-4D97-AF65-F5344CB8AC3E}">
        <p14:creationId xmlns:p14="http://schemas.microsoft.com/office/powerpoint/2010/main" val="3015283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Failure to Ask the Right Questions</a:t>
            </a:r>
            <a:r>
              <a:rPr lang="en-US" dirty="0"/>
              <a:t> is the First Barrier in front of AI Success </a:t>
            </a:r>
            <a:br>
              <a:rPr lang="en-US" dirty="0"/>
            </a:br>
            <a:r>
              <a:rPr lang="en-US" sz="1800" dirty="0">
                <a:solidFill>
                  <a:srgbClr val="085631"/>
                </a:solidFill>
                <a:latin typeface="Helvetica Neue"/>
                <a:ea typeface="Helvetica Neue"/>
                <a:cs typeface="Helvetica Neue"/>
                <a:sym typeface="Arial"/>
              </a:rPr>
              <a:t>Alignment</a:t>
            </a:r>
          </a:p>
        </p:txBody>
      </p:sp>
      <p:pic>
        <p:nvPicPr>
          <p:cNvPr id="19" name="Picture 2" descr="http://image.slidesharecdn.com/copyofgoogleanalytics-lwgaustralia-12-14november2013-150128175657-conversion-gate02/95/develop-and-grow-your-audience-with-google-analytics-11-638.jpg?cb=1422467956">
            <a:extLst>
              <a:ext uri="{FF2B5EF4-FFF2-40B4-BE49-F238E27FC236}">
                <a16:creationId xmlns:a16="http://schemas.microsoft.com/office/drawing/2014/main" id="{4A8308A9-C2CA-1391-BA96-102880394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4" b="9470"/>
          <a:stretch/>
        </p:blipFill>
        <p:spPr bwMode="auto">
          <a:xfrm>
            <a:off x="342989" y="1403800"/>
            <a:ext cx="6012091" cy="308590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1">
            <a:extLst>
              <a:ext uri="{FF2B5EF4-FFF2-40B4-BE49-F238E27FC236}">
                <a16:creationId xmlns:a16="http://schemas.microsoft.com/office/drawing/2014/main" id="{72C00BED-9C9C-B759-D7C6-E36F42F38D1C}"/>
              </a:ext>
            </a:extLst>
          </p:cNvPr>
          <p:cNvSpPr txBox="1">
            <a:spLocks/>
          </p:cNvSpPr>
          <p:nvPr/>
        </p:nvSpPr>
        <p:spPr>
          <a:xfrm>
            <a:off x="6766560" y="772003"/>
            <a:ext cx="2304288" cy="39371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15000"/>
              </a:lnSpc>
              <a:spcBef>
                <a:spcPts val="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1pPr>
            <a:lvl2pPr marL="914400" marR="0" lvl="1" indent="-298450" algn="l" rtl="0">
              <a:lnSpc>
                <a:spcPct val="150000"/>
              </a:lnSpc>
              <a:spcBef>
                <a:spcPts val="10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2pPr>
            <a:lvl3pPr marL="1371600" marR="0" lvl="2"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3pPr>
            <a:lvl4pPr marL="1828800" marR="0" lvl="3"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6pPr>
            <a:lvl7pPr marL="3200400" marR="0" lvl="6"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7pPr>
            <a:lvl8pPr marL="3657600" marR="0" lvl="7" indent="-298450" algn="l" rtl="0">
              <a:lnSpc>
                <a:spcPct val="150000"/>
              </a:lnSpc>
              <a:spcBef>
                <a:spcPts val="16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8pPr>
            <a:lvl9pPr marL="4114800" marR="0" lvl="8" indent="-298450" algn="l" rtl="0">
              <a:lnSpc>
                <a:spcPct val="150000"/>
              </a:lnSpc>
              <a:spcBef>
                <a:spcPts val="1600"/>
              </a:spcBef>
              <a:spcAft>
                <a:spcPts val="1600"/>
              </a:spcAft>
              <a:buClr>
                <a:schemeClr val="dk2"/>
              </a:buClr>
              <a:buSzPts val="1100"/>
              <a:buFont typeface="Arial"/>
              <a:buChar char="■"/>
              <a:defRPr sz="1100" b="0" i="0" u="none" strike="noStrike" cap="none">
                <a:solidFill>
                  <a:schemeClr val="dk2"/>
                </a:solidFill>
                <a:latin typeface="Arial"/>
                <a:ea typeface="Arial"/>
                <a:cs typeface="Arial"/>
                <a:sym typeface="Arial"/>
              </a:defRPr>
            </a:lvl9pPr>
          </a:lstStyle>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buFont typeface="Arial"/>
              <a:buNone/>
            </a:pPr>
            <a:endParaRPr lang="en-US" dirty="0"/>
          </a:p>
          <a:p>
            <a:pPr marL="0" indent="0" algn="ctr">
              <a:buFont typeface="Arial"/>
              <a:buNone/>
            </a:pPr>
            <a:r>
              <a:rPr lang="en-US" sz="4000" b="1" dirty="0">
                <a:latin typeface="Bradley Hand ITC" panose="03070402050302030203" pitchFamily="66" charset="0"/>
              </a:rPr>
              <a:t>&amp; </a:t>
            </a:r>
          </a:p>
          <a:p>
            <a:pPr marL="0" indent="0" algn="ctr">
              <a:buFont typeface="Arial"/>
              <a:buNone/>
            </a:pPr>
            <a:r>
              <a:rPr lang="en-US" sz="4000" b="1" dirty="0">
                <a:latin typeface="Bradley Hand ITC" panose="03070402050302030203" pitchFamily="66" charset="0"/>
              </a:rPr>
              <a:t>to anything</a:t>
            </a:r>
          </a:p>
        </p:txBody>
      </p:sp>
    </p:spTree>
    <p:extLst>
      <p:ext uri="{BB962C8B-B14F-4D97-AF65-F5344CB8AC3E}">
        <p14:creationId xmlns:p14="http://schemas.microsoft.com/office/powerpoint/2010/main" val="41970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AE57B-053E-8ABC-8BD4-EF3F4EDC4D3B}"/>
              </a:ext>
            </a:extLst>
          </p:cNvPr>
          <p:cNvSpPr>
            <a:spLocks noGrp="1"/>
          </p:cNvSpPr>
          <p:nvPr>
            <p:ph type="ctrTitle"/>
          </p:nvPr>
        </p:nvSpPr>
        <p:spPr>
          <a:xfrm>
            <a:off x="308850" y="1403050"/>
            <a:ext cx="5854444" cy="1492500"/>
          </a:xfrm>
        </p:spPr>
        <p:txBody>
          <a:bodyPr/>
          <a:lstStyle/>
          <a:p>
            <a:r>
              <a:rPr lang="en-US" dirty="0"/>
              <a:t>Right Question?</a:t>
            </a:r>
          </a:p>
        </p:txBody>
      </p:sp>
      <p:sp>
        <p:nvSpPr>
          <p:cNvPr id="3" name="Subtitle 2">
            <a:extLst>
              <a:ext uri="{FF2B5EF4-FFF2-40B4-BE49-F238E27FC236}">
                <a16:creationId xmlns:a16="http://schemas.microsoft.com/office/drawing/2014/main" id="{CFD4745C-5965-4FB9-9789-A5E97F295EEA}"/>
              </a:ext>
            </a:extLst>
          </p:cNvPr>
          <p:cNvSpPr>
            <a:spLocks noGrp="1"/>
          </p:cNvSpPr>
          <p:nvPr>
            <p:ph type="subTitle" idx="1"/>
          </p:nvPr>
        </p:nvSpPr>
        <p:spPr/>
        <p:txBody>
          <a:bodyPr/>
          <a:lstStyle/>
          <a:p>
            <a:r>
              <a:rPr lang="en-US" dirty="0"/>
              <a:t>Not the low hanging fruit</a:t>
            </a:r>
          </a:p>
        </p:txBody>
      </p:sp>
    </p:spTree>
    <p:extLst>
      <p:ext uri="{BB962C8B-B14F-4D97-AF65-F5344CB8AC3E}">
        <p14:creationId xmlns:p14="http://schemas.microsoft.com/office/powerpoint/2010/main" val="340376622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edia.Monk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i '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ati '1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33382</TotalTime>
  <Words>2813</Words>
  <Application>Microsoft Macintosh PowerPoint</Application>
  <PresentationFormat>On-screen Show (16:9)</PresentationFormat>
  <Paragraphs>325</Paragraphs>
  <Slides>58</Slides>
  <Notes>51</Notes>
  <HiddenSlides>0</HiddenSlides>
  <MMClips>0</MMClips>
  <ScaleCrop>false</ScaleCrop>
  <HeadingPairs>
    <vt:vector size="6" baseType="variant">
      <vt:variant>
        <vt:lpstr>Fonts Used</vt:lpstr>
      </vt:variant>
      <vt:variant>
        <vt:i4>32</vt:i4>
      </vt:variant>
      <vt:variant>
        <vt:lpstr>Theme</vt:lpstr>
      </vt:variant>
      <vt:variant>
        <vt:i4>4</vt:i4>
      </vt:variant>
      <vt:variant>
        <vt:lpstr>Slide Titles</vt:lpstr>
      </vt:variant>
      <vt:variant>
        <vt:i4>58</vt:i4>
      </vt:variant>
    </vt:vector>
  </HeadingPairs>
  <TitlesOfParts>
    <vt:vector size="94" baseType="lpstr">
      <vt:lpstr>AdvGulliv</vt:lpstr>
      <vt:lpstr>Aharoni</vt:lpstr>
      <vt:lpstr>Arial</vt:lpstr>
      <vt:lpstr>Arial</vt:lpstr>
      <vt:lpstr>benton-sans</vt:lpstr>
      <vt:lpstr>Bradley Hand ITC</vt:lpstr>
      <vt:lpstr>Britannic Bold</vt:lpstr>
      <vt:lpstr>Calibri</vt:lpstr>
      <vt:lpstr>Caveat</vt:lpstr>
      <vt:lpstr>Century Gothic</vt:lpstr>
      <vt:lpstr>cnn_sans_display</vt:lpstr>
      <vt:lpstr>Droid Sans</vt:lpstr>
      <vt:lpstr>Droid Serif</vt:lpstr>
      <vt:lpstr>ElsevierGulliver</vt:lpstr>
      <vt:lpstr>Fjalla One</vt:lpstr>
      <vt:lpstr>Google Sans</vt:lpstr>
      <vt:lpstr>Helvetica Neue</vt:lpstr>
      <vt:lpstr>Helvetica Neue Light</vt:lpstr>
      <vt:lpstr>Hind</vt:lpstr>
      <vt:lpstr>McKinsey Sans</vt:lpstr>
      <vt:lpstr>Montserrat</vt:lpstr>
      <vt:lpstr>Montserrat ExtraBold</vt:lpstr>
      <vt:lpstr>Open Sans</vt:lpstr>
      <vt:lpstr>Proxima Nova</vt:lpstr>
      <vt:lpstr>Proxima Nova Extrabold</vt:lpstr>
      <vt:lpstr>Roboto</vt:lpstr>
      <vt:lpstr>Roboto Condensed</vt:lpstr>
      <vt:lpstr>Roboto Mono</vt:lpstr>
      <vt:lpstr>Space Grotesk</vt:lpstr>
      <vt:lpstr>Space Grotesk Light</vt:lpstr>
      <vt:lpstr>Wingdings</vt:lpstr>
      <vt:lpstr>Work Sans Medium</vt:lpstr>
      <vt:lpstr>Simple Light</vt:lpstr>
      <vt:lpstr>Media.Monks</vt:lpstr>
      <vt:lpstr>Mati '19</vt:lpstr>
      <vt:lpstr>Mati '19</vt:lpstr>
      <vt:lpstr>PowerPoint Presentation</vt:lpstr>
      <vt:lpstr>PowerPoint Presentation</vt:lpstr>
      <vt:lpstr>PowerPoint Presentation</vt:lpstr>
      <vt:lpstr>Which picture wasn't generated by AI?  AI is now able to create more real pictures than humans can generate themselves</vt:lpstr>
      <vt:lpstr>Marketing AI can be Categorized According to Two Dimensions: Intelligence Level &amp; Integration Level</vt:lpstr>
      <vt:lpstr>PowerPoint Presentation</vt:lpstr>
      <vt:lpstr>PowerPoint Presentation</vt:lpstr>
      <vt:lpstr>Failure to Ask the Right Questions is the First Barrier in front of AI Success  Alignment</vt:lpstr>
      <vt:lpstr>Right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EXAMPLE</vt:lpstr>
      <vt:lpstr>PowerPoint Presentation</vt:lpstr>
      <vt:lpstr>PowerPoint Presentation</vt:lpstr>
      <vt:lpstr>NFTs</vt:lpstr>
      <vt:lpstr>PowerPoint Presentation</vt:lpstr>
      <vt:lpstr>PowerPoint Presentation</vt:lpstr>
      <vt:lpstr>PowerPoint Presentation</vt:lpstr>
      <vt:lpstr>PowerPoint Presentation</vt:lpstr>
      <vt:lpstr>PowerPoint Presentation</vt:lpstr>
      <vt:lpstr>Generative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AI is incredibly smart and shockingly stupid?”</vt:lpstr>
      <vt:lpstr>PowerPoint Presentation</vt:lpstr>
      <vt:lpstr>PowerPoint Presentation</vt:lpstr>
      <vt:lpstr>PowerPoint Presentation</vt:lpstr>
      <vt:lpstr>PowerPoint Presentation</vt:lpstr>
      <vt:lpstr>PowerPoint Presentation</vt:lpstr>
      <vt:lpstr>Final Thoughts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Ceren Kolsarici</cp:lastModifiedBy>
  <cp:revision>201</cp:revision>
  <dcterms:modified xsi:type="dcterms:W3CDTF">2024-04-19T18:22:40Z</dcterms:modified>
</cp:coreProperties>
</file>